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300" r:id="rId2"/>
    <p:sldId id="292" r:id="rId3"/>
    <p:sldId id="290" r:id="rId4"/>
    <p:sldId id="325" r:id="rId5"/>
    <p:sldId id="277" r:id="rId6"/>
    <p:sldId id="308" r:id="rId7"/>
    <p:sldId id="327" r:id="rId8"/>
    <p:sldId id="338" r:id="rId9"/>
    <p:sldId id="309" r:id="rId10"/>
    <p:sldId id="328" r:id="rId11"/>
    <p:sldId id="320" r:id="rId12"/>
    <p:sldId id="329" r:id="rId13"/>
    <p:sldId id="273" r:id="rId14"/>
    <p:sldId id="330" r:id="rId15"/>
    <p:sldId id="294" r:id="rId16"/>
    <p:sldId id="331" r:id="rId17"/>
    <p:sldId id="332" r:id="rId18"/>
    <p:sldId id="284" r:id="rId19"/>
    <p:sldId id="333" r:id="rId20"/>
    <p:sldId id="313" r:id="rId21"/>
    <p:sldId id="303" r:id="rId22"/>
    <p:sldId id="285" r:id="rId23"/>
    <p:sldId id="295" r:id="rId24"/>
    <p:sldId id="334" r:id="rId25"/>
    <p:sldId id="314" r:id="rId26"/>
    <p:sldId id="335" r:id="rId27"/>
    <p:sldId id="336" r:id="rId28"/>
    <p:sldId id="304" r:id="rId29"/>
    <p:sldId id="337" r:id="rId30"/>
    <p:sldId id="321" r:id="rId31"/>
    <p:sldId id="323" r:id="rId32"/>
    <p:sldId id="317" r:id="rId33"/>
    <p:sldId id="324" r:id="rId34"/>
    <p:sldId id="301" r:id="rId35"/>
    <p:sldId id="269" r:id="rId36"/>
    <p:sldId id="265" r:id="rId37"/>
    <p:sldId id="271" r:id="rId38"/>
    <p:sldId id="312" r:id="rId39"/>
    <p:sldId id="281" r:id="rId40"/>
    <p:sldId id="280" r:id="rId41"/>
    <p:sldId id="274" r:id="rId42"/>
    <p:sldId id="287" r:id="rId43"/>
    <p:sldId id="278" r:id="rId44"/>
    <p:sldId id="291" r:id="rId45"/>
    <p:sldId id="298" r:id="rId46"/>
    <p:sldId id="316" r:id="rId47"/>
    <p:sldId id="305" r:id="rId48"/>
    <p:sldId id="306" r:id="rId49"/>
    <p:sldId id="307" r:id="rId50"/>
    <p:sldId id="311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3662" autoAdjust="0"/>
  </p:normalViewPr>
  <p:slideViewPr>
    <p:cSldViewPr snapToGrid="0">
      <p:cViewPr varScale="1">
        <p:scale>
          <a:sx n="62" d="100"/>
          <a:sy n="62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706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722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98923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91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00929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3636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1379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25676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307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25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7354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670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015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2597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653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2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1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20.png"/><Relationship Id="rId9" Type="http://schemas.openxmlformats.org/officeDocument/2006/relationships/image" Target="../media/image19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5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20.png"/><Relationship Id="rId4" Type="http://schemas.openxmlformats.org/officeDocument/2006/relationships/image" Target="../media/image570.png"/><Relationship Id="rId9" Type="http://schemas.openxmlformats.org/officeDocument/2006/relationships/image" Target="../media/image19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9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0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61.png"/><Relationship Id="rId9" Type="http://schemas.openxmlformats.org/officeDocument/2006/relationships/image" Target="../media/image19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2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4" Type="http://schemas.openxmlformats.org/officeDocument/2006/relationships/image" Target="../media/image20.png"/><Relationship Id="rId9" Type="http://schemas.openxmlformats.org/officeDocument/2006/relationships/image" Target="../media/image19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63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9" Type="http://schemas.openxmlformats.org/officeDocument/2006/relationships/image" Target="../media/image19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1.png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2.png"/><Relationship Id="rId4" Type="http://schemas.openxmlformats.org/officeDocument/2006/relationships/image" Target="../media/image5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0.png"/><Relationship Id="rId18" Type="http://schemas.openxmlformats.org/officeDocument/2006/relationships/image" Target="../media/image730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0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0.png"/><Relationship Id="rId22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Os pontos de contato entre os </a:t>
            </a:r>
            <a:r>
              <a:rPr lang="pt-BR" dirty="0" smtClean="0"/>
              <a:t>dendritos </a:t>
            </a:r>
            <a:r>
              <a:rPr lang="pt-BR" dirty="0"/>
              <a:t>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 smtClean="0"/>
              <a:t>A </a:t>
            </a:r>
            <a:r>
              <a:rPr lang="pt-BR" dirty="0" smtClean="0"/>
              <a:t>comunicação </a:t>
            </a:r>
            <a:r>
              <a:rPr lang="pt-BR" dirty="0" smtClean="0"/>
              <a:t>entre neurônios se dá </a:t>
            </a:r>
            <a:r>
              <a:rPr lang="pt-BR" dirty="0"/>
              <a:t>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Sinapses podem ser </a:t>
            </a:r>
            <a:r>
              <a:rPr lang="pt-BR" b="1" i="1" dirty="0">
                <a:solidFill>
                  <a:srgbClr val="00B050"/>
                </a:solidFill>
              </a:rPr>
              <a:t>químicas</a:t>
            </a:r>
            <a:r>
              <a:rPr lang="pt-BR" dirty="0"/>
              <a:t>, as mais comuns, ou </a:t>
            </a:r>
            <a:r>
              <a:rPr lang="pt-BR" b="1" i="1" dirty="0">
                <a:solidFill>
                  <a:srgbClr val="00B050"/>
                </a:solidFill>
              </a:rPr>
              <a:t>elétricas</a:t>
            </a:r>
            <a:r>
              <a:rPr lang="pt-BR"/>
              <a:t>, </a:t>
            </a:r>
            <a:r>
              <a:rPr lang="pt-BR" smtClean="0"/>
              <a:t>pouco </a:t>
            </a:r>
            <a:r>
              <a:rPr lang="pt-BR" dirty="0"/>
              <a:t>comuns.</a:t>
            </a:r>
          </a:p>
          <a:p>
            <a:r>
              <a:rPr lang="pt-BR" dirty="0" smtClean="0"/>
              <a:t>A figura </a:t>
            </a:r>
            <a:r>
              <a:rPr lang="pt-BR" dirty="0"/>
              <a:t>ao lado </a:t>
            </a:r>
            <a:r>
              <a:rPr lang="pt-BR" dirty="0" smtClean="0"/>
              <a:t>mostra uma </a:t>
            </a:r>
            <a:r>
              <a:rPr lang="pt-BR" dirty="0"/>
              <a:t>sinapse química.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xmlns="" id="{9D5AAAE5-865B-B63A-445B-6BDB4F7C78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7294418" y="1171362"/>
            <a:ext cx="4700155" cy="269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Sinapses: Partes, Funções e Tipos de sinapses - Psicoativo ⋆ Universo da  Psicologia">
            <a:extLst>
              <a:ext uri="{FF2B5EF4-FFF2-40B4-BE49-F238E27FC236}">
                <a16:creationId xmlns:a16="http://schemas.microsoft.com/office/drawing/2014/main" xmlns="" id="{E1BA6783-881D-8410-8939-14EE1C23B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056" y="4339086"/>
            <a:ext cx="4005768" cy="23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51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606167" y="1918933"/>
            <a:ext cx="4558115" cy="4336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0700" y="1714500"/>
            <a:ext cx="6411191" cy="5143499"/>
          </a:xfrm>
        </p:spPr>
        <p:txBody>
          <a:bodyPr>
            <a:normAutofit/>
          </a:bodyPr>
          <a:lstStyle/>
          <a:p>
            <a:r>
              <a:rPr lang="pt-BR" dirty="0"/>
              <a:t>Em termos bem simples,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através dos </a:t>
            </a:r>
            <a:r>
              <a:rPr lang="pt-BR" b="1" i="1" dirty="0">
                <a:solidFill>
                  <a:srgbClr val="00B050"/>
                </a:solidFill>
              </a:rPr>
              <a:t>dendritos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</a:t>
            </a:r>
            <a:r>
              <a:rPr lang="pt-BR" b="1" i="1" dirty="0">
                <a:solidFill>
                  <a:srgbClr val="00B050"/>
                </a:solidFill>
              </a:rPr>
              <a:t>corpo celular</a:t>
            </a:r>
            <a:r>
              <a:rPr lang="pt-BR" dirty="0"/>
              <a:t> (i.e., 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/>
              <a:t>) que é enviado pelos </a:t>
            </a:r>
            <a:r>
              <a:rPr lang="pt-BR" b="1" i="1" dirty="0">
                <a:solidFill>
                  <a:srgbClr val="00B050"/>
                </a:solidFill>
              </a:rPr>
              <a:t>terminais do axônio</a:t>
            </a:r>
            <a:r>
              <a:rPr lang="pt-BR" dirty="0"/>
              <a:t> a outros neurônios.</a:t>
            </a:r>
          </a:p>
        </p:txBody>
      </p: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9918" y="1643486"/>
            <a:ext cx="6421582" cy="5214513"/>
          </a:xfrm>
        </p:spPr>
        <p:txBody>
          <a:bodyPr>
            <a:normAutofit/>
          </a:bodyPr>
          <a:lstStyle/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Os 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>
                <a:solidFill>
                  <a:srgbClr val="00B050"/>
                </a:solidFill>
              </a:rPr>
              <a:t>neurônio</a:t>
            </a:r>
            <a:r>
              <a:rPr lang="pt-BR" dirty="0"/>
              <a:t> será considerado como um </a:t>
            </a:r>
            <a:r>
              <a:rPr lang="pt-BR" b="1" i="1" dirty="0">
                <a:solidFill>
                  <a:srgbClr val="00B050"/>
                </a:solidFill>
              </a:rPr>
              <a:t>sistema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b="1" i="1" dirty="0">
                <a:solidFill>
                  <a:srgbClr val="00B050"/>
                </a:solidFill>
              </a:rPr>
              <a:t>com várias entradas e uma ou mais saídas</a:t>
            </a:r>
            <a:r>
              <a:rPr lang="pt-BR" dirty="0"/>
              <a:t> onde a comunicação entre neurônios é feita através de </a:t>
            </a:r>
            <a:r>
              <a:rPr lang="pt-BR" b="1" i="1" dirty="0">
                <a:solidFill>
                  <a:srgbClr val="7030A0"/>
                </a:solidFill>
              </a:rPr>
              <a:t>sinais elétricos</a:t>
            </a:r>
            <a:r>
              <a:rPr lang="pt-BR" dirty="0"/>
              <a:t>. 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xmlns="" id="{9F91D743-9F6A-D1CA-0A3C-90258E6AFA71}"/>
              </a:ext>
            </a:extLst>
          </p:cNvPr>
          <p:cNvGrpSpPr/>
          <p:nvPr/>
        </p:nvGrpSpPr>
        <p:grpSpPr>
          <a:xfrm>
            <a:off x="742499" y="1643486"/>
            <a:ext cx="4837419" cy="4435195"/>
            <a:chOff x="8813801" y="3399551"/>
            <a:chExt cx="3661965" cy="3299957"/>
          </a:xfrm>
        </p:grpSpPr>
        <p:pic>
          <p:nvPicPr>
            <p:cNvPr id="6" name="Picture 2" descr="Qual a função da bainha de mielina dos neurônios? - Anatomia I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13801" y="3399551"/>
              <a:ext cx="3270174" cy="21291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Imagem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765"/>
            <a:stretch/>
          </p:blipFill>
          <p:spPr>
            <a:xfrm>
              <a:off x="8908503" y="5849066"/>
              <a:ext cx="3175472" cy="850442"/>
            </a:xfrm>
            <a:prstGeom prst="rect">
              <a:avLst/>
            </a:prstGeom>
          </p:spPr>
        </p:pic>
        <p:sp>
          <p:nvSpPr>
            <p:cNvPr id="7" name="Seta para a direita 6"/>
            <p:cNvSpPr/>
            <p:nvPr/>
          </p:nvSpPr>
          <p:spPr>
            <a:xfrm rot="5400000">
              <a:off x="10386616" y="5336179"/>
              <a:ext cx="381000" cy="5715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/>
            <p:cNvSpPr txBox="1"/>
            <p:nvPr/>
          </p:nvSpPr>
          <p:spPr>
            <a:xfrm>
              <a:off x="10735866" y="5394792"/>
              <a:ext cx="17399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100" dirty="0"/>
                <a:t>Modelo Matemático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95031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800600" y="1572087"/>
            <a:ext cx="7187084" cy="5285913"/>
          </a:xfrm>
        </p:spPr>
        <p:txBody>
          <a:bodyPr>
            <a:normAutofit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científico o primeiro </a:t>
            </a:r>
            <a:r>
              <a:rPr lang="pt-BR" b="1" i="1" dirty="0">
                <a:solidFill>
                  <a:srgbClr val="00B050"/>
                </a:solidFill>
              </a:rPr>
              <a:t>modelo computacional de 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858" y="2272855"/>
            <a:ext cx="3133942" cy="3307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0701" y="5610427"/>
            <a:ext cx="32142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72087"/>
            <a:ext cx="11149484" cy="5285913"/>
          </a:xfrm>
        </p:spPr>
        <p:txBody>
          <a:bodyPr>
            <a:normAutofit lnSpcReduction="10000"/>
          </a:bodyPr>
          <a:lstStyle/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>
                <a:solidFill>
                  <a:srgbClr val="00B050"/>
                </a:solidFill>
              </a:rPr>
              <a:t>afirmação sobre um fato</a:t>
            </a:r>
            <a:r>
              <a:rPr lang="pt-BR" dirty="0"/>
              <a:t>, podendo este ser verdadeiro ou falso.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>
                <a:solidFill>
                  <a:srgbClr val="7030A0"/>
                </a:solidFill>
              </a:rPr>
              <a:t>lógica proposicional pode ser processada por um neurônio</a:t>
            </a:r>
            <a:r>
              <a:rPr lang="pt-BR" dirty="0"/>
              <a:t>.</a:t>
            </a:r>
          </a:p>
          <a:p>
            <a:r>
              <a:rPr lang="pt-BR" dirty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/>
              <a:t>A partir desta correspondência, a relação com a computação foi direta e natural.</a:t>
            </a:r>
          </a:p>
        </p:txBody>
      </p:sp>
    </p:spTree>
    <p:extLst>
      <p:ext uri="{BB962C8B-B14F-4D97-AF65-F5344CB8AC3E}">
        <p14:creationId xmlns:p14="http://schemas.microsoft.com/office/powerpoint/2010/main" val="369823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apresenta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proposto por McCulloch e </a:t>
                </a:r>
                <a:r>
                  <a:rPr lang="pt-BR" dirty="0" err="1"/>
                  <a:t>Pitts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Esse modelo é chamado de modelo de </a:t>
                </a:r>
                <a:r>
                  <a:rPr lang="pt-BR" dirty="0" err="1"/>
                  <a:t>McCulloch</a:t>
                </a:r>
                <a:r>
                  <a:rPr lang="pt-BR" dirty="0"/>
                  <a:t> e </a:t>
                </a:r>
                <a:r>
                  <a:rPr lang="pt-BR" dirty="0" err="1"/>
                  <a:t>Pitts</a:t>
                </a:r>
                <a:r>
                  <a:rPr lang="pt-BR" dirty="0"/>
                  <a:t> (M-P).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soma </a:t>
                </a:r>
                <a:r>
                  <a:rPr lang="pt-BR" dirty="0"/>
                  <a:t>de suas entradas,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excede o </a:t>
                </a:r>
                <a:r>
                  <a:rPr lang="pt-BR" b="1" i="1" dirty="0"/>
                  <a:t>limiar de ativação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da 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modelo estabelece algumas </a:t>
                </a:r>
                <a:r>
                  <a:rPr lang="pt-BR"/>
                  <a:t>premissas apresentadas </a:t>
                </a:r>
                <a:r>
                  <a:rPr lang="pt-BR" dirty="0"/>
                  <a:t>a seguir.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218" y="1787236"/>
                <a:ext cx="6286500" cy="5070764"/>
              </a:xfrm>
              <a:blipFill>
                <a:blip r:embed="rId3"/>
                <a:stretch>
                  <a:fillRect l="-1746" t="-1923" r="-291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021" y="4466022"/>
                <a:ext cx="3877116" cy="987193"/>
              </a:xfrm>
              <a:prstGeom prst="rect">
                <a:avLst/>
              </a:prstGeom>
              <a:blipFill>
                <a:blip r:embed="rId4"/>
                <a:stretch>
                  <a:fillRect l="-1258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275" y="2427811"/>
            <a:ext cx="4433322" cy="151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 premissas desse modelo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chamados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booleanos</a:t>
                </a:r>
                <a:r>
                  <a:rPr lang="pt-BR" dirty="0"/>
                  <a:t>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multiplicadas por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pesos com magnitudes unitárias </a:t>
                </a:r>
                <a:r>
                  <a:rPr lang="pt-BR" dirty="0"/>
                  <a:t>(+/- 1) 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tudo ou nada</a:t>
                </a:r>
                <a:r>
                  <a:rPr lang="pt-BR" dirty="0"/>
                  <a:t>”, ou seja, um processo binário (0 ou 1).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disparo variável</a:t>
                </a:r>
                <a:r>
                  <a:rPr lang="pt-BR" b="1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7245" y="1514901"/>
                <a:ext cx="7055427" cy="5343099"/>
              </a:xfrm>
              <a:blipFill>
                <a:blip r:embed="rId3"/>
                <a:stretch>
                  <a:fillRect l="-1554" t="-19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1052E406-5293-9AAD-A1FC-9CA592045A4D}"/>
              </a:ext>
            </a:extLst>
          </p:cNvPr>
          <p:cNvGrpSpPr/>
          <p:nvPr/>
        </p:nvGrpSpPr>
        <p:grpSpPr>
          <a:xfrm>
            <a:off x="746300" y="2973499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5935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09755" y="1514901"/>
            <a:ext cx="6722917" cy="5343099"/>
          </a:xfrm>
        </p:spPr>
        <p:txBody>
          <a:bodyPr>
            <a:normAutofit/>
          </a:bodyPr>
          <a:lstStyle/>
          <a:p>
            <a:r>
              <a:rPr lang="pt-BR" dirty="0"/>
              <a:t>Portanto, o modelo do </a:t>
            </a:r>
            <a:r>
              <a:rPr lang="pt-BR" b="1" i="1" dirty="0"/>
              <a:t>neurônio</a:t>
            </a:r>
            <a:r>
              <a:rPr lang="pt-BR" dirty="0"/>
              <a:t> de McCulloch e Pitts nada mais é do que um </a:t>
            </a:r>
            <a:r>
              <a:rPr lang="pt-BR" b="1" i="1" dirty="0">
                <a:solidFill>
                  <a:srgbClr val="00B050"/>
                </a:solidFill>
              </a:rPr>
              <a:t>classificador linear </a:t>
            </a:r>
            <a:r>
              <a:rPr lang="pt-BR" dirty="0"/>
              <a:t>com</a:t>
            </a:r>
            <a:r>
              <a:rPr lang="pt-BR" b="1" i="1" dirty="0"/>
              <a:t>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limiar de decisão rígido,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ponto de disparo variável,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pesos com magnitudes unitárias</a:t>
            </a:r>
            <a:r>
              <a:rPr lang="pt-BR" dirty="0"/>
              <a:t> 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/>
              <a:t>atributos booleanos</a:t>
            </a:r>
            <a:r>
              <a:rPr lang="pt-BR" dirty="0"/>
              <a:t>.</a:t>
            </a:r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1052E406-5293-9AAD-A1FC-9CA592045A4D}"/>
              </a:ext>
            </a:extLst>
          </p:cNvPr>
          <p:cNvGrpSpPr/>
          <p:nvPr/>
        </p:nvGrpSpPr>
        <p:grpSpPr>
          <a:xfrm>
            <a:off x="580046" y="2807245"/>
            <a:ext cx="3993932" cy="1969823"/>
            <a:chOff x="7978373" y="4760736"/>
            <a:chExt cx="3993932" cy="1969823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78373" y="4760736"/>
              <a:ext cx="3993932" cy="1969823"/>
            </a:xfrm>
            <a:prstGeom prst="rect">
              <a:avLst/>
            </a:prstGeom>
          </p:spPr>
        </p:pic>
        <p:sp>
          <p:nvSpPr>
            <p:cNvPr id="7" name="Rectangle 6"/>
            <p:cNvSpPr/>
            <p:nvPr/>
          </p:nvSpPr>
          <p:spPr>
            <a:xfrm>
              <a:off x="9914113" y="5209611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224517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de portas lógicas com o modelo M-P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 (i.e., multiplicado por -1),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multiplicados por -1.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xmlns="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xmlns="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xmlns="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 0</a:t>
                  </a:r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xmlns="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xmlns="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xmlns="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xmlns="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xmlns="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xmlns="" id="{16A133EE-F8C6-AF10-EC78-12A1F25F8443}"/>
              </a:ext>
            </a:extLst>
          </p:cNvPr>
          <p:cNvSpPr/>
          <p:nvPr/>
        </p:nvSpPr>
        <p:spPr>
          <a:xfrm>
            <a:off x="4555181" y="6423658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xmlns="" id="{C5B21D73-3F1C-E531-190B-689079CF6F9E}"/>
              </a:ext>
            </a:extLst>
          </p:cNvPr>
          <p:cNvSpPr/>
          <p:nvPr/>
        </p:nvSpPr>
        <p:spPr>
          <a:xfrm>
            <a:off x="863819" y="6434533"/>
            <a:ext cx="90143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pesos iguais a +1.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6E91E98C-0745-D718-F290-558E233A7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8345"/>
            <a:ext cx="10515600" cy="382861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5400" dirty="0"/>
              <a:t>Todos esses exemplos podem ser interpretados como problemas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867828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entenderemos como as ideias que discutimos até agora serão úteis na construção de </a:t>
            </a:r>
            <a:r>
              <a:rPr lang="pt-BR" b="1" i="1" dirty="0"/>
              <a:t>modelos matemáticos que </a:t>
            </a:r>
            <a:r>
              <a:rPr lang="pt-BR" b="1" i="1" dirty="0">
                <a:solidFill>
                  <a:srgbClr val="7030A0"/>
                </a:solidFill>
              </a:rPr>
              <a:t>aproximam</a:t>
            </a:r>
            <a:r>
              <a:rPr lang="pt-BR" b="1" i="1" dirty="0"/>
              <a:t>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Essas </a:t>
            </a:r>
            <a:r>
              <a:rPr lang="pt-BR" dirty="0" smtClean="0"/>
              <a:t>ideias, </a:t>
            </a:r>
            <a:r>
              <a:rPr lang="pt-BR" dirty="0"/>
              <a:t>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Portanto, 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xmlns="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xmlns="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xmlns="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xmlns="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adiante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 entradas inibitórias.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entradas inibitórias.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um novo </a:t>
            </a:r>
            <a:r>
              <a:rPr lang="pt-BR" b="1" i="1" dirty="0"/>
              <a:t>modelo computacional </a:t>
            </a:r>
            <a:r>
              <a:rPr lang="pt-BR" b="1" i="1" dirty="0">
                <a:solidFill>
                  <a:srgbClr val="00B050"/>
                </a:solidFill>
              </a:rPr>
              <a:t>mais geral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.</a:t>
            </a:r>
          </a:p>
          <a:p>
            <a:r>
              <a:rPr lang="pt-BR" dirty="0"/>
              <a:t>O modelo criado por ele foi chamado de </a:t>
            </a:r>
            <a:r>
              <a:rPr lang="pt-BR" b="1" i="1" dirty="0">
                <a:solidFill>
                  <a:srgbClr val="00B050"/>
                </a:solidFill>
              </a:rPr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</a:t>
            </a:r>
            <a:r>
              <a:rPr lang="pt-BR" b="1" i="1" dirty="0"/>
              <a:t>perceptron</a:t>
            </a:r>
            <a:r>
              <a:rPr lang="pt-BR" dirty="0"/>
              <a:t> é um modelo para </a:t>
            </a:r>
            <a:r>
              <a:rPr lang="pt-BR" b="1" i="1" dirty="0">
                <a:solidFill>
                  <a:srgbClr val="7030A0"/>
                </a:solidFill>
              </a:rPr>
              <a:t>aprendizado supervisionado</a:t>
            </a:r>
            <a:r>
              <a:rPr lang="pt-BR" dirty="0"/>
              <a:t> de </a:t>
            </a:r>
            <a:r>
              <a:rPr lang="pt-BR" b="1" i="1" dirty="0">
                <a:solidFill>
                  <a:srgbClr val="0070C0"/>
                </a:solidFill>
              </a:rPr>
              <a:t>classificadores binários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ou seja </a:t>
            </a:r>
            <a:r>
              <a:rPr lang="pt-BR" b="1" i="1" dirty="0"/>
              <a:t>problemas com duas classes</a:t>
            </a:r>
            <a:r>
              <a:rPr lang="pt-BR" dirty="0"/>
              <a:t>.</a:t>
            </a:r>
          </a:p>
          <a:p>
            <a:r>
              <a:rPr lang="pt-BR" dirty="0"/>
              <a:t>Assim como o modelo de M-P, o </a:t>
            </a:r>
            <a:r>
              <a:rPr lang="pt-BR" b="1" i="1" dirty="0"/>
              <a:t>perceptron</a:t>
            </a:r>
            <a:r>
              <a:rPr lang="pt-BR" dirty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/>
              <a:t>perceptron</a:t>
            </a:r>
            <a:r>
              <a:rPr lang="pt-BR" dirty="0"/>
              <a:t> também não resolve o problema da classificação XOR.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8308" y="1555752"/>
            <a:ext cx="6146710" cy="5302247"/>
          </a:xfrm>
        </p:spPr>
        <p:txBody>
          <a:bodyPr>
            <a:normAutofit/>
          </a:bodyPr>
          <a:lstStyle/>
          <a:p>
            <a:r>
              <a:rPr lang="pt-BR" dirty="0"/>
              <a:t>Esse novo modelo supera algumas das limitações do modelo de M-P: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Introdução do conceito de </a:t>
            </a:r>
            <a:r>
              <a:rPr lang="pt-BR" b="1" i="1" dirty="0"/>
              <a:t>pesos sinápticos com valores reais </a:t>
            </a:r>
            <a:r>
              <a:rPr lang="pt-BR" dirty="0"/>
              <a:t>para as entradas (ou </a:t>
            </a:r>
            <a:r>
              <a:rPr lang="pt-BR" b="1" i="1" dirty="0"/>
              <a:t>sinapses</a:t>
            </a:r>
            <a:r>
              <a:rPr lang="pt-BR" dirty="0"/>
              <a:t>).</a:t>
            </a:r>
            <a:endParaRPr lang="pt-BR" b="1" i="1" dirty="0"/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Pesos dão uma medida de importância </a:t>
            </a:r>
            <a:r>
              <a:rPr lang="pt-BR" dirty="0" smtClean="0"/>
              <a:t>das </a:t>
            </a:r>
            <a:r>
              <a:rPr lang="pt-BR" dirty="0"/>
              <a:t>sinapses (i.e., atributos).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um método para que o modelo </a:t>
            </a:r>
            <a:r>
              <a:rPr lang="pt-BR" b="1" i="1" dirty="0">
                <a:solidFill>
                  <a:srgbClr val="7030A0"/>
                </a:solidFill>
              </a:rPr>
              <a:t>aprenda os pesos e o ponto de ativação</a:t>
            </a:r>
            <a:r>
              <a:rPr lang="pt-BR" dirty="0"/>
              <a:t>, que passa a ser um peso também.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peso de 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01" y="4892896"/>
                <a:ext cx="3877116" cy="1818190"/>
              </a:xfrm>
              <a:prstGeom prst="rect">
                <a:avLst/>
              </a:prstGeom>
              <a:blipFill>
                <a:blip r:embed="rId3"/>
                <a:stretch>
                  <a:fillRect l="-1258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D194B161-A8AE-1E47-BF8E-8BD43DF63DA4}"/>
              </a:ext>
            </a:extLst>
          </p:cNvPr>
          <p:cNvGrpSpPr/>
          <p:nvPr/>
        </p:nvGrpSpPr>
        <p:grpSpPr>
          <a:xfrm>
            <a:off x="4938704" y="5160783"/>
            <a:ext cx="3594194" cy="1550303"/>
            <a:chOff x="1301464" y="5105958"/>
            <a:chExt cx="3594194" cy="1550303"/>
          </a:xfrm>
        </p:grpSpPr>
        <p:grpSp>
          <p:nvGrpSpPr>
            <p:cNvPr id="7" name="Group 6"/>
            <p:cNvGrpSpPr/>
            <p:nvPr/>
          </p:nvGrpSpPr>
          <p:grpSpPr>
            <a:xfrm>
              <a:off x="1301464" y="5105958"/>
              <a:ext cx="3142324" cy="1550303"/>
              <a:chOff x="511819" y="4987108"/>
              <a:chExt cx="3142324" cy="1550303"/>
            </a:xfrm>
          </p:grpSpPr>
          <p:cxnSp>
            <p:nvCxnSpPr>
              <p:cNvPr id="8" name="Straight Arrow Connector 7"/>
              <p:cNvCxnSpPr/>
              <p:nvPr/>
            </p:nvCxnSpPr>
            <p:spPr>
              <a:xfrm flipV="1">
                <a:off x="1038293" y="5156782"/>
                <a:ext cx="0" cy="10800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/>
              <p:nvPr/>
            </p:nvCxnSpPr>
            <p:spPr>
              <a:xfrm>
                <a:off x="511819" y="6236782"/>
                <a:ext cx="252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039821" y="5761728"/>
                <a:ext cx="20160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Rectangle 10"/>
                  <p:cNvSpPr/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1" name="Rectangle 1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6228" y="6229634"/>
                    <a:ext cx="324128" cy="307777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8292" y="4987108"/>
                    <a:ext cx="1047979" cy="40498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 b="-90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/>
                  <p:cNvSpPr/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6898" y="6044968"/>
                    <a:ext cx="707245" cy="369332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/>
                  <p:cNvSpPr/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832" y="5607839"/>
                    <a:ext cx="324128" cy="307777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5" name="Rectangle 14"/>
            <p:cNvSpPr/>
            <p:nvPr/>
          </p:nvSpPr>
          <p:spPr>
            <a:xfrm>
              <a:off x="2837466" y="5458300"/>
              <a:ext cx="205819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b="1" i="1" dirty="0"/>
                <a:t>função de ativação </a:t>
              </a:r>
              <a:endParaRPr lang="pt-BR" dirty="0"/>
            </a:p>
          </p:txBody>
        </p:sp>
      </p:grp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03" y="2098450"/>
            <a:ext cx="5393604" cy="225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Além disso, as entradas não são mais limitadas a valores booleanos, como no caso do modelo de M-P,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suportando 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diferença que </a:t>
                </a:r>
                <a:r>
                  <a:rPr lang="pt-BR" b="1" i="1" dirty="0" smtClean="0">
                    <a:solidFill>
                      <a:srgbClr val="00B050"/>
                    </a:solidFill>
                  </a:rPr>
                  <a:t>a transição não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depende do 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a transição ou ativação sempre ocorre em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690688"/>
                <a:ext cx="6645827" cy="5167311"/>
              </a:xfrm>
              <a:blipFill rotWithShape="0">
                <a:blip r:embed="rId3"/>
                <a:stretch>
                  <a:fillRect l="-1651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352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 ativação do Perceptron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86655" cy="5032376"/>
              </a:xfrm>
              <a:blipFill>
                <a:blip r:embed="rId3"/>
                <a:stretch>
                  <a:fillRect l="-99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3992" y="3960994"/>
            <a:ext cx="5816287" cy="2436061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7590468" y="4576353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ativação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abaixo 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ativação com transição fixa em zero</a:t>
                </a:r>
                <a:r>
                  <a:rPr lang="pt-BR" dirty="0"/>
                  <a:t>, pois, agora, ajusta-se o limiar de ativação indiretamente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1345" cy="5032376"/>
              </a:xfrm>
              <a:blipFill>
                <a:blip r:embed="rId3"/>
                <a:stretch>
                  <a:fillRect l="-93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/>
          <p:cNvGrpSpPr/>
          <p:nvPr/>
        </p:nvGrpSpPr>
        <p:grpSpPr>
          <a:xfrm>
            <a:off x="1491004" y="481534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que tenhamos a saída do perceptron,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igual a 1, então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exemplo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7181" y="4483351"/>
                <a:ext cx="6702361" cy="2009524"/>
              </a:xfrm>
              <a:prstGeom prst="rect">
                <a:avLst/>
              </a:prstGeom>
              <a:blipFill>
                <a:blip r:embed="rId10"/>
                <a:stretch>
                  <a:fillRect l="-819" t="-1515" b="-3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018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ativação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é o atributo de bias com valor constante igual a 1.</a:t>
                </a:r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linear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42518" cy="5032376"/>
              </a:xfrm>
              <a:blipFill>
                <a:blip r:embed="rId3"/>
                <a:stretch>
                  <a:fillRect l="-1149" t="-1937" r="-7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0594" y="4754693"/>
            <a:ext cx="4895085" cy="2050230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879751" y="5203372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tângulo 13"/>
          <p:cNvSpPr/>
          <p:nvPr/>
        </p:nvSpPr>
        <p:spPr>
          <a:xfrm>
            <a:off x="7958174" y="2858023"/>
            <a:ext cx="2163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combinação linear das entradas</a:t>
            </a:r>
          </a:p>
        </p:txBody>
      </p:sp>
    </p:spTree>
    <p:extLst>
      <p:ext uri="{BB962C8B-B14F-4D97-AF65-F5344CB8AC3E}">
        <p14:creationId xmlns:p14="http://schemas.microsoft.com/office/powerpoint/2010/main" val="632183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Devido ao fato da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pontos,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nós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/>
                  <a:t>para atualização dos pesos do modelo.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982" t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5">
            <a:extLst>
              <a:ext uri="{FF2B5EF4-FFF2-40B4-BE49-F238E27FC236}">
                <a16:creationId xmlns:a16="http://schemas.microsoft.com/office/drawing/2014/main" xmlns="" id="{3015D60B-A9A8-B47C-EC59-E420297DA671}"/>
              </a:ext>
            </a:extLst>
          </p:cNvPr>
          <p:cNvGrpSpPr/>
          <p:nvPr/>
        </p:nvGrpSpPr>
        <p:grpSpPr>
          <a:xfrm>
            <a:off x="4000500" y="4686300"/>
            <a:ext cx="3666662" cy="1891145"/>
            <a:chOff x="511819" y="4987108"/>
            <a:chExt cx="3142324" cy="155030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xmlns="" id="{48EDAE7C-9117-2BCE-4FF6-4072C41540E3}"/>
                </a:ext>
              </a:extLst>
            </p:cNvPr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xmlns="" id="{ADC52D8C-8156-8629-91FE-6190A3A784E7}"/>
                </a:ext>
              </a:extLst>
            </p:cNvPr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C00D90C9-4FB6-86DD-19D0-4B61D8B74219}"/>
                </a:ext>
              </a:extLst>
            </p:cNvPr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xmlns="" id="{4FAB809A-F3C6-DBA6-A5FE-76B922FF44D8}"/>
                    </a:ext>
                  </a:extLst>
                </p:cNvPr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xmlns="" id="{EAD2F44B-D8A8-08C2-3DAD-9959FD8B5794}"/>
                    </a:ext>
                  </a:extLst>
                </p:cNvPr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xmlns="" id="{141CEFF1-6186-EC70-931C-CED50CE16180}"/>
                    </a:ext>
                  </a:extLst>
                </p:cNvPr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xmlns="" id="{64F72519-E71A-A2D8-C367-6FFDDAE6445D}"/>
                    </a:ext>
                  </a:extLst>
                </p:cNvPr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por definição,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>
                <a:blip r:embed="rId3"/>
                <a:stretch>
                  <a:fillRect l="-1146" t="-1939" r="-9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049004" y="3718355"/>
            <a:ext cx="2578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Equação idêntica a da atualização do gradiente descendente estocástico.</a:t>
            </a:r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>
            <a:off x="8052955" y="3949188"/>
            <a:ext cx="996049" cy="1863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2659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7170" y="1825624"/>
            <a:ext cx="6664329" cy="5032376"/>
          </a:xfrm>
        </p:spPr>
        <p:txBody>
          <a:bodyPr>
            <a:normAutofit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</a:t>
            </a:r>
            <a:r>
              <a:rPr lang="pt-BR" b="1" i="1" dirty="0">
                <a:solidFill>
                  <a:srgbClr val="7030A0"/>
                </a:solidFill>
              </a:rPr>
              <a:t>inspirados</a:t>
            </a:r>
            <a:r>
              <a:rPr lang="pt-BR" dirty="0"/>
              <a:t>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6B025606-6130-364B-352B-AFD97404E716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28" name="Oval 27"/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Oval 28"/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percebemos, 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sem transformação dos atributos</a:t>
                </a:r>
                <a:r>
                  <a:rPr lang="pt-BR" dirty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  <a:blipFill>
                <a:blip r:embed="rId3"/>
                <a:stretch>
                  <a:fillRect l="-1544" t="-2061" r="-2487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253837" y="2202644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1163" r="-1852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47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os resultados de vários perceptrons</a:t>
                </a:r>
                <a:r>
                  <a:rPr lang="pt-BR" dirty="0"/>
                  <a:t> para criar </a:t>
                </a:r>
                <a:r>
                  <a:rPr lang="pt-BR" b="1" i="1" dirty="0"/>
                  <a:t>superfícies de separação </a:t>
                </a:r>
                <a:r>
                  <a:rPr lang="pt-BR" dirty="0"/>
                  <a:t>que separem dados que não sejam linearmente separáveis sem a necessidade de </a:t>
                </a:r>
                <a:r>
                  <a:rPr lang="pt-BR" b="1" i="1" dirty="0"/>
                  <a:t>transformar 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não precisamos usar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 que não sejam o de um hiperplano.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6465" y="1838725"/>
                <a:ext cx="7065818" cy="5032923"/>
              </a:xfrm>
              <a:blipFill>
                <a:blip r:embed="rId3"/>
                <a:stretch>
                  <a:fillRect l="-1553" t="-2061" r="-2675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419784" y="2223426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2353" r="-1852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256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5032376"/>
          </a:xfrm>
        </p:spPr>
        <p:txBody>
          <a:bodyPr>
            <a:normAutofit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perceptron.</a:t>
            </a:r>
          </a:p>
          <a:p>
            <a:r>
              <a:rPr lang="pt-BR" dirty="0"/>
              <a:t>As figuras abaixo demonstram que uma simples reta consegue separar os dados das duas lógicas.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2428009" y="4206505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6784503" y="4227350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66" y="5101140"/>
            <a:ext cx="1714919" cy="5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882" y="1825624"/>
            <a:ext cx="6691745" cy="5032376"/>
          </a:xfrm>
        </p:spPr>
        <p:txBody>
          <a:bodyPr>
            <a:normAutofit/>
          </a:bodyPr>
          <a:lstStyle/>
          <a:p>
            <a:r>
              <a:rPr lang="pt-BR" dirty="0"/>
              <a:t>Porém, a lógica XOR </a:t>
            </a:r>
            <a:r>
              <a:rPr lang="pt-BR" b="1" i="1" dirty="0">
                <a:solidFill>
                  <a:srgbClr val="00B050"/>
                </a:solidFill>
              </a:rPr>
              <a:t>não é linearmente separável </a:t>
            </a:r>
            <a:r>
              <a:rPr lang="pt-BR" dirty="0"/>
              <a:t>e necessita de uma </a:t>
            </a:r>
            <a:r>
              <a:rPr lang="pt-BR" b="1" i="1" dirty="0">
                <a:solidFill>
                  <a:srgbClr val="7030A0"/>
                </a:solidFill>
              </a:rPr>
              <a:t>superfície de separação não-linear</a:t>
            </a:r>
            <a:r>
              <a:rPr lang="pt-BR" dirty="0"/>
              <a:t>. </a:t>
            </a:r>
          </a:p>
          <a:p>
            <a:r>
              <a:rPr lang="pt-BR" dirty="0"/>
              <a:t>Vejam na figura abaixo que são necessárias </a:t>
            </a:r>
            <a:r>
              <a:rPr lang="pt-BR" b="1" i="1" dirty="0">
                <a:solidFill>
                  <a:schemeClr val="accent2"/>
                </a:solidFill>
              </a:rPr>
              <a:t>no mínimo</a:t>
            </a:r>
            <a:r>
              <a:rPr lang="pt-BR" b="1" i="1" dirty="0">
                <a:solidFill>
                  <a:srgbClr val="7030A0"/>
                </a:solidFill>
              </a:rPr>
              <a:t> duas retas paralelas</a:t>
            </a:r>
            <a:r>
              <a:rPr lang="pt-BR" dirty="0"/>
              <a:t>.</a:t>
            </a:r>
          </a:p>
          <a:p>
            <a:r>
              <a:rPr lang="pt-BR" dirty="0"/>
              <a:t>Como veremos, a </a:t>
            </a:r>
            <a:r>
              <a:rPr lang="pt-BR" b="1" i="1" dirty="0">
                <a:solidFill>
                  <a:srgbClr val="00B0F0"/>
                </a:solidFill>
              </a:rPr>
              <a:t>separação da lógica XOR pode ser obtida </a:t>
            </a:r>
            <a:r>
              <a:rPr lang="pt-BR" b="1" i="1" dirty="0">
                <a:solidFill>
                  <a:schemeClr val="accent2"/>
                </a:solidFill>
              </a:rPr>
              <a:t>combinando-se</a:t>
            </a:r>
            <a:r>
              <a:rPr lang="pt-BR" b="1" i="1" dirty="0">
                <a:solidFill>
                  <a:srgbClr val="00B0F0"/>
                </a:solidFill>
              </a:rPr>
              <a:t> o resultado de dois perceptrons </a:t>
            </a:r>
            <a:r>
              <a:rPr lang="pt-BR" dirty="0"/>
              <a:t>(i.e., dois classificadores lineares), que resultará em uma superfície de separação não linear.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26747" y="6581001"/>
            <a:ext cx="2749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perceptron_xor_problem.ipynb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7" y="3313914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898483" y="2548959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40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</a:t>
            </a:r>
            <a:r>
              <a:rPr lang="pt-BR" dirty="0" err="1"/>
              <a:t>Teams</a:t>
            </a:r>
            <a:r>
              <a:rPr lang="pt-BR" dirty="0"/>
              <a:t>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4564" y="1825624"/>
            <a:ext cx="6917326" cy="5032376"/>
          </a:xfrm>
        </p:spPr>
        <p:txBody>
          <a:bodyPr>
            <a:normAutofit/>
          </a:bodyPr>
          <a:lstStyle/>
          <a:p>
            <a:r>
              <a:rPr lang="pt-BR" dirty="0" err="1"/>
              <a:t>RNAs</a:t>
            </a:r>
            <a:r>
              <a:rPr lang="pt-BR" dirty="0"/>
              <a:t>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</a:t>
            </a:r>
            <a:r>
              <a:rPr lang="pt-BR" b="1" i="1" dirty="0">
                <a:solidFill>
                  <a:srgbClr val="00B050"/>
                </a:solidFill>
              </a:rPr>
              <a:t>foca nos elementos básicos de construção de uma rede neural</a:t>
            </a:r>
            <a:r>
              <a:rPr lang="pt-BR" dirty="0"/>
              <a:t>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xmlns="" id="{4B527D05-263C-D5DC-E562-E1635134CC07}"/>
              </a:ext>
            </a:extLst>
          </p:cNvPr>
          <p:cNvGrpSpPr/>
          <p:nvPr/>
        </p:nvGrpSpPr>
        <p:grpSpPr>
          <a:xfrm>
            <a:off x="1243446" y="1939924"/>
            <a:ext cx="3548180" cy="4096280"/>
            <a:chOff x="8643820" y="1380761"/>
            <a:chExt cx="3548180" cy="4096280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xmlns="" id="{A7F8A936-0DA5-6FB5-6B17-7FC9B781C7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43820" y="2380005"/>
              <a:ext cx="3548180" cy="3097036"/>
            </a:xfrm>
            <a:prstGeom prst="rect">
              <a:avLst/>
            </a:prstGeom>
          </p:spPr>
        </p:pic>
        <p:sp>
          <p:nvSpPr>
            <p:cNvPr id="12" name="TextBox 4">
              <a:extLst>
                <a:ext uri="{FF2B5EF4-FFF2-40B4-BE49-F238E27FC236}">
                  <a16:creationId xmlns:a16="http://schemas.microsoft.com/office/drawing/2014/main" xmlns="" id="{E131A444-C88C-20F4-9B81-233C104DE05B}"/>
                </a:ext>
              </a:extLst>
            </p:cNvPr>
            <p:cNvSpPr txBox="1"/>
            <p:nvPr/>
          </p:nvSpPr>
          <p:spPr>
            <a:xfrm>
              <a:off x="9837880" y="1380761"/>
              <a:ext cx="11600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neurônios</a:t>
              </a:r>
            </a:p>
          </p:txBody>
        </p:sp>
        <p:cxnSp>
          <p:nvCxnSpPr>
            <p:cNvPr id="13" name="Straight Arrow Connector 6">
              <a:extLst>
                <a:ext uri="{FF2B5EF4-FFF2-40B4-BE49-F238E27FC236}">
                  <a16:creationId xmlns:a16="http://schemas.microsoft.com/office/drawing/2014/main" xmlns="" id="{A03DC86B-0AED-C59D-6FFC-2725AF09C97B}"/>
                </a:ext>
              </a:extLst>
            </p:cNvPr>
            <p:cNvCxnSpPr/>
            <p:nvPr/>
          </p:nvCxnSpPr>
          <p:spPr>
            <a:xfrm flipH="1">
              <a:off x="10295080" y="1750093"/>
              <a:ext cx="122830" cy="55438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7">
              <a:extLst>
                <a:ext uri="{FF2B5EF4-FFF2-40B4-BE49-F238E27FC236}">
                  <a16:creationId xmlns:a16="http://schemas.microsoft.com/office/drawing/2014/main" xmlns="" id="{EC491009-B520-DD16-7AB9-B3E0DDA30A31}"/>
                </a:ext>
              </a:extLst>
            </p:cNvPr>
            <p:cNvCxnSpPr/>
            <p:nvPr/>
          </p:nvCxnSpPr>
          <p:spPr>
            <a:xfrm>
              <a:off x="10417910" y="1758156"/>
              <a:ext cx="935890" cy="16401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0">
              <a:extLst>
                <a:ext uri="{FF2B5EF4-FFF2-40B4-BE49-F238E27FC236}">
                  <a16:creationId xmlns:a16="http://schemas.microsoft.com/office/drawing/2014/main" xmlns="" id="{DD50BC27-1F58-7461-9E68-E50687528D0C}"/>
                </a:ext>
              </a:extLst>
            </p:cNvPr>
            <p:cNvSpPr txBox="1"/>
            <p:nvPr/>
          </p:nvSpPr>
          <p:spPr>
            <a:xfrm>
              <a:off x="9021947" y="2347391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  <p:sp>
          <p:nvSpPr>
            <p:cNvPr id="16" name="Oval 27">
              <a:extLst>
                <a:ext uri="{FF2B5EF4-FFF2-40B4-BE49-F238E27FC236}">
                  <a16:creationId xmlns:a16="http://schemas.microsoft.com/office/drawing/2014/main" xmlns="" id="{9C292488-3215-3672-7DDF-8B7EE3B0274C}"/>
                </a:ext>
              </a:extLst>
            </p:cNvPr>
            <p:cNvSpPr/>
            <p:nvPr/>
          </p:nvSpPr>
          <p:spPr>
            <a:xfrm>
              <a:off x="9444966" y="2804287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28">
              <a:extLst>
                <a:ext uri="{FF2B5EF4-FFF2-40B4-BE49-F238E27FC236}">
                  <a16:creationId xmlns:a16="http://schemas.microsoft.com/office/drawing/2014/main" xmlns="" id="{8C7D954D-E686-9B71-3325-C59BE7E2F1FA}"/>
                </a:ext>
              </a:extLst>
            </p:cNvPr>
            <p:cNvSpPr/>
            <p:nvPr/>
          </p:nvSpPr>
          <p:spPr>
            <a:xfrm>
              <a:off x="10677574" y="2804286"/>
              <a:ext cx="281817" cy="178785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TextBox 29">
              <a:extLst>
                <a:ext uri="{FF2B5EF4-FFF2-40B4-BE49-F238E27FC236}">
                  <a16:creationId xmlns:a16="http://schemas.microsoft.com/office/drawing/2014/main" xmlns="" id="{F785B0CD-5C99-A76C-1D50-FFA783C6F597}"/>
                </a:ext>
              </a:extLst>
            </p:cNvPr>
            <p:cNvSpPr txBox="1"/>
            <p:nvPr/>
          </p:nvSpPr>
          <p:spPr>
            <a:xfrm>
              <a:off x="10649141" y="4436839"/>
              <a:ext cx="89500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pesos sinápticos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6737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AND</a:t>
              </a:r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não-linear</a:t>
                  </a:r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/>
          </a:bodyPr>
          <a:lstStyle/>
          <a:p>
            <a:r>
              <a:rPr lang="pt-BR" dirty="0"/>
              <a:t>RNAs são versáteis, poderosas e escalonáveis, tornando-as ideais para realizar tarefas </a:t>
            </a:r>
            <a:r>
              <a:rPr lang="pt-BR" dirty="0" smtClean="0"/>
              <a:t>altamente </a:t>
            </a:r>
            <a:r>
              <a:rPr lang="pt-BR" dirty="0"/>
              <a:t>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(e.g., como o Google Images, Facebook, etc</a:t>
            </a:r>
            <a:r>
              <a:rPr lang="pt-BR" dirty="0" smtClean="0"/>
              <a:t>.),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(e.g.,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</a:t>
            </a:r>
            <a:r>
              <a:rPr lang="pt-BR" dirty="0" smtClean="0"/>
              <a:t>dos </a:t>
            </a:r>
            <a:r>
              <a:rPr lang="pt-BR" dirty="0"/>
              <a:t>usuários </a:t>
            </a:r>
            <a:r>
              <a:rPr lang="pt-BR" dirty="0" smtClean="0"/>
              <a:t>(</a:t>
            </a:r>
            <a:r>
              <a:rPr lang="pt-BR" dirty="0"/>
              <a:t>e.g.,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Dirigir um </a:t>
            </a:r>
            <a:r>
              <a:rPr lang="pt-BR" dirty="0"/>
              <a:t>veículo </a:t>
            </a:r>
            <a:r>
              <a:rPr lang="pt-BR" dirty="0" smtClean="0"/>
              <a:t>sem intervenção </a:t>
            </a:r>
            <a:r>
              <a:rPr lang="pt-BR" dirty="0"/>
              <a:t>humana,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Responder perguntas (e.g., </a:t>
            </a:r>
            <a:r>
              <a:rPr lang="pt-BR" dirty="0" err="1" smtClean="0"/>
              <a:t>ChatGPT</a:t>
            </a:r>
            <a:r>
              <a:rPr lang="pt-BR" dirty="0" smtClean="0"/>
              <a:t>, </a:t>
            </a:r>
            <a:r>
              <a:rPr lang="pt-BR" dirty="0" err="1" smtClean="0"/>
              <a:t>Gemini</a:t>
            </a:r>
            <a:r>
              <a:rPr lang="pt-BR" dirty="0" smtClean="0"/>
              <a:t>, </a:t>
            </a:r>
            <a:r>
              <a:rPr lang="pt-BR" dirty="0" err="1" smtClean="0"/>
              <a:t>DeepSeek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397453" y="2244438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485901"/>
            <a:ext cx="5863936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 smtClean="0"/>
              <a:t>eucariontes</a:t>
            </a:r>
            <a:r>
              <a:rPr lang="pt-BR" dirty="0"/>
              <a:t> </a:t>
            </a:r>
            <a:r>
              <a:rPr lang="pt-BR" dirty="0" smtClean="0"/>
              <a:t>que </a:t>
            </a:r>
            <a:r>
              <a:rPr lang="pt-BR" dirty="0"/>
              <a:t>possuem </a:t>
            </a:r>
            <a:r>
              <a:rPr lang="pt-BR" b="1" i="1" dirty="0"/>
              <a:t>mecanismos eletroquímicos</a:t>
            </a:r>
            <a:r>
              <a:rPr lang="pt-BR" dirty="0"/>
              <a:t> </a:t>
            </a:r>
            <a:r>
              <a:rPr lang="pt-BR" dirty="0" smtClean="0"/>
              <a:t>para transferência de informações entre eles. </a:t>
            </a:r>
            <a:endParaRPr lang="pt-BR" dirty="0"/>
          </a:p>
          <a:p>
            <a:r>
              <a:rPr lang="pt-BR" dirty="0" smtClean="0"/>
              <a:t>Eles </a:t>
            </a:r>
            <a:r>
              <a:rPr lang="pt-BR" dirty="0"/>
              <a:t>apresentam três partes </a:t>
            </a:r>
            <a:r>
              <a:rPr lang="pt-BR" dirty="0" smtClean="0"/>
              <a:t>principais:</a:t>
            </a:r>
            <a:r>
              <a:rPr lang="pt-BR" b="1" dirty="0"/>
              <a:t> </a:t>
            </a:r>
            <a:endParaRPr lang="pt-BR" b="1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os </a:t>
            </a:r>
            <a:r>
              <a:rPr lang="pt-BR" b="1" i="1" dirty="0"/>
              <a:t>dendritos</a:t>
            </a:r>
            <a:r>
              <a:rPr lang="pt-BR" dirty="0"/>
              <a:t>,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 </a:t>
            </a:r>
            <a:r>
              <a:rPr lang="pt-BR" b="1" i="1" dirty="0"/>
              <a:t>axônio</a:t>
            </a:r>
            <a:r>
              <a:rPr lang="pt-BR" dirty="0"/>
              <a:t> e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 smtClean="0"/>
              <a:t>.</a:t>
            </a:r>
            <a:endParaRPr lang="pt-BR" dirty="0"/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xmlns="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8714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2818" y="1485901"/>
            <a:ext cx="5995554" cy="5372100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  <p:pic>
        <p:nvPicPr>
          <p:cNvPr id="4" name="Picture 6" descr="Explainer: What is a neuron? | Science News for Students">
            <a:extLst>
              <a:ext uri="{FF2B5EF4-FFF2-40B4-BE49-F238E27FC236}">
                <a16:creationId xmlns:a16="http://schemas.microsoft.com/office/drawing/2014/main" xmlns="" id="{30ADA234-BCC4-9884-D4E8-ACE27EA5A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273628" y="2421083"/>
            <a:ext cx="5495229" cy="3151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736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6403833" y="2564622"/>
            <a:ext cx="5606239" cy="3214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6154881" cy="5372100"/>
          </a:xfrm>
        </p:spPr>
        <p:txBody>
          <a:bodyPr>
            <a:normAutofit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15149</TotalTime>
  <Words>4139</Words>
  <Application>Microsoft Office PowerPoint</Application>
  <PresentationFormat>Widescreen</PresentationFormat>
  <Paragraphs>775</Paragraphs>
  <Slides>50</Slides>
  <Notes>31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O modelo de McCulloch e Pitts </vt:lpstr>
      <vt:lpstr>O modelo de McCulloch e Pitts </vt:lpstr>
      <vt:lpstr>O modelo de McCulloch e Pitts </vt:lpstr>
      <vt:lpstr>Exemplos de portas lógicas com o modelo M-P</vt:lpstr>
      <vt:lpstr>Apresentação do PowerPoint</vt:lpstr>
      <vt:lpstr>Exemplos de portas lógicas com o modelo M-P</vt:lpstr>
      <vt:lpstr>Tarefa</vt:lpstr>
      <vt:lpstr>Perceptron</vt:lpstr>
      <vt:lpstr>Perceptron</vt:lpstr>
      <vt:lpstr>Perceptron</vt:lpstr>
      <vt:lpstr>A ativação do Perceptron</vt:lpstr>
      <vt:lpstr>A ativação do Perceptron</vt:lpstr>
      <vt:lpstr>A ativação do Perceptron</vt:lpstr>
      <vt:lpstr>Regra de aprendizado do perceptron</vt:lpstr>
      <vt:lpstr>Regra de aprendizado do perceptron</vt:lpstr>
      <vt:lpstr>Perceptron</vt:lpstr>
      <vt:lpstr>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1349</cp:revision>
  <dcterms:created xsi:type="dcterms:W3CDTF">2020-04-06T23:46:10Z</dcterms:created>
  <dcterms:modified xsi:type="dcterms:W3CDTF">2025-10-04T02:11:06Z</dcterms:modified>
</cp:coreProperties>
</file>