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88" r:id="rId10"/>
    <p:sldId id="387" r:id="rId11"/>
    <p:sldId id="390" r:id="rId12"/>
    <p:sldId id="389" r:id="rId13"/>
    <p:sldId id="505" r:id="rId14"/>
    <p:sldId id="393" r:id="rId15"/>
    <p:sldId id="506" r:id="rId16"/>
    <p:sldId id="507" r:id="rId17"/>
    <p:sldId id="392" r:id="rId18"/>
    <p:sldId id="508" r:id="rId19"/>
    <p:sldId id="595" r:id="rId20"/>
    <p:sldId id="509" r:id="rId21"/>
    <p:sldId id="301" r:id="rId22"/>
    <p:sldId id="269" r:id="rId23"/>
    <p:sldId id="303" r:id="rId24"/>
    <p:sldId id="271" r:id="rId25"/>
    <p:sldId id="365" r:id="rId26"/>
    <p:sldId id="3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472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heurística é uma técnica de solução de problemas que utiliza métodos práticos e não necessariamente perfeitos ou ótimos para produzir soluções satisfatórias em um tempo razoável.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0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heurísticas são estratégias simples ou regras práticas que são usadas para resolver problemas complexos quando métodos mais exatos podem ser impraticáveis.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7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8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momentum em otimização é uma técnica que visa acelerar a convergência do algoritmo de otimização, permitindo que o modelo "ganhe impulso" na direção correta. Em vez de depender apenas do gradiente instantâneo para atualizar os pesos, o otimizador com momentum leva em consideração a direção anterior do movimento e adiciona um termo de "momentum" ao cálculo da atualização dos pesos.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Nesterov Momentum introduz uma etapa adicional na qual a previsão do próximo ponto é feita antes de calcular o gradiente, e a atualização dos pesos é baseada no gradiente calculado na posição prevista. Isso ajuda a melhorar a convergência, especialmente em situações onde a função de custo tem um comportamento curvo ou em forma de vale.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6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Problemas de busca local são uma classe de problemas de otimização onde o objetivo é encontrar a melhor solução possível (ou uma solução satisfatória) dentro de um espaço de soluções, partindo de uma solução inicial e realizando melhorias incrementais.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computação, uma heurística (do grego "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heuriskein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que significa "descobrir") é uma técnica de resolução de problemas que utiliza regras práticas e experiência passada para encontrar soluções eficientes, mesmo que não sejam as melhores. Em vez de seguir um algoritmo exato e preciso, a heurística permite encontrar soluções aproximadas de forma mais rápida e menos intensiva em recursos.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xmlns="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</p:spPr>
            <p:txBody>
              <a:bodyPr/>
              <a:lstStyle/>
              <a:p>
                <a:r>
                  <a:rPr lang="pt-BR" dirty="0"/>
                  <a:t>Como vimos antes, o termo momentum adiciona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movente de estimativas do 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menos ruidosas</a:t>
                </a:r>
                <a:r>
                  <a:rPr lang="pt-BR" dirty="0"/>
                  <a:t> e, consequentemente,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acelerando a convergência e aumentando a estabilidade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algoritmo.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) determina a quantidade de estimativas anteriores que são consideradas no cálculo da média.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  <a:blipFill>
                <a:blip r:embed="rId3"/>
                <a:stretch>
                  <a:fillRect l="-1429" t="-1937" r="-1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157656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xmlns="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</p:spPr>
            <p:txBody>
              <a:bodyPr/>
              <a:lstStyle/>
              <a:p>
                <a:r>
                  <a:rPr lang="pt-BR" dirty="0"/>
                  <a:t>O termo momentum adiciona uma média das estimativas dos gradientes anteriores à atualização corrente.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apontam na mesma direção </a:t>
                </a:r>
                <a:r>
                  <a:rPr lang="pt-BR" dirty="0"/>
                  <a:t>por várias iterações, o termo faz com que o tamanho dos passos dados naquela direção aumentem, ou seja, 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modelo ganha impulso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mudam de direção</a:t>
                </a:r>
                <a:r>
                  <a:rPr lang="pt-BR" dirty="0"/>
                  <a:t> a cada nova iteração, o termo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suaviza as variações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  <a:blipFill>
                <a:blip r:embed="rId3"/>
                <a:stretch>
                  <a:fillRect l="-1343" t="-193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409902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43E453-3B70-BBF0-0C1A-4F63A3D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Nesterov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447E95C3-AC41-0888-3CA7-1EAB28F9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termo momentum</a:t>
                </a:r>
                <a:r>
                  <a:rPr lang="pt-BR" dirty="0"/>
                  <a:t> em que o cálculo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 não é feito em relação ao vetor de pesos atual,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mas 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ao próximo vetor de pesos</a:t>
                </a:r>
                <a:r>
                  <a:rPr lang="pt-BR" dirty="0"/>
                  <a:t>, ou seja, em relação ao valor do vetor de pesos após sua atualização com o termo momentum,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Essa mudança no cálculo da estimativa do vetor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ajustes mais precisos dos pesos </a:t>
                </a:r>
                <a:r>
                  <a:rPr lang="pt-BR" dirty="0"/>
                  <a:t>do que o termo momentum, especialmente em regiões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se assemelha à forma de um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  <a:blipFill>
                <a:blip r:embed="rId3"/>
                <a:stretch>
                  <a:fillRect l="-93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Passo de aprendizagem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passos de aprendizagem diferentes para cada peso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Assim,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hiperparâmetro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3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428791-3DA4-5B74-468E-92866A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5BB692B-7CD6-BD6B-43F7-47D0588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73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outro aspecto prático que é importante discutirmos é a </a:t>
            </a:r>
            <a:r>
              <a:rPr lang="pt-BR" b="1" i="1" dirty="0">
                <a:solidFill>
                  <a:srgbClr val="7030A0"/>
                </a:solidFill>
              </a:rPr>
              <a:t>inicialização dos pesos de uma rede neural</a:t>
            </a:r>
            <a:r>
              <a:rPr lang="pt-BR" dirty="0"/>
              <a:t>.</a:t>
            </a:r>
          </a:p>
          <a:p>
            <a:r>
              <a:rPr lang="pt-BR" dirty="0"/>
              <a:t>Como os métodos de treinamento de </a:t>
            </a:r>
            <a:r>
              <a:rPr lang="pt-BR" b="1" i="1" dirty="0"/>
              <a:t>redes neurais </a:t>
            </a:r>
            <a:r>
              <a:rPr lang="pt-BR" dirty="0"/>
              <a:t>são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eles dependem </a:t>
            </a:r>
            <a:r>
              <a:rPr lang="pt-BR" dirty="0" smtClean="0"/>
              <a:t>da </a:t>
            </a:r>
            <a:r>
              <a:rPr lang="pt-BR" b="1" i="1" dirty="0">
                <a:solidFill>
                  <a:srgbClr val="00B050"/>
                </a:solidFill>
              </a:rPr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Porém,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dos pesos </a:t>
            </a:r>
            <a:r>
              <a:rPr lang="pt-BR" dirty="0"/>
              <a:t>pode afetar a velocidade de convergência do algoritmo.</a:t>
            </a:r>
          </a:p>
          <a:p>
            <a:r>
              <a:rPr lang="pt-BR" dirty="0"/>
              <a:t>Alguns </a:t>
            </a:r>
            <a:r>
              <a:rPr lang="pt-BR" b="1" i="1" dirty="0"/>
              <a:t>pontos de inicialização </a:t>
            </a:r>
            <a:r>
              <a:rPr lang="pt-BR" dirty="0"/>
              <a:t>fazem com que a rede alcance uma </a:t>
            </a:r>
            <a:r>
              <a:rPr lang="pt-BR" b="1" i="1" dirty="0">
                <a:solidFill>
                  <a:srgbClr val="00B050"/>
                </a:solidFill>
              </a:rPr>
              <a:t>boa solução mais rapidamente</a:t>
            </a:r>
            <a:r>
              <a:rPr lang="pt-BR" dirty="0"/>
              <a:t>, enquanto outros pontos podem levar a uma </a:t>
            </a:r>
            <a:r>
              <a:rPr lang="pt-BR" b="1" i="1" dirty="0">
                <a:solidFill>
                  <a:srgbClr val="00B050"/>
                </a:solidFill>
              </a:rPr>
              <a:t>convergência mais lenta</a:t>
            </a:r>
            <a:r>
              <a:rPr lang="pt-BR" dirty="0"/>
              <a:t> (e.g., algoritmo pode ser inicializado em um ponto de sela ou em uma região de platô).</a:t>
            </a:r>
          </a:p>
        </p:txBody>
      </p:sp>
    </p:spTree>
    <p:extLst>
      <p:ext uri="{BB962C8B-B14F-4D97-AF65-F5344CB8AC3E}">
        <p14:creationId xmlns:p14="http://schemas.microsoft.com/office/powerpoint/2010/main" val="23659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5B52B4-554F-EA14-6F5D-C6A1B0C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60D4529-22E6-EDA7-A512-7D4EBDA0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5460" cy="5032375"/>
          </a:xfrm>
        </p:spPr>
        <p:txBody>
          <a:bodyPr/>
          <a:lstStyle/>
          <a:p>
            <a:r>
              <a:rPr lang="pt-BR" dirty="0"/>
              <a:t>Alguns </a:t>
            </a:r>
            <a:r>
              <a:rPr lang="pt-BR" b="1" i="1" dirty="0"/>
              <a:t>pontos de inicialização</a:t>
            </a:r>
            <a:r>
              <a:rPr lang="pt-BR" dirty="0"/>
              <a:t> são tão instáveis que o algoritmo pode encontrar dificuldades numéricas (</a:t>
            </a:r>
            <a:r>
              <a:rPr lang="pt-BR" b="1" i="1" dirty="0" err="1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), falhando completamente em convergir (</a:t>
            </a:r>
            <a:r>
              <a:rPr lang="pt-BR" b="1" i="1" dirty="0"/>
              <a:t>desaparecimento</a:t>
            </a:r>
            <a:r>
              <a:rPr lang="pt-BR" dirty="0"/>
              <a:t> ou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Uma questão importante da inicialização dos pesos é </a:t>
            </a:r>
            <a:r>
              <a:rPr lang="pt-BR" b="1" i="1" dirty="0">
                <a:solidFill>
                  <a:srgbClr val="7030A0"/>
                </a:solidFill>
              </a:rPr>
              <a:t>quebrar a simetria</a:t>
            </a:r>
            <a:r>
              <a:rPr lang="pt-BR" dirty="0"/>
              <a:t>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</a:t>
            </a:r>
            <a:r>
              <a:rPr lang="pt-BR" b="1" i="1" dirty="0">
                <a:solidFill>
                  <a:srgbClr val="00B050"/>
                </a:solidFill>
              </a:rPr>
              <a:t>mesma função de ativação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conectados aos mesmos nós</a:t>
            </a:r>
            <a:r>
              <a:rPr lang="pt-BR" dirty="0"/>
              <a:t>, devem ter pesos iniciais diferentes, caso contrário, eles terão os mesmos pesos ao longo do treinamento (i.e., aprendem a mesma coisa). </a:t>
            </a:r>
          </a:p>
          <a:p>
            <a:r>
              <a:rPr lang="pt-BR" dirty="0"/>
              <a:t>Portanto, como veremos a seguir, para </a:t>
            </a:r>
            <a:r>
              <a:rPr lang="pt-BR" b="1" i="1" dirty="0">
                <a:solidFill>
                  <a:srgbClr val="7030A0"/>
                </a:solidFill>
              </a:rPr>
              <a:t>quebrar a simetria e evitar problemas de convergência</a:t>
            </a:r>
            <a:r>
              <a:rPr lang="pt-BR" dirty="0"/>
              <a:t>, utilizamos algumas </a:t>
            </a:r>
            <a:r>
              <a:rPr lang="pt-BR" b="1" i="1" dirty="0">
                <a:solidFill>
                  <a:srgbClr val="FF0000"/>
                </a:solidFill>
              </a:rPr>
              <a:t>heurísticas</a:t>
            </a:r>
            <a:r>
              <a:rPr lang="pt-BR" b="1" i="1" dirty="0">
                <a:solidFill>
                  <a:srgbClr val="7030A0"/>
                </a:solidFill>
              </a:rPr>
              <a:t> de inicialização aleatória dos pesos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9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2A1312-8FBD-F4EC-A0B1-BCBB5B1C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B81EEEB-3D53-992A-94F1-E7CCB97C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6277" cy="5032375"/>
          </a:xfrm>
        </p:spPr>
        <p:txBody>
          <a:bodyPr>
            <a:normAutofit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>
                <a:solidFill>
                  <a:srgbClr val="00B050"/>
                </a:solidFill>
              </a:rPr>
              <a:t>distribuições gaussianas ou uniformes</a:t>
            </a:r>
            <a:r>
              <a:rPr lang="pt-BR" dirty="0"/>
              <a:t>, não importando muito qual delas é usada.</a:t>
            </a:r>
          </a:p>
          <a:p>
            <a:r>
              <a:rPr lang="pt-BR" dirty="0"/>
              <a:t>No entanto, a </a:t>
            </a:r>
            <a:r>
              <a:rPr lang="pt-BR" b="1" i="1" dirty="0">
                <a:solidFill>
                  <a:srgbClr val="7030A0"/>
                </a:solidFill>
              </a:rPr>
              <a:t>escala de variação da distribuição de inicialização dos pesos</a:t>
            </a:r>
            <a:r>
              <a:rPr lang="pt-BR" dirty="0"/>
              <a:t> tem um efeito significativo </a:t>
            </a:r>
            <a:r>
              <a:rPr lang="pt-BR" dirty="0" smtClean="0"/>
              <a:t>no </a:t>
            </a:r>
            <a:r>
              <a:rPr lang="pt-BR" b="1" i="1" dirty="0">
                <a:solidFill>
                  <a:schemeClr val="accent2"/>
                </a:solidFill>
              </a:rPr>
              <a:t>resultado da otimização</a:t>
            </a:r>
            <a:r>
              <a:rPr lang="pt-BR" dirty="0"/>
              <a:t> </a:t>
            </a:r>
            <a:r>
              <a:rPr lang="pt-BR" dirty="0" smtClean="0"/>
              <a:t>e, consequentemente, na </a:t>
            </a:r>
            <a:r>
              <a:rPr lang="pt-BR" b="1" i="1" dirty="0">
                <a:solidFill>
                  <a:schemeClr val="accent2"/>
                </a:solidFill>
              </a:rPr>
              <a:t>capacidade de generalização</a:t>
            </a:r>
            <a:r>
              <a:rPr lang="pt-BR" dirty="0"/>
              <a:t> da rede neural.</a:t>
            </a:r>
          </a:p>
          <a:p>
            <a:r>
              <a:rPr lang="pt-BR" dirty="0"/>
              <a:t>Sendo assim, a </a:t>
            </a:r>
            <a:r>
              <a:rPr lang="pt-BR" b="1" i="1" dirty="0">
                <a:solidFill>
                  <a:srgbClr val="00B050"/>
                </a:solidFill>
              </a:rPr>
              <a:t>escala de variação</a:t>
            </a:r>
            <a:r>
              <a:rPr lang="pt-BR" dirty="0"/>
              <a:t> da inicialização dos pesos levanta algumas discussões.</a:t>
            </a:r>
          </a:p>
          <a:p>
            <a:r>
              <a:rPr lang="pt-BR" dirty="0"/>
              <a:t>Distribuições com </a:t>
            </a:r>
            <a:r>
              <a:rPr lang="pt-BR" b="1" i="1" dirty="0">
                <a:solidFill>
                  <a:srgbClr val="7030A0"/>
                </a:solidFill>
              </a:rPr>
              <a:t>grande escala variação</a:t>
            </a:r>
            <a:r>
              <a:rPr lang="pt-BR" dirty="0"/>
              <a:t> tendem a </a:t>
            </a:r>
            <a:r>
              <a:rPr lang="pt-BR" b="1" i="1" dirty="0">
                <a:solidFill>
                  <a:schemeClr val="accent2"/>
                </a:solidFill>
              </a:rPr>
              <a:t>reduzir o problema da simetria</a:t>
            </a:r>
            <a:r>
              <a:rPr lang="pt-BR" dirty="0"/>
              <a:t>, pois a probabilidade de valores iniciais bastante distintos é maior.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76E3AB-5174-DE2C-39F4-65701D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154AAA-E17D-7EF0-2985-A3CB247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600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Porém, se as </a:t>
            </a:r>
            <a:r>
              <a:rPr lang="pt-BR" b="1" i="1" dirty="0">
                <a:solidFill>
                  <a:srgbClr val="00B050"/>
                </a:solidFill>
              </a:rPr>
              <a:t>magnitudes dos valores iniciais forem muito grandes</a:t>
            </a:r>
            <a:r>
              <a:rPr lang="pt-BR" dirty="0"/>
              <a:t>, podemos ter problemas de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.</a:t>
            </a:r>
          </a:p>
          <a:p>
            <a:r>
              <a:rPr lang="pt-BR" dirty="0"/>
              <a:t>Pesos com magnitudes muito grandes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Sigmoide a operarem na região de saturação, causando o </a:t>
            </a:r>
            <a:r>
              <a:rPr lang="pt-BR" b="1" i="1" dirty="0"/>
              <a:t>desaparecimento do gradiente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ReLU</a:t>
            </a:r>
            <a:r>
              <a:rPr lang="pt-BR" dirty="0"/>
              <a:t> à </a:t>
            </a:r>
            <a:r>
              <a:rPr lang="pt-BR" b="1" i="1" dirty="0"/>
              <a:t>explosão do gradiente</a:t>
            </a:r>
            <a:r>
              <a:rPr lang="pt-BR" dirty="0"/>
              <a:t>.</a:t>
            </a:r>
          </a:p>
          <a:p>
            <a:r>
              <a:rPr lang="pt-BR" dirty="0"/>
              <a:t>Por outro lado, distribuições com </a:t>
            </a:r>
            <a:r>
              <a:rPr lang="pt-BR" b="1" i="1" dirty="0">
                <a:solidFill>
                  <a:srgbClr val="00B050"/>
                </a:solidFill>
              </a:rPr>
              <a:t>escala de variação muito pequena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7030A0"/>
                </a:solidFill>
              </a:rPr>
              <a:t>maiores chances causar a simetria entre nós</a:t>
            </a:r>
            <a:r>
              <a:rPr lang="pt-BR" dirty="0"/>
              <a:t> e também podem apresentar </a:t>
            </a:r>
            <a:r>
              <a:rPr lang="pt-BR" b="1" i="1" dirty="0">
                <a:solidFill>
                  <a:srgbClr val="7030A0"/>
                </a:solidFill>
              </a:rPr>
              <a:t>instabilidade ou lentidão </a:t>
            </a:r>
            <a:r>
              <a:rPr lang="pt-BR" dirty="0"/>
              <a:t>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redes com </a:t>
            </a:r>
            <a:r>
              <a:rPr lang="pt-BR" b="1" i="1" dirty="0">
                <a:solidFill>
                  <a:schemeClr val="accent2"/>
                </a:solidFill>
              </a:rPr>
              <a:t>pesos muito pequenos e com nós usando função de ativação </a:t>
            </a:r>
            <a:r>
              <a:rPr lang="pt-BR" b="1" i="1" dirty="0" err="1">
                <a:solidFill>
                  <a:schemeClr val="accent2"/>
                </a:solidFill>
              </a:rPr>
              <a:t>ReLU</a:t>
            </a:r>
            <a:r>
              <a:rPr lang="pt-BR" dirty="0"/>
              <a:t>, podem ter problemas com o </a:t>
            </a:r>
            <a:r>
              <a:rPr lang="pt-BR" b="1" i="1" dirty="0">
                <a:solidFill>
                  <a:schemeClr val="accent2"/>
                </a:solidFill>
              </a:rPr>
              <a:t>desaparecimento do gradiente</a:t>
            </a:r>
            <a:r>
              <a:rPr lang="pt-BR" dirty="0"/>
              <a:t>.</a:t>
            </a:r>
          </a:p>
          <a:p>
            <a:r>
              <a:rPr lang="pt-BR" dirty="0"/>
              <a:t>Na sequência veremos algumas </a:t>
            </a:r>
            <a:r>
              <a:rPr lang="pt-BR" b="1" i="1" dirty="0">
                <a:solidFill>
                  <a:srgbClr val="0070C0"/>
                </a:solidFill>
              </a:rPr>
              <a:t>heurísticas</a:t>
            </a:r>
            <a:r>
              <a:rPr lang="pt-BR" dirty="0"/>
              <a:t> para inicialização dos pesos.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31E30D-84C7-2A28-0973-3A88731D0A33}"/>
              </a:ext>
            </a:extLst>
          </p:cNvPr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57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6FD8F7-2118-E1F9-E400-402C61B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de 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A595344-CA31-A0FF-C172-CCD7759FE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ideia por trás destas heurísticas de inicialização dos pesos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dos nós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pesos sinápticos*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de seus nós.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  <a:blipFill>
                <a:blip r:embed="rId3"/>
                <a:stretch>
                  <a:fillRect l="-979" t="-5473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333" r="-79447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333" r="-5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73077" r="-794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73077" r="-500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73077" r="-7944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73077" r="-500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273077" r="-7944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273077" r="-500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5557117-42B8-ED06-8392-EAE399DA24A0}"/>
              </a:ext>
            </a:extLst>
          </p:cNvPr>
          <p:cNvSpPr txBox="1"/>
          <p:nvPr/>
        </p:nvSpPr>
        <p:spPr>
          <a:xfrm>
            <a:off x="0" y="6581001"/>
            <a:ext cx="871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*Em geral, inicializa-se os </a:t>
            </a:r>
            <a:r>
              <a:rPr lang="pt-BR" sz="1200" b="1" i="1" dirty="0"/>
              <a:t>pesos de bias </a:t>
            </a:r>
            <a:r>
              <a:rPr lang="pt-BR" sz="1200" dirty="0"/>
              <a:t>com </a:t>
            </a:r>
            <a:r>
              <a:rPr lang="pt-BR" sz="1200" b="1" i="1" dirty="0"/>
              <a:t>valores iguais a 0</a:t>
            </a:r>
            <a:r>
              <a:rPr lang="pt-BR" sz="1200" dirty="0"/>
              <a:t>, pois se mostra uma inicialização bastante eficiente na maioria dos casos.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01EE13AA-4AD8-9F6D-F5EF-5AFA3E373A03}"/>
              </a:ext>
            </a:extLst>
          </p:cNvPr>
          <p:cNvSpPr/>
          <p:nvPr/>
        </p:nvSpPr>
        <p:spPr>
          <a:xfrm>
            <a:off x="9075906" y="6581001"/>
            <a:ext cx="31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7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562352"/>
            <a:ext cx="7099852" cy="5295648"/>
          </a:xfrm>
        </p:spPr>
        <p:txBody>
          <a:bodyPr>
            <a:normAutofit/>
          </a:bodyPr>
          <a:lstStyle/>
          <a:p>
            <a:r>
              <a:rPr lang="pt-BR" dirty="0"/>
              <a:t>A biblioteca </a:t>
            </a:r>
            <a:r>
              <a:rPr lang="pt-BR" dirty="0" err="1"/>
              <a:t>SciKit-Learn</a:t>
            </a:r>
            <a:r>
              <a:rPr lang="pt-BR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disponibiliza apenas dois tipos de arquiteturas</a:t>
            </a:r>
            <a:r>
              <a:rPr lang="pt-BR" dirty="0"/>
              <a:t> de redes neurais, MLP e </a:t>
            </a:r>
            <a:r>
              <a:rPr lang="pt-BR" b="1" i="1" dirty="0">
                <a:solidFill>
                  <a:schemeClr val="accent2"/>
                </a:solidFill>
              </a:rPr>
              <a:t>máquina de Boltzmann restrita</a:t>
            </a:r>
            <a:r>
              <a:rPr lang="pt-BR" dirty="0"/>
              <a:t>. 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chemeClr val="accent2"/>
                </a:solidFill>
              </a:rPr>
              <a:t>máquina de Boltzmann</a:t>
            </a:r>
            <a:r>
              <a:rPr lang="pt-BR" dirty="0"/>
              <a:t> é implementada através da classe Bernoulli </a:t>
            </a:r>
            <a:r>
              <a:rPr lang="pt-BR" i="1" dirty="0" err="1"/>
              <a:t>restricted</a:t>
            </a:r>
            <a:r>
              <a:rPr lang="pt-BR" i="1" dirty="0"/>
              <a:t> Boltzmann machine</a:t>
            </a:r>
            <a:r>
              <a:rPr lang="pt-BR" dirty="0"/>
              <a:t> (</a:t>
            </a:r>
            <a:r>
              <a:rPr lang="pt-BR" dirty="0" err="1"/>
              <a:t>BernoulliRBM</a:t>
            </a:r>
            <a:r>
              <a:rPr lang="pt-BR" dirty="0"/>
              <a:t>) e é usada para redução de dimensionalidade, classificação, geração de imagens, etc.</a:t>
            </a:r>
          </a:p>
          <a:p>
            <a:r>
              <a:rPr lang="pt-BR" dirty="0"/>
              <a:t>Além disso, suas implementações </a:t>
            </a:r>
            <a:r>
              <a:rPr lang="pt-BR" b="1" i="1" dirty="0">
                <a:solidFill>
                  <a:srgbClr val="7030A0"/>
                </a:solidFill>
              </a:rPr>
              <a:t>não são flexíveis</a:t>
            </a:r>
            <a:r>
              <a:rPr lang="pt-BR" dirty="0"/>
              <a:t> e </a:t>
            </a:r>
            <a:r>
              <a:rPr lang="pt-BR" b="1" i="1" dirty="0">
                <a:solidFill>
                  <a:srgbClr val="7030A0"/>
                </a:solidFill>
              </a:rPr>
              <a:t>não se destinam a aplicações de larga escala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</a:t>
            </a:r>
          </a:p>
        </p:txBody>
      </p:sp>
      <p:pic>
        <p:nvPicPr>
          <p:cNvPr id="1026" name="Picture 2" descr="scikit-learn – Wikipédia, a enciclopédia livre">
            <a:extLst>
              <a:ext uri="{FF2B5EF4-FFF2-40B4-BE49-F238E27FC236}">
                <a16:creationId xmlns:a16="http://schemas.microsoft.com/office/drawing/2014/main" xmlns="" id="{513F0B97-EA3C-F3BD-7E8A-DEEBB3FE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9613"/>
            <a:ext cx="3489960" cy="18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0441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</a:t>
            </a:r>
            <a:r>
              <a:rPr lang="pt-BR" b="1" i="1" dirty="0"/>
              <a:t>erro quadrático médio</a:t>
            </a:r>
            <a:r>
              <a:rPr lang="pt-BR" dirty="0"/>
              <a:t>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/>
          </a:bodyPr>
          <a:lstStyle/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 smtClean="0"/>
              <a:t>Matlab</a:t>
            </a:r>
            <a:endParaRPr lang="pt-BR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 smtClean="0"/>
              <a:t>Caffe</a:t>
            </a:r>
            <a:r>
              <a:rPr lang="pt-BR" dirty="0" smtClean="0"/>
              <a:t>: criada na universidade da Califórnia em Berkeley.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 smtClean="0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https://en.wikipedia.org/wiki/Comparison_of_deep_learning_software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8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Projeto #2.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 smtClean="0">
                <a:solidFill>
                  <a:srgbClr val="00B050"/>
                </a:solidFill>
              </a:rPr>
              <a:t>22</a:t>
            </a:r>
            <a:r>
              <a:rPr lang="pt-BR" b="1" dirty="0" smtClean="0">
                <a:solidFill>
                  <a:srgbClr val="00B050"/>
                </a:solidFill>
              </a:rPr>
              <a:t>/06/2025 </a:t>
            </a:r>
            <a:r>
              <a:rPr lang="pt-BR" b="1" dirty="0">
                <a:solidFill>
                  <a:srgbClr val="00B050"/>
                </a:solidFill>
              </a:rPr>
              <a:t>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vetor gradiente com 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b="1" i="1" dirty="0">
                <a:solidFill>
                  <a:srgbClr val="7030A0"/>
                </a:solidFill>
              </a:rPr>
              <a:t>modificações</a:t>
            </a:r>
            <a:r>
              <a:rPr lang="pt-BR" dirty="0"/>
              <a:t>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</a:t>
            </a:r>
            <a:r>
              <a:rPr lang="pt-BR" b="1" i="1" dirty="0">
                <a:solidFill>
                  <a:srgbClr val="00B050"/>
                </a:solidFill>
              </a:rPr>
              <a:t>melhorar seu desempenho sem aumentar muito sua complexidade computacional</a:t>
            </a:r>
            <a:r>
              <a:rPr lang="pt-BR" dirty="0"/>
              <a:t>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51" y="1825624"/>
            <a:ext cx="5739317" cy="5032375"/>
          </a:xfrm>
        </p:spPr>
        <p:txBody>
          <a:bodyPr>
            <a:normAutofit/>
          </a:bodyPr>
          <a:lstStyle/>
          <a:p>
            <a:r>
              <a:rPr lang="pt-BR" dirty="0"/>
              <a:t>Assim como fizemos com as versões estocásticas do gradiente descendente quando trabalhamos com regressores lineares, podemos </a:t>
            </a:r>
            <a:r>
              <a:rPr lang="pt-BR" b="1" i="1" dirty="0">
                <a:solidFill>
                  <a:srgbClr val="7030A0"/>
                </a:solidFill>
              </a:rPr>
              <a:t>reduzir o passo de aprendizagem para tornar essas versões mais comportadas e, esperançosamente, obter a convergência</a:t>
            </a:r>
            <a:r>
              <a:rPr lang="pt-BR" dirty="0"/>
              <a:t>.</a:t>
            </a:r>
          </a:p>
          <a:p>
            <a:r>
              <a:rPr lang="pt-BR" dirty="0"/>
              <a:t>Podemos utilizar todas as técnicas que aprendemos antes: </a:t>
            </a:r>
            <a:r>
              <a:rPr lang="pt-BR" b="1" i="1" dirty="0">
                <a:solidFill>
                  <a:srgbClr val="00B050"/>
                </a:solidFill>
              </a:rPr>
              <a:t>redução por degraus, decaimento exponencial ou temporal</a:t>
            </a:r>
            <a:r>
              <a:rPr lang="pt-BR" dirty="0"/>
              <a:t>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xmlns="" id="{2A26D7AB-E420-270D-36AF-17B866CF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3412270" y="2705944"/>
            <a:ext cx="2669429" cy="266100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3686CA23-8BC8-4A36-A353-67FAF356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8028" y="2697598"/>
            <a:ext cx="2692420" cy="2684288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xmlns="" id="{AC9091B3-9D80-EDD9-8174-2A7E0E6EFD0D}"/>
              </a:ext>
            </a:extLst>
          </p:cNvPr>
          <p:cNvSpPr/>
          <p:nvPr/>
        </p:nvSpPr>
        <p:spPr>
          <a:xfrm>
            <a:off x="2860014" y="3663605"/>
            <a:ext cx="452690" cy="57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91D2F2-AAB6-0340-EC2D-F09F083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CB2D48A-2E61-4FF7-D003-586959C63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figuras mostram o resultado do uso da técnica de redução temporal com 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contador de iterações,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valor inicial do passo,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o número da iteração a partir da qual o passo fica constante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constante do passo 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iteração.</a:t>
                </a:r>
              </a:p>
              <a:p>
                <a:r>
                  <a:rPr lang="pt-BR" dirty="0"/>
                  <a:t>Entretanto, percebam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ainda temos que encontrar os valores ideais para os hiperparâmetros</a:t>
                </a:r>
                <a:r>
                  <a:rPr lang="pt-BR" dirty="0"/>
                  <a:t>, nesse caso,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  <a:blipFill>
                <a:blip r:embed="rId2"/>
                <a:stretch>
                  <a:fillRect l="-1839" t="-1937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2677C2B-6CE8-F2F2-378E-522A50FA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06922" y="1646717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xmlns="" id="{C38D1084-003D-A784-6650-7A60F951F7BD}"/>
                  </a:ext>
                </a:extLst>
              </p:cNvPr>
              <p:cNvSpPr txBox="1"/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B3DC33-DE3B-14FE-6752-885F09AC78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2476503" y="4699419"/>
            <a:ext cx="2150776" cy="21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599078-F33D-664B-B465-9AF8B104C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165370" y="4680659"/>
            <a:ext cx="2169300" cy="216274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8D3E96B6-8522-56BE-3C86-6605E2144017}"/>
              </a:ext>
            </a:extLst>
          </p:cNvPr>
          <p:cNvSpPr/>
          <p:nvPr/>
        </p:nvSpPr>
        <p:spPr>
          <a:xfrm>
            <a:off x="2136537" y="5579955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20092</TotalTime>
  <Words>3129</Words>
  <Application>Microsoft Office PowerPoint</Application>
  <PresentationFormat>Widescreen</PresentationFormat>
  <Paragraphs>277</Paragraphs>
  <Slides>26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Redução gradual do passo de aprendizagem</vt:lpstr>
      <vt:lpstr>Redução gradual do passo de aprendizagem</vt:lpstr>
      <vt:lpstr>Termo momentum</vt:lpstr>
      <vt:lpstr>Termo momentum</vt:lpstr>
      <vt:lpstr>Momento de Nesterov</vt:lpstr>
      <vt:lpstr>Passo de aprendizagem adaptativo</vt:lpstr>
      <vt:lpstr>Inicialização dos pesos</vt:lpstr>
      <vt:lpstr>Inicialização dos pesos</vt:lpstr>
      <vt:lpstr>Inicialização dos pesos</vt:lpstr>
      <vt:lpstr>Inicialização dos pesos</vt:lpstr>
      <vt:lpstr>Heurísticas de inicialização dos pesos</vt:lpstr>
      <vt:lpstr>Redes neurais com a biblioteca SciKit-Learn</vt:lpstr>
      <vt:lpstr>Redes neurais com a biblioteca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1576</cp:revision>
  <dcterms:created xsi:type="dcterms:W3CDTF">2020-04-06T23:46:10Z</dcterms:created>
  <dcterms:modified xsi:type="dcterms:W3CDTF">2025-06-07T12:03:24Z</dcterms:modified>
</cp:coreProperties>
</file>