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314" r:id="rId3"/>
    <p:sldId id="257" r:id="rId4"/>
    <p:sldId id="282" r:id="rId5"/>
    <p:sldId id="346" r:id="rId6"/>
    <p:sldId id="263" r:id="rId7"/>
    <p:sldId id="298" r:id="rId8"/>
    <p:sldId id="347" r:id="rId9"/>
    <p:sldId id="348" r:id="rId10"/>
    <p:sldId id="329" r:id="rId11"/>
    <p:sldId id="338" r:id="rId12"/>
    <p:sldId id="331" r:id="rId13"/>
    <p:sldId id="332" r:id="rId14"/>
    <p:sldId id="333" r:id="rId15"/>
    <p:sldId id="344" r:id="rId16"/>
    <p:sldId id="345" r:id="rId17"/>
    <p:sldId id="335" r:id="rId18"/>
    <p:sldId id="336" r:id="rId19"/>
    <p:sldId id="342" r:id="rId20"/>
    <p:sldId id="337" r:id="rId21"/>
    <p:sldId id="324" r:id="rId22"/>
    <p:sldId id="306" r:id="rId23"/>
    <p:sldId id="339" r:id="rId24"/>
    <p:sldId id="341" r:id="rId25"/>
    <p:sldId id="343" r:id="rId26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1" autoAdjust="0"/>
    <p:restoredTop sz="90679" autoAdjust="0"/>
  </p:normalViewPr>
  <p:slideViewPr>
    <p:cSldViewPr snapToGrid="0">
      <p:cViewPr varScale="1">
        <p:scale>
          <a:sx n="105" d="100"/>
          <a:sy n="105" d="100"/>
        </p:scale>
        <p:origin x="846" y="114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59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6/08/2022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Para um problema de classificação de duas classes, pode-se visualizar a operação de um classificador linear como a divisão de um espaço de entrada de alta dimensão com um hiperplano: todos os pontos de um lado do hiperplano são classificados como "sim", enquanto os outros são classificados como "não".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21293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dirty="0" smtClean="0"/>
              <a:t>Exemplo</a:t>
            </a:r>
            <a:r>
              <a:rPr lang="pt-BR" sz="1200" dirty="0" smtClean="0"/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/>
              <a:t>Binder: https://</a:t>
            </a:r>
            <a:r>
              <a:rPr lang="pt-BR" sz="1200" b="0" i="0" dirty="0" smtClean="0"/>
              <a:t>mybinder.org/v2/gh/zz4fap/t320_aprendizado_de_maquina/main?filepath=notebooks%2Fclassificação%2F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encontrando_pesos_da_função_discriminante.ipynb</a:t>
            </a:r>
            <a:endParaRPr lang="pt-BR" sz="1200" b="0" i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200" dirty="0" smtClean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Colab: </a:t>
            </a:r>
            <a:r>
              <a:rPr lang="pt-BR" sz="1200" dirty="0" smtClean="0"/>
              <a:t>https://colab.research.google.com/github/zz4fap/t320_aprendizado_de_maquina/blob/main/notebooks/</a:t>
            </a:r>
            <a:r>
              <a:rPr lang="pt-BR" sz="1200" b="0" i="0" dirty="0" smtClean="0"/>
              <a:t>classificação</a:t>
            </a:r>
            <a:r>
              <a:rPr lang="pt-BR" sz="1200" dirty="0" smtClean="0"/>
              <a:t>/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encontrando_pesos_da_função_discriminante.ipynb</a:t>
            </a:r>
            <a:endParaRPr lang="pt-BR" sz="1200" dirty="0" smtClean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51962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 smtClean="0"/>
              <a:t>Laboratório #1</a:t>
            </a:r>
            <a:r>
              <a:rPr lang="pt-BR" sz="1200" dirty="0" smtClean="0"/>
              <a:t>: https://mybinder.org/v2/gh/zz4fap/t320_aprendizado_de_maquina/main?filepath=labs%2FLaboratorio1.ipynb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676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407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9140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 smtClean="0"/>
              <a:t>Motivacão</a:t>
            </a:r>
            <a:r>
              <a:rPr lang="pt-BR" dirty="0" smtClean="0"/>
              <a:t>: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classificacão</a:t>
            </a:r>
            <a:r>
              <a:rPr lang="pt-BR" baseline="0" dirty="0" smtClean="0"/>
              <a:t> de e-mails, detecção de símbolos, classificação de modulações, etc.</a:t>
            </a:r>
            <a:endParaRPr lang="pt-BR" dirty="0" smtClean="0"/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2863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5048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lvl="0" indent="0">
                  <a:buFont typeface="Arial" panose="020B0604020202020204" pitchFamily="34" charset="0"/>
                  <a:buNone/>
                </a:pPr>
                <a:r>
                  <a:rPr lang="pt-BR" dirty="0" smtClean="0"/>
                  <a:t>Como </a:t>
                </a:r>
                <a:r>
                  <a:rPr lang="pt-BR" dirty="0"/>
                  <a:t>veremos a seguir,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pode ser um escalar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 ou um vetor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 smtClean="0"/>
                  <a:t>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lvl="0" indent="0">
                  <a:buFont typeface="Arial" panose="020B0604020202020204" pitchFamily="34" charset="0"/>
                  <a:buNone/>
                </a:pPr>
                <a:r>
                  <a:rPr lang="pt-BR" dirty="0" smtClean="0"/>
                  <a:t>Como </a:t>
                </a:r>
                <a:r>
                  <a:rPr lang="pt-BR" dirty="0"/>
                  <a:t>veremos a seguir,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dirty="0"/>
                  <a:t> pode ser um escalar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ℝ^1</a:t>
                </a:r>
                <a:r>
                  <a:rPr lang="pt-BR" dirty="0"/>
                  <a:t> ou um vetor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ℝ^(𝑄×1)</a:t>
                </a:r>
                <a:r>
                  <a:rPr lang="pt-BR" dirty="0" smtClean="0"/>
                  <a:t>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010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As fronteiras de decisão são definidas por funções (lineares ou não) que separam</a:t>
            </a:r>
            <a:r>
              <a:rPr lang="pt-BR" baseline="0" dirty="0" smtClean="0"/>
              <a:t> ou discriminam as classes. Essas funções são normalmente chamadas de funções discriminantes, pois vão discriminar (ou separar) as classes.</a:t>
            </a:r>
            <a:endParaRPr lang="pt-BR" dirty="0" smtClean="0"/>
          </a:p>
          <a:p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i="1" dirty="0" smtClean="0"/>
              <a:t>fronteira de decisão</a:t>
            </a:r>
            <a:r>
              <a:rPr lang="pt-BR" b="0" i="0" dirty="0" smtClean="0"/>
              <a:t>  é onde </a:t>
            </a:r>
            <a:r>
              <a:rPr lang="pt-BR" dirty="0" smtClean="0"/>
              <a:t>onde ocorre uma indeterminação, ou seja, um empate entre diferentes classes possíveis.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047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As fronteiras de decisão são definidas por funções (lineares ou não) que separam</a:t>
            </a:r>
            <a:r>
              <a:rPr lang="pt-BR" baseline="0" dirty="0" smtClean="0"/>
              <a:t> ou discriminam as classes. Essas funções são normalmente chamadas de funções discriminantes, pois vão discriminar (ou seja, separar) as classes.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7098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1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2.png"/><Relationship Id="rId2" Type="http://schemas.openxmlformats.org/officeDocument/2006/relationships/image" Target="../media/image2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9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81.png"/><Relationship Id="rId7" Type="http://schemas.openxmlformats.org/officeDocument/2006/relationships/image" Target="../media/image37.png"/><Relationship Id="rId2" Type="http://schemas.openxmlformats.org/officeDocument/2006/relationships/image" Target="../media/image2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291.png"/><Relationship Id="rId4" Type="http://schemas.openxmlformats.org/officeDocument/2006/relationships/image" Target="../media/image29.png"/><Relationship Id="rId9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01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hyperlink" Target="https://colab.research.google.com/github/zz4fap/t320_aprendizado_de_maquina/blob/main/notebooks/classifica&#231;&#227;o/encontrando_pesos_da_fun&#231;&#227;o_discriminante.ipynb" TargetMode="External"/><Relationship Id="rId10" Type="http://schemas.openxmlformats.org/officeDocument/2006/relationships/image" Target="../media/image40.png"/><Relationship Id="rId4" Type="http://schemas.openxmlformats.org/officeDocument/2006/relationships/image" Target="../media/image31.png"/><Relationship Id="rId9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1.ipynb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9.png"/><Relationship Id="rId18" Type="http://schemas.openxmlformats.org/officeDocument/2006/relationships/image" Target="../media/image210.png"/><Relationship Id="rId12" Type="http://schemas.openxmlformats.org/officeDocument/2006/relationships/image" Target="../media/image240.png"/><Relationship Id="rId17" Type="http://schemas.openxmlformats.org/officeDocument/2006/relationships/image" Target="../media/image52.png"/><Relationship Id="rId2" Type="http://schemas.openxmlformats.org/officeDocument/2006/relationships/image" Target="../media/image230.png"/><Relationship Id="rId16" Type="http://schemas.openxmlformats.org/officeDocument/2006/relationships/image" Target="../media/image190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80.png"/><Relationship Id="rId15" Type="http://schemas.openxmlformats.org/officeDocument/2006/relationships/image" Target="../media/image51.png"/><Relationship Id="rId10" Type="http://schemas.openxmlformats.org/officeDocument/2006/relationships/image" Target="../media/image170.png"/><Relationship Id="rId19" Type="http://schemas.openxmlformats.org/officeDocument/2006/relationships/image" Target="../media/image220.png"/><Relationship Id="rId9" Type="http://schemas.openxmlformats.org/officeDocument/2006/relationships/image" Target="../media/image160.png"/><Relationship Id="rId14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60.png"/><Relationship Id="rId7" Type="http://schemas.openxmlformats.org/officeDocument/2006/relationships/image" Target="../media/image30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0" Type="http://schemas.openxmlformats.org/officeDocument/2006/relationships/image" Target="../media/image43.png"/><Relationship Id="rId9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sephmisiti/awesome-machine-learn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ive.google.com/drive/folders/1IyIIMu1w6POBhrVnw11yqXXy6BjC439j?usp=sharing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z4fap/t320_aprendizado_de_maquin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 smtClean="0"/>
              <a:t>T320 - Introdução ao Aprendizado de Máquina II: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1" i="1" dirty="0" smtClean="0"/>
              <a:t>Classificação (Parte I)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xmlns="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xmlns="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922156"/>
            <a:ext cx="10515600" cy="1707243"/>
          </a:xfrm>
        </p:spPr>
        <p:txBody>
          <a:bodyPr>
            <a:normAutofit/>
          </a:bodyPr>
          <a:lstStyle/>
          <a:p>
            <a:r>
              <a:rPr lang="pt-BR" dirty="0" smtClean="0"/>
              <a:t>Reconhecimento de texto escrito </a:t>
            </a:r>
            <a:r>
              <a:rPr lang="nl-BE" dirty="0" smtClean="0"/>
              <a:t>à</a:t>
            </a:r>
            <a:r>
              <a:rPr lang="pt-BR" dirty="0" smtClean="0"/>
              <a:t> mão.</a:t>
            </a:r>
          </a:p>
          <a:p>
            <a:r>
              <a:rPr lang="pt-BR" dirty="0" smtClean="0"/>
              <a:t>Classifica</a:t>
            </a:r>
            <a:r>
              <a:rPr lang="pt-BR" dirty="0"/>
              <a:t>ç</a:t>
            </a:r>
            <a:r>
              <a:rPr lang="pt-BR" dirty="0" smtClean="0"/>
              <a:t>ão de texto.</a:t>
            </a:r>
          </a:p>
          <a:p>
            <a:r>
              <a:rPr lang="pt-BR" dirty="0" smtClean="0"/>
              <a:t>Classificação de sentimentos.</a:t>
            </a:r>
            <a:endParaRPr lang="pt-BR" dirty="0"/>
          </a:p>
        </p:txBody>
      </p:sp>
      <p:pic>
        <p:nvPicPr>
          <p:cNvPr id="1026" name="Picture 2" descr="Ana Barros (@anathinker) | Twi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30" y="1992086"/>
            <a:ext cx="3577893" cy="237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nalyzing Text Classification Techniques on Youtube Dat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7" t="4114" r="9213" b="4823"/>
          <a:stretch/>
        </p:blipFill>
        <p:spPr bwMode="auto">
          <a:xfrm>
            <a:off x="4211992" y="1992086"/>
            <a:ext cx="4139112" cy="236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Sentiment Fig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173" y="1992086"/>
            <a:ext cx="3337341" cy="236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838200" y="1016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Motivação para tarefas de classificação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708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do problema de classificação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85215" cy="503237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b="1" dirty="0" smtClean="0"/>
                  <a:t>Problema</a:t>
                </a:r>
                <a:r>
                  <a:rPr lang="pt-BR" dirty="0"/>
                  <a:t>: </a:t>
                </a:r>
                <a:r>
                  <a:rPr lang="pt-BR" dirty="0" smtClean="0"/>
                  <a:t>encontrar uma função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/>
                  <a:t> que atribua </a:t>
                </a:r>
                <a:r>
                  <a:rPr lang="pt-BR" dirty="0"/>
                  <a:t>a cada </a:t>
                </a:r>
                <a:r>
                  <a:rPr lang="pt-BR" b="1" i="1" dirty="0"/>
                  <a:t>exemplo de </a:t>
                </a:r>
                <a:r>
                  <a:rPr lang="pt-BR" b="1" i="1" dirty="0" smtClean="0"/>
                  <a:t>entrada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 smtClean="0"/>
                  <a:t>,</a:t>
                </a:r>
                <a:r>
                  <a:rPr lang="pt-BR" b="1" i="1" dirty="0" smtClean="0"/>
                  <a:t> </a:t>
                </a:r>
                <a:r>
                  <a:rPr lang="pt-BR" dirty="0" smtClean="0"/>
                  <a:t>uma das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classes </a:t>
                </a:r>
                <a:r>
                  <a:rPr lang="pt-BR" dirty="0" smtClean="0"/>
                  <a:t>possíveis,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 smtClean="0"/>
                  <a:t> e a qual o exemplo pertence.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Por exemplo, as </a:t>
                </a:r>
                <a:r>
                  <a:rPr lang="pt-BR" dirty="0"/>
                  <a:t>classes podem </a:t>
                </a:r>
                <a:r>
                  <a:rPr lang="pt-BR" dirty="0" smtClean="0"/>
                  <a:t>ser</a:t>
                </a:r>
                <a:endParaRPr lang="pt-BR" dirty="0"/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Spam e </a:t>
                </a:r>
                <a:r>
                  <a:rPr lang="pt-BR" dirty="0" err="1" smtClean="0"/>
                  <a:t>ham</a:t>
                </a:r>
                <a:r>
                  <a:rPr lang="pt-BR" dirty="0"/>
                  <a:t> </a:t>
                </a:r>
                <a:r>
                  <a:rPr lang="pt-BR" dirty="0" smtClean="0"/>
                  <a:t>(legítimo).</a:t>
                </a:r>
                <a:endParaRPr lang="pt-BR" dirty="0"/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Dígitos de 0 a 9.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Símbolos de uma </a:t>
                </a:r>
                <a:r>
                  <a:rPr lang="pt-BR" dirty="0" smtClean="0"/>
                  <a:t>modulação </a:t>
                </a:r>
                <a:r>
                  <a:rPr lang="pt-BR" dirty="0"/>
                  <a:t>específica.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Objetos (carros, </a:t>
                </a:r>
                <a:r>
                  <a:rPr lang="pt-BR" dirty="0" smtClean="0"/>
                  <a:t>barcos, cães, gatos, </a:t>
                </a:r>
                <a:r>
                  <a:rPr lang="pt-BR" dirty="0"/>
                  <a:t>etc.)</a:t>
                </a:r>
              </a:p>
              <a:p>
                <a:r>
                  <a:rPr lang="pt-BR" dirty="0"/>
                  <a:t>Semelhante ao problema da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existe um conjunto de treinamento </a:t>
                </a:r>
                <a:r>
                  <a:rPr lang="pt-BR" dirty="0" smtClean="0"/>
                  <a:t>com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dirty="0" smtClean="0"/>
                  <a:t> pares de </a:t>
                </a:r>
                <a:r>
                  <a:rPr lang="pt-BR" b="1" i="1" dirty="0" smtClean="0"/>
                  <a:t>vetores de atributos </a:t>
                </a:r>
                <a:r>
                  <a:rPr lang="pt-BR" dirty="0" smtClean="0"/>
                  <a:t>e </a:t>
                </a:r>
                <a:r>
                  <a:rPr lang="pt-BR" b="1" i="1" dirty="0"/>
                  <a:t>rótulos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pt-BR" dirty="0"/>
                  <a:t> que é utilizado para treinar um </a:t>
                </a:r>
                <a:r>
                  <a:rPr lang="pt-BR" b="1" i="1" dirty="0"/>
                  <a:t>classificador</a:t>
                </a:r>
                <a:r>
                  <a:rPr lang="pt-BR" dirty="0"/>
                  <a:t>, </a:t>
                </a:r>
                <a:r>
                  <a:rPr lang="pt-BR" dirty="0" smtClean="0"/>
                  <a:t>onde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 representa o </a:t>
                </a:r>
                <a:r>
                  <a:rPr lang="pt-BR" i="1" dirty="0"/>
                  <a:t>i</a:t>
                </a:r>
                <a:r>
                  <a:rPr lang="pt-BR" dirty="0"/>
                  <a:t>-ésimo vetor </a:t>
                </a:r>
                <a:r>
                  <a:rPr lang="pt-BR" dirty="0" smtClean="0"/>
                  <a:t>de atributos, </a:t>
                </a:r>
                <a:r>
                  <a:rPr lang="pt-BR" dirty="0"/>
                  <a:t>o qual é </a:t>
                </a:r>
                <a:r>
                  <a:rPr lang="pt-BR" dirty="0" smtClean="0"/>
                  <a:t>composto por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pt-BR" dirty="0"/>
                  <a:t> atributos,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), …,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 smtClean="0"/>
                  <a:t> representa </a:t>
                </a:r>
                <a:r>
                  <a:rPr lang="pt-BR" dirty="0"/>
                  <a:t>o </a:t>
                </a:r>
                <a:r>
                  <a:rPr lang="pt-BR" i="1" dirty="0"/>
                  <a:t>i</a:t>
                </a:r>
                <a:r>
                  <a:rPr lang="pt-BR" dirty="0"/>
                  <a:t>-ésimo </a:t>
                </a:r>
                <a:r>
                  <a:rPr lang="pt-BR" b="1" i="1" dirty="0"/>
                  <a:t>rótulo</a:t>
                </a:r>
                <a:r>
                  <a:rPr lang="pt-BR" dirty="0"/>
                  <a:t>. </a:t>
                </a:r>
                <a:endParaRPr lang="pt-BR" dirty="0" smtClean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Portanto, como </a:t>
                </a:r>
                <a:r>
                  <a:rPr lang="pt-BR" dirty="0"/>
                  <a:t>vocês </a:t>
                </a:r>
                <a:r>
                  <a:rPr lang="pt-BR" dirty="0" smtClean="0"/>
                  <a:t>já devem </a:t>
                </a:r>
                <a:r>
                  <a:rPr lang="pt-BR" dirty="0"/>
                  <a:t>ter percebido, </a:t>
                </a:r>
                <a:r>
                  <a:rPr lang="pt-BR" b="1" i="1" dirty="0"/>
                  <a:t>classificadores</a:t>
                </a:r>
                <a:r>
                  <a:rPr lang="pt-BR" dirty="0"/>
                  <a:t> são algoritmos de </a:t>
                </a:r>
                <a:r>
                  <a:rPr lang="pt-BR" b="1" i="1" dirty="0"/>
                  <a:t>treinamento supervisionado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85215" cy="5032375"/>
              </a:xfrm>
              <a:blipFill rotWithShape="0">
                <a:blip r:embed="rId3"/>
                <a:stretch>
                  <a:fillRect l="-825" t="-3027" r="-1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0935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da saída desejada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39536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A </a:t>
                </a:r>
                <a:r>
                  <a:rPr lang="pt-BR" b="1" i="1" dirty="0"/>
                  <a:t>saída desejada</a:t>
                </a:r>
                <a:r>
                  <a:rPr lang="pt-BR" dirty="0"/>
                  <a:t> </a:t>
                </a:r>
                <a:r>
                  <a:rPr lang="pt-BR" dirty="0" smtClean="0"/>
                  <a:t>de um classificador para um </a:t>
                </a:r>
                <a:r>
                  <a:rPr lang="pt-BR" b="1" i="1" dirty="0" smtClean="0"/>
                  <a:t>vetor de atributos</a:t>
                </a:r>
                <a:r>
                  <a:rPr lang="pt-BR" dirty="0" smtClean="0"/>
                  <a:t>,</a:t>
                </a:r>
                <a:r>
                  <a:rPr lang="pt-BR" b="1" i="1" dirty="0" smtClean="0"/>
                  <a:t>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b="1" i="1" dirty="0" smtClean="0"/>
                  <a:t> </a:t>
                </a:r>
                <a:r>
                  <a:rPr lang="pt-BR" dirty="0" smtClean="0"/>
                  <a:t>deve ser um valor que identifique a </a:t>
                </a:r>
                <a:r>
                  <a:rPr lang="pt-BR" b="1" i="1" dirty="0" smtClean="0"/>
                  <a:t>classe</a:t>
                </a:r>
                <a:r>
                  <a:rPr lang="pt-BR" dirty="0" smtClean="0"/>
                  <a:t> </a:t>
                </a:r>
                <a:r>
                  <a:rPr lang="pt-BR" dirty="0"/>
                  <a:t>à qual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 smtClean="0"/>
                  <a:t> pertence</a:t>
                </a:r>
                <a:r>
                  <a:rPr lang="pt-BR" dirty="0"/>
                  <a:t>. </a:t>
                </a:r>
                <a:endParaRPr lang="pt-BR" dirty="0" smtClean="0"/>
              </a:p>
              <a:p>
                <a:r>
                  <a:rPr lang="pt-BR" dirty="0" smtClean="0"/>
                  <a:t>Sendo </a:t>
                </a:r>
                <a:r>
                  <a:rPr lang="pt-BR" dirty="0"/>
                  <a:t>assim, a saída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de um </a:t>
                </a:r>
                <a:r>
                  <a:rPr lang="pt-BR" b="1" i="1" dirty="0"/>
                  <a:t>classificador</a:t>
                </a:r>
                <a:r>
                  <a:rPr lang="pt-BR" dirty="0"/>
                  <a:t>, </a:t>
                </a:r>
                <a:r>
                  <a:rPr lang="pt-BR" dirty="0" smtClean="0"/>
                  <a:t>é </a:t>
                </a:r>
                <a:r>
                  <a:rPr lang="pt-BR" dirty="0"/>
                  <a:t>uma variável </a:t>
                </a:r>
                <a:r>
                  <a:rPr lang="pt-BR" b="1" i="1" dirty="0"/>
                  <a:t>categórica</a:t>
                </a:r>
                <a:r>
                  <a:rPr lang="pt-BR" dirty="0"/>
                  <a:t> (ou seja, </a:t>
                </a:r>
                <a:r>
                  <a:rPr lang="pt-BR" b="1" i="1" dirty="0"/>
                  <a:t>discreta</a:t>
                </a:r>
                <a:r>
                  <a:rPr lang="pt-BR" dirty="0"/>
                  <a:t>).</a:t>
                </a:r>
              </a:p>
              <a:p>
                <a:r>
                  <a:rPr lang="pt-BR" dirty="0" smtClean="0"/>
                  <a:t>Portanto, </a:t>
                </a:r>
                <a:r>
                  <a:rPr lang="pt-BR" dirty="0"/>
                  <a:t>para </a:t>
                </a:r>
                <a:r>
                  <a:rPr lang="pt-BR" dirty="0" smtClean="0"/>
                  <a:t>realizarmos </a:t>
                </a:r>
                <a:r>
                  <a:rPr lang="pt-BR" dirty="0"/>
                  <a:t>o treinamento do </a:t>
                </a:r>
                <a:r>
                  <a:rPr lang="pt-BR" b="1" i="1" dirty="0" smtClean="0"/>
                  <a:t>modelo de classificação</a:t>
                </a:r>
                <a:r>
                  <a:rPr lang="pt-BR" dirty="0" smtClean="0"/>
                  <a:t>, devemos escolher </a:t>
                </a:r>
                <a:r>
                  <a:rPr lang="pt-BR" dirty="0"/>
                  <a:t>uma </a:t>
                </a:r>
                <a:r>
                  <a:rPr lang="pt-BR" b="1" i="1" dirty="0"/>
                  <a:t>representação numérica </a:t>
                </a:r>
                <a:r>
                  <a:rPr lang="pt-BR" dirty="0"/>
                  <a:t>para a </a:t>
                </a:r>
                <a:r>
                  <a:rPr lang="pt-BR" b="1" i="1" dirty="0" smtClean="0"/>
                  <a:t>saída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 smtClean="0"/>
                  <a:t>. </a:t>
                </a:r>
              </a:p>
              <a:p>
                <a:r>
                  <a:rPr lang="pt-BR" dirty="0" smtClean="0"/>
                  <a:t>Assim, como veremos a seguir, duas </a:t>
                </a:r>
                <a:r>
                  <a:rPr lang="pt-BR" dirty="0"/>
                  <a:t>opções podem ser </a:t>
                </a:r>
                <a:r>
                  <a:rPr lang="pt-BR" dirty="0" smtClean="0"/>
                  <a:t>adotadas, dependendo se a </a:t>
                </a:r>
                <a:r>
                  <a:rPr lang="pt-BR" dirty="0"/>
                  <a:t>classificação </a:t>
                </a:r>
                <a:r>
                  <a:rPr lang="pt-BR" dirty="0" smtClean="0"/>
                  <a:t>é </a:t>
                </a:r>
                <a:r>
                  <a:rPr lang="pt-BR" b="1" i="1" dirty="0" smtClean="0"/>
                  <a:t>binária</a:t>
                </a:r>
                <a:r>
                  <a:rPr lang="pt-BR" dirty="0" smtClean="0"/>
                  <a:t> ou </a:t>
                </a:r>
                <a:r>
                  <a:rPr lang="pt-BR" b="1" i="1" dirty="0" smtClean="0"/>
                  <a:t>multi-classes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39536" cy="5032376"/>
              </a:xfrm>
              <a:blipFill rotWithShape="0">
                <a:blip r:embed="rId3"/>
                <a:stretch>
                  <a:fillRect l="-930" t="-1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4463439" y="5613149"/>
            <a:ext cx="3889055" cy="805758"/>
            <a:chOff x="4415426" y="5866646"/>
            <a:chExt cx="3889055" cy="805758"/>
          </a:xfrm>
        </p:grpSpPr>
        <p:sp>
          <p:nvSpPr>
            <p:cNvPr id="4" name="Rectangle 3"/>
            <p:cNvSpPr/>
            <p:nvPr/>
          </p:nvSpPr>
          <p:spPr>
            <a:xfrm>
              <a:off x="5323439" y="5866646"/>
              <a:ext cx="1548142" cy="8057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>
                  <a:solidFill>
                    <a:schemeClr val="tx1"/>
                  </a:solidFill>
                </a:rPr>
                <a:t>Classificador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4963439" y="6269525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6871581" y="6269525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4415426" y="6066753"/>
                  <a:ext cx="64325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5426" y="6066753"/>
                  <a:ext cx="643253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7136341" y="6066753"/>
                  <a:ext cx="1168140" cy="3755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pt-BR" dirty="0"/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?</m:t>
                          </m:r>
                        </m:sup>
                      </m:sSup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6341" y="6066753"/>
                  <a:ext cx="1168140" cy="37555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4918"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5573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da saída desejada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85576" cy="5032376"/>
              </a:xfrm>
            </p:spPr>
            <p:txBody>
              <a:bodyPr>
                <a:normAutofit/>
              </a:bodyPr>
              <a:lstStyle/>
              <a:p>
                <a:r>
                  <a:rPr lang="pt-BR" b="1" dirty="0" smtClean="0"/>
                  <a:t>Classificação binária</a:t>
                </a:r>
                <a:r>
                  <a:rPr lang="pt-BR" dirty="0" smtClean="0"/>
                  <a:t>: existem apenas duas </a:t>
                </a:r>
                <a:r>
                  <a:rPr lang="pt-BR" dirty="0"/>
                  <a:t>classes possíveis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, 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 é chamada de </a:t>
                </a:r>
                <a:r>
                  <a:rPr lang="pt-BR" b="1" i="1" dirty="0" smtClean="0"/>
                  <a:t>classe negativa </a:t>
                </a:r>
                <a:r>
                  <a:rPr lang="pt-BR" dirty="0" smtClean="0"/>
                  <a:t>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 a </a:t>
                </a:r>
                <a:r>
                  <a:rPr lang="pt-BR" b="1" i="1" dirty="0" smtClean="0"/>
                  <a:t>classe positiva</a:t>
                </a:r>
                <a:r>
                  <a:rPr lang="pt-BR" dirty="0" smtClean="0"/>
                  <a:t>. </a:t>
                </a:r>
              </a:p>
              <a:p>
                <a:r>
                  <a:rPr lang="pt-BR" dirty="0" smtClean="0"/>
                  <a:t>Portanto, nesse caso, podemos utilizar </a:t>
                </a:r>
                <a:r>
                  <a:rPr lang="pt-BR" b="1" i="1" dirty="0"/>
                  <a:t>uma única </a:t>
                </a:r>
                <a:r>
                  <a:rPr lang="pt-BR" b="1" i="1" dirty="0" smtClean="0"/>
                  <a:t>saída escalar binária </a:t>
                </a:r>
                <a:r>
                  <a:rPr lang="pt-BR" dirty="0" smtClean="0"/>
                  <a:t>para </a:t>
                </a:r>
                <a:r>
                  <a:rPr lang="pt-BR" dirty="0"/>
                  <a:t>indicar a </a:t>
                </a:r>
                <a:r>
                  <a:rPr lang="pt-BR" b="1" i="1" dirty="0"/>
                  <a:t>classe</a:t>
                </a:r>
                <a:r>
                  <a:rPr lang="pt-BR" dirty="0"/>
                  <a:t> correspondente ao </a:t>
                </a:r>
                <a:r>
                  <a:rPr lang="pt-BR" b="1" i="1" dirty="0" smtClean="0"/>
                  <a:t>vetor de atributos de entrada</a:t>
                </a:r>
                <a:r>
                  <a:rPr lang="pt-BR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b="1" dirty="0" smtClean="0"/>
              </a:p>
              <a:p>
                <a:r>
                  <a:rPr lang="pt-BR" dirty="0" smtClean="0"/>
                  <a:t>Assim, </a:t>
                </a:r>
                <a14:m>
                  <m:oMath xmlns:m="http://schemas.openxmlformats.org/officeDocument/2006/math">
                    <m:r>
                      <a:rPr lang="pt-BR" b="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, de maneira que o classificador realiza um mapeamento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 smtClean="0"/>
                  <a:t>, ou seja,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/>
                  <a:t>, onde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Também </a:t>
                </a:r>
                <a:r>
                  <a:rPr lang="pt-BR" dirty="0"/>
                  <a:t>é possível </a:t>
                </a:r>
                <a:r>
                  <a:rPr lang="pt-BR" dirty="0" smtClean="0"/>
                  <a:t>utilizar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pt-BR" dirty="0" smtClean="0"/>
                  <a:t> para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, ou seja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85576" cy="5032376"/>
              </a:xfrm>
              <a:blipFill rotWithShape="0">
                <a:blip r:embed="rId2"/>
                <a:stretch>
                  <a:fillRect l="-990" t="-1937" r="-1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575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91625"/>
            <a:ext cx="10515600" cy="808355"/>
          </a:xfrm>
        </p:spPr>
        <p:txBody>
          <a:bodyPr/>
          <a:lstStyle/>
          <a:p>
            <a:r>
              <a:rPr lang="pt-BR" dirty="0"/>
              <a:t>Representação da saída desejada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91404"/>
                <a:ext cx="11192435" cy="5638460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b="1" dirty="0" smtClean="0"/>
                  <a:t>Classificação multi-classes</a:t>
                </a:r>
                <a:r>
                  <a:rPr lang="pt-BR" dirty="0" smtClean="0"/>
                  <a:t>: existem mais de 2 classes possíveis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&gt;2)</m:t>
                    </m:r>
                  </m:oMath>
                </a14:m>
                <a:r>
                  <a:rPr lang="pt-BR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Geralmente, nesse caso, o classificador terá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 smtClean="0"/>
                  <a:t> saídas.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Uma </a:t>
                </a:r>
                <a:r>
                  <a:rPr lang="pt-BR" dirty="0"/>
                  <a:t>estratégia bastante </a:t>
                </a:r>
                <a:r>
                  <a:rPr lang="pt-BR" dirty="0" smtClean="0"/>
                  <a:t>utilizada para representar estas classes </a:t>
                </a:r>
                <a:r>
                  <a:rPr lang="pt-BR" dirty="0"/>
                  <a:t>é conhecida como </a:t>
                </a:r>
                <a:r>
                  <a:rPr lang="pt-BR" dirty="0" smtClean="0"/>
                  <a:t>codificação </a:t>
                </a:r>
                <a:r>
                  <a:rPr lang="pt-BR" b="1" i="1" dirty="0" smtClean="0"/>
                  <a:t>one-hot</a:t>
                </a:r>
                <a:r>
                  <a:rPr lang="pt-BR" dirty="0" smtClean="0"/>
                  <a:t>. </a:t>
                </a:r>
              </a:p>
              <a:p>
                <a:r>
                  <a:rPr lang="pt-BR" b="1" i="1" dirty="0" smtClean="0"/>
                  <a:t>Codificação one-hot</a:t>
                </a:r>
                <a:r>
                  <a:rPr lang="pt-BR" dirty="0" smtClean="0"/>
                  <a:t>:</a:t>
                </a:r>
                <a:r>
                  <a:rPr lang="pt-BR" b="1" i="1" dirty="0" smtClean="0"/>
                  <a:t> </a:t>
                </a:r>
                <a:r>
                  <a:rPr lang="pt-BR" dirty="0" smtClean="0"/>
                  <a:t>utiliza uma representação </a:t>
                </a:r>
                <a:r>
                  <a:rPr lang="pt-BR" b="1" i="1" dirty="0" smtClean="0"/>
                  <a:t>vetorial</a:t>
                </a:r>
                <a:r>
                  <a:rPr lang="pt-BR" dirty="0" smtClean="0"/>
                  <a:t> </a:t>
                </a:r>
                <a:r>
                  <a:rPr lang="pt-BR" b="1" i="1" dirty="0"/>
                  <a:t>binária</a:t>
                </a:r>
                <a:r>
                  <a:rPr lang="pt-BR" dirty="0"/>
                  <a:t> </a:t>
                </a:r>
                <a:r>
                  <a:rPr lang="pt-BR" dirty="0" smtClean="0"/>
                  <a:t>para as saídas.</a:t>
                </a:r>
              </a:p>
              <a:p>
                <a:pPr lvl="1"/>
                <a:r>
                  <a:rPr lang="pt-BR" dirty="0" smtClean="0"/>
                  <a:t>Ou seja, as saídas são vetores com o valor 1 no elemento representando a classe do exemplo de entrada e 0 nos demais elementos.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Nesse </a:t>
                </a:r>
                <a:r>
                  <a:rPr lang="pt-BR" dirty="0"/>
                  <a:t>caso, o </a:t>
                </a:r>
                <a:r>
                  <a:rPr lang="pt-BR" b="1" i="1" dirty="0"/>
                  <a:t>classificador</a:t>
                </a:r>
                <a:r>
                  <a:rPr lang="pt-BR" dirty="0"/>
                  <a:t> </a:t>
                </a:r>
                <a:r>
                  <a:rPr lang="pt-BR" dirty="0" smtClean="0"/>
                  <a:t>possui </a:t>
                </a:r>
                <a:r>
                  <a:rPr lang="pt-BR" b="1" i="1" dirty="0" smtClean="0"/>
                  <a:t>múltiplas </a:t>
                </a:r>
                <a:r>
                  <a:rPr lang="pt-BR" b="1" i="1" dirty="0"/>
                  <a:t>saídas</a:t>
                </a:r>
                <a:r>
                  <a:rPr lang="pt-BR" dirty="0"/>
                  <a:t>, cada </a:t>
                </a:r>
                <a:r>
                  <a:rPr lang="pt-BR" dirty="0" smtClean="0"/>
                  <a:t>uma representando </a:t>
                </a:r>
                <a:r>
                  <a:rPr lang="pt-BR" dirty="0"/>
                  <a:t>uma classe específica. </a:t>
                </a:r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Exemplo</a:t>
                </a:r>
                <a:r>
                  <a:rPr lang="pt-BR" dirty="0"/>
                  <a:t>: </a:t>
                </a:r>
                <a:r>
                  <a:rPr lang="pt-BR" dirty="0" smtClean="0"/>
                  <a:t>imaginemos um classificador de notícias com quatro </a:t>
                </a:r>
                <a:r>
                  <a:rPr lang="pt-BR" dirty="0"/>
                  <a:t>classes </a:t>
                </a:r>
                <a:r>
                  <a:rPr lang="pt-BR" dirty="0" smtClean="0"/>
                  <a:t>possíveis: </a:t>
                </a:r>
                <a:r>
                  <a:rPr lang="pt-BR" i="1" dirty="0" smtClean="0"/>
                  <a:t>esportes</a:t>
                </a:r>
                <a:r>
                  <a:rPr lang="pt-BR" dirty="0" smtClean="0"/>
                  <a:t>, </a:t>
                </a:r>
                <a:r>
                  <a:rPr lang="pt-BR" i="1" dirty="0"/>
                  <a:t>política</a:t>
                </a:r>
                <a:r>
                  <a:rPr lang="pt-BR" dirty="0"/>
                  <a:t>, </a:t>
                </a:r>
                <a:r>
                  <a:rPr lang="pt-BR" i="1" dirty="0"/>
                  <a:t>ciências</a:t>
                </a:r>
                <a:r>
                  <a:rPr lang="pt-BR" dirty="0"/>
                  <a:t> e </a:t>
                </a:r>
                <a:r>
                  <a:rPr lang="pt-BR" i="1" dirty="0"/>
                  <a:t>variedades</a:t>
                </a:r>
                <a:r>
                  <a:rPr lang="pt-BR" dirty="0" smtClean="0"/>
                  <a:t>. Como seria a representação com codificação </a:t>
                </a:r>
                <a:r>
                  <a:rPr lang="pt-BR" b="1" i="1" dirty="0" smtClean="0"/>
                  <a:t>one-hot</a:t>
                </a:r>
                <a:r>
                  <a:rPr lang="pt-BR" dirty="0" smtClean="0"/>
                  <a:t>?</a:t>
                </a:r>
              </a:p>
              <a:p>
                <a:pPr marL="457200" lvl="1" indent="0">
                  <a:buNone/>
                </a:pPr>
                <a:endParaRPr lang="pt-BR" sz="17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pt-BR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esporte</m:t>
                                </m:r>
                                <m:r>
                                  <m:rPr>
                                    <m:nor/>
                                  </m:rPr>
                                  <a:rPr lang="pt-BR" sz="2200" b="0" i="1" dirty="0" smtClean="0"/>
                                  <m:t>s</m:t>
                                </m:r>
                                <m:r>
                                  <m:rPr>
                                    <m:nor/>
                                  </m:rPr>
                                  <a:rPr lang="pt-BR" sz="2200" b="0" i="1" dirty="0" smtClean="0"/>
                                  <m:t>:     </m:t>
                                </m:r>
                                <m:sSup>
                                  <m:sSupPr>
                                    <m:ctrlPr>
                                      <a:rPr lang="pt-BR" sz="2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pt-BR" sz="22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pt-BR" sz="22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b="0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sup>
                                    <m:r>
                                      <a:rPr lang="pt-BR" sz="2200" b="0" i="1" dirty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pol</m:t>
                                </m:r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í</m:t>
                                </m:r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tica</m:t>
                                </m:r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:       </m:t>
                                </m:r>
                                <m:sSup>
                                  <m:sSupPr>
                                    <m:ctrlPr>
                                      <a:rPr lang="pt-BR" sz="2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pt-BR" sz="22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pt-BR" sz="22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sup>
                                    <m:r>
                                      <a:rPr lang="pt-BR" sz="2200" i="1" dirty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ci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ê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ncias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: </m:t>
                                      </m:r>
                                      <m:sSup>
                                        <m:sSupPr>
                                          <m:ctrlP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22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     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pt-BR" sz="2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3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m>
                                                      <m:mPr>
                                                        <m:mcs>
                                                          <m:mc>
                                                            <m:mcPr>
                                                              <m:count m:val="2"/>
                                                              <m:mcJc m:val="center"/>
                                                            </m:mcPr>
                                                          </m:mc>
                                                        </m:mcs>
                                                        <m:ctrlPr>
                                                          <a:rPr lang="pt-BR" sz="2200" i="1" dirty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mPr>
                                                      <m:mr>
                                                        <m:e>
                                                          <m:r>
                                                            <m:rPr>
                                                              <m:brk m:alnAt="7"/>
                                                            </m:rPr>
                                                            <a:rPr lang="pt-BR" sz="2200" b="0" i="1" dirty="0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e>
                                                        <m:e>
                                                          <m:r>
                                                            <a:rPr lang="pt-BR" sz="2200" i="1" dirty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0</m:t>
                                                          </m:r>
                                                        </m:e>
                                                      </m:mr>
                                                    </m:m>
                                                  </m:e>
                                                </m:mr>
                                              </m:m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variedades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: </m:t>
                                      </m:r>
                                      <m:sSup>
                                        <m:sSupPr>
                                          <m:ctrlP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pt-BR" sz="2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3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m>
                                                      <m:mPr>
                                                        <m:mcs>
                                                          <m:mc>
                                                            <m:mcPr>
                                                              <m:count m:val="2"/>
                                                              <m:mcJc m:val="center"/>
                                                            </m:mcPr>
                                                          </m:mc>
                                                        </m:mcs>
                                                        <m:ctrlPr>
                                                          <a:rPr lang="pt-BR" sz="2200" i="1" dirty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mPr>
                                                      <m:mr>
                                                        <m:e>
                                                          <m:r>
                                                            <m:rPr>
                                                              <m:brk m:alnAt="7"/>
                                                            </m:rPr>
                                                            <a:rPr lang="pt-BR" sz="2200" i="1" dirty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0</m:t>
                                                          </m:r>
                                                        </m:e>
                                                        <m:e>
                                                          <m:r>
                                                            <a:rPr lang="pt-BR" sz="2200" b="0" i="1" dirty="0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e>
                                                      </m:mr>
                                                    </m:m>
                                                  </m:e>
                                                </m:mr>
                                              </m:m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91404"/>
                <a:ext cx="11192435" cy="5638460"/>
              </a:xfrm>
              <a:blipFill rotWithShape="0">
                <a:blip r:embed="rId2"/>
                <a:stretch>
                  <a:fillRect l="-871" t="-16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010415" y="5505524"/>
                <a:ext cx="3701334" cy="10177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2000" dirty="0" smtClean="0"/>
                  <a:t>Assim, </a:t>
                </a:r>
                <a14:m>
                  <m:oMath xmlns:m="http://schemas.openxmlformats.org/officeDocument/2006/math">
                    <m:r>
                      <a:rPr lang="pt-BR" sz="2000" b="1" i="1"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sz="2000" dirty="0" smtClean="0"/>
                  <a:t>, de maneira que o classificador realiza um mapeamento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sz="2000" dirty="0" smtClean="0"/>
                  <a:t>.</a:t>
                </a:r>
                <a:endParaRPr lang="pt-BR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0415" y="5505524"/>
                <a:ext cx="3701334" cy="1017715"/>
              </a:xfrm>
              <a:prstGeom prst="rect">
                <a:avLst/>
              </a:prstGeom>
              <a:blipFill rotWithShape="0">
                <a:blip r:embed="rId3"/>
                <a:stretch>
                  <a:fillRect l="-1647" t="-2395" b="-10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345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Fronteiras de decisão de um classificador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4"/>
                <a:ext cx="8206634" cy="5032375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 smtClean="0"/>
                  <a:t>Antes, usávamos </a:t>
                </a:r>
                <a:r>
                  <a:rPr lang="pt-BR" b="1" i="1" dirty="0"/>
                  <a:t>funções hipótese</a:t>
                </a:r>
                <a:r>
                  <a:rPr lang="pt-BR" dirty="0"/>
                  <a:t> para aproximar um </a:t>
                </a:r>
                <a:r>
                  <a:rPr lang="pt-BR" b="1" i="1" dirty="0"/>
                  <a:t>modelo gerador</a:t>
                </a:r>
                <a:r>
                  <a:rPr lang="pt-BR" dirty="0"/>
                  <a:t>, agora, as usaremos para separar classes.</a:t>
                </a:r>
              </a:p>
              <a:p>
                <a:r>
                  <a:rPr lang="pt-BR" dirty="0"/>
                  <a:t>Para facilitar o entendimento, vamos imaginar o </a:t>
                </a:r>
                <a:r>
                  <a:rPr lang="pt-BR" b="1" i="1" dirty="0"/>
                  <a:t>espaço </a:t>
                </a:r>
                <a:r>
                  <a:rPr lang="pt-BR" b="1" i="1" dirty="0" smtClean="0"/>
                  <a:t>bi-dimensional</a:t>
                </a:r>
                <a:r>
                  <a:rPr lang="pt-BR" dirty="0" smtClean="0"/>
                  <a:t>,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 smtClean="0"/>
                  <a:t>, criado pelos </a:t>
                </a:r>
                <a:r>
                  <a:rPr lang="pt-BR" b="1" i="1" dirty="0" smtClean="0"/>
                  <a:t>atributos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e</a:t>
                </a:r>
                <a:r>
                  <a:rPr lang="pt-BR" b="1" i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  <a:p>
                <a:r>
                  <a:rPr lang="pt-BR" dirty="0"/>
                  <a:t>Esse espaço pode ser dividido em </a:t>
                </a:r>
                <a:r>
                  <a:rPr lang="pt-BR" b="1" i="1" dirty="0"/>
                  <a:t>regiões de decisão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=1,…,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Q</m:t>
                    </m:r>
                  </m:oMath>
                </a14:m>
                <a:r>
                  <a:rPr lang="pt-BR" dirty="0"/>
                  <a:t>, onde cada </a:t>
                </a:r>
                <a:r>
                  <a:rPr lang="pt-BR" b="1" i="1" dirty="0"/>
                  <a:t>região</a:t>
                </a:r>
                <a:r>
                  <a:rPr lang="pt-BR" dirty="0"/>
                  <a:t> corresponde a uma classe.</a:t>
                </a:r>
              </a:p>
              <a:p>
                <a:r>
                  <a:rPr lang="pt-BR" dirty="0"/>
                  <a:t>As regiões de decisão são separadas por </a:t>
                </a:r>
                <a:r>
                  <a:rPr lang="pt-BR" b="1" i="1" dirty="0"/>
                  <a:t>fronteiras de decisão</a:t>
                </a:r>
                <a:r>
                  <a:rPr lang="pt-BR" dirty="0" smtClean="0"/>
                  <a:t>.</a:t>
                </a:r>
              </a:p>
              <a:p>
                <a:r>
                  <a:rPr lang="pt-BR" dirty="0"/>
                  <a:t>Uma </a:t>
                </a:r>
                <a:r>
                  <a:rPr lang="pt-BR" b="1" i="1" dirty="0"/>
                  <a:t>fronteira de decisão </a:t>
                </a:r>
                <a:r>
                  <a:rPr lang="pt-BR" dirty="0"/>
                  <a:t>corresponde a uma </a:t>
                </a:r>
                <a:r>
                  <a:rPr lang="pt-BR" b="1" i="1" dirty="0"/>
                  <a:t>superfície </a:t>
                </a:r>
                <a:r>
                  <a:rPr lang="pt-BR" dirty="0" smtClean="0"/>
                  <a:t>(também chamada </a:t>
                </a:r>
                <a:r>
                  <a:rPr lang="pt-BR" dirty="0"/>
                  <a:t>de </a:t>
                </a:r>
                <a:r>
                  <a:rPr lang="pt-BR" b="1" i="1" dirty="0" smtClean="0"/>
                  <a:t>superfície </a:t>
                </a:r>
                <a:r>
                  <a:rPr lang="pt-BR" b="1" i="1" dirty="0"/>
                  <a:t>de separação</a:t>
                </a:r>
                <a:r>
                  <a:rPr lang="pt-BR" dirty="0"/>
                  <a:t>)</a:t>
                </a:r>
                <a:r>
                  <a:rPr lang="pt-BR" b="1" i="1" dirty="0"/>
                  <a:t> </a:t>
                </a:r>
                <a:r>
                  <a:rPr lang="pt-BR" dirty="0"/>
                  <a:t>no </a:t>
                </a:r>
                <a:r>
                  <a:rPr lang="pt-BR" b="1" i="1" dirty="0"/>
                  <a:t>espaço de atributos </a:t>
                </a:r>
                <a:r>
                  <a:rPr lang="pt-BR" dirty="0" smtClean="0"/>
                  <a:t>que separe as classes de forma ótima.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4"/>
                <a:ext cx="8206634" cy="5032375"/>
              </a:xfrm>
              <a:blipFill rotWithShape="0">
                <a:blip r:embed="rId3"/>
                <a:stretch>
                  <a:fillRect l="-1189" t="-1816" r="-2080" b="-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3775" r="7505" b="1098"/>
          <a:stretch/>
        </p:blipFill>
        <p:spPr>
          <a:xfrm>
            <a:off x="8763754" y="2808639"/>
            <a:ext cx="3322622" cy="255951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836590" y="5585071"/>
            <a:ext cx="1874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Fronteira de decisão</a:t>
            </a:r>
            <a:endParaRPr lang="pt-BR" sz="1400" dirty="0"/>
          </a:p>
        </p:txBody>
      </p:sp>
      <p:cxnSp>
        <p:nvCxnSpPr>
          <p:cNvPr id="9" name="Curved Connector 8"/>
          <p:cNvCxnSpPr>
            <a:endCxn id="7" idx="0"/>
          </p:cNvCxnSpPr>
          <p:nvPr/>
        </p:nvCxnSpPr>
        <p:spPr>
          <a:xfrm rot="5400000">
            <a:off x="10757110" y="4943863"/>
            <a:ext cx="657723" cy="624693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/>
          <p:nvPr/>
        </p:nvCxnSpPr>
        <p:spPr>
          <a:xfrm>
            <a:off x="8028432" y="3191256"/>
            <a:ext cx="822960" cy="3474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614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Fronteiras de decisão de um classificador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77588" cy="3045345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As </a:t>
            </a:r>
            <a:r>
              <a:rPr lang="pt-BR" b="1" i="1" dirty="0"/>
              <a:t>superfícies de decisão</a:t>
            </a:r>
            <a:r>
              <a:rPr lang="pt-BR" dirty="0"/>
              <a:t> podem ser </a:t>
            </a:r>
            <a:r>
              <a:rPr lang="pt-BR" b="1" i="1" dirty="0"/>
              <a:t>lineares</a:t>
            </a:r>
            <a:r>
              <a:rPr lang="pt-BR" dirty="0"/>
              <a:t> (e.g., retas e planos) ou </a:t>
            </a:r>
            <a:r>
              <a:rPr lang="pt-BR" b="1" i="1" dirty="0"/>
              <a:t>não-lineares</a:t>
            </a:r>
            <a:r>
              <a:rPr lang="pt-BR" dirty="0"/>
              <a:t> (e.g., círculos).</a:t>
            </a:r>
          </a:p>
          <a:p>
            <a:r>
              <a:rPr lang="pt-BR" dirty="0"/>
              <a:t>As </a:t>
            </a:r>
            <a:r>
              <a:rPr lang="pt-BR" b="1" i="1" dirty="0"/>
              <a:t>superfícies de decisão </a:t>
            </a:r>
            <a:r>
              <a:rPr lang="pt-BR" dirty="0"/>
              <a:t>são definidas por </a:t>
            </a:r>
            <a:r>
              <a:rPr lang="pt-BR" b="1" i="1" dirty="0"/>
              <a:t>funções</a:t>
            </a:r>
            <a:r>
              <a:rPr lang="pt-BR" dirty="0"/>
              <a:t> (lineares ou não) que separam as classes. </a:t>
            </a:r>
          </a:p>
          <a:p>
            <a:r>
              <a:rPr lang="pt-BR" dirty="0"/>
              <a:t>Essas funções são normalmente chamadas de </a:t>
            </a:r>
            <a:r>
              <a:rPr lang="pt-BR" b="1" i="1" dirty="0"/>
              <a:t>funções discriminantes</a:t>
            </a:r>
            <a:r>
              <a:rPr lang="pt-BR" dirty="0"/>
              <a:t>, pois separam as classes.</a:t>
            </a:r>
          </a:p>
          <a:p>
            <a:r>
              <a:rPr lang="pt-BR" dirty="0"/>
              <a:t>As figuras mostram </a:t>
            </a:r>
            <a:r>
              <a:rPr lang="pt-BR" b="1" i="1" dirty="0"/>
              <a:t>regiões de decisão </a:t>
            </a:r>
            <a:r>
              <a:rPr lang="pt-BR" dirty="0"/>
              <a:t>em problemas de classificação </a:t>
            </a:r>
            <a:r>
              <a:rPr lang="pt-BR" b="1" i="1" dirty="0"/>
              <a:t>binária</a:t>
            </a:r>
            <a:r>
              <a:rPr lang="pt-BR" dirty="0"/>
              <a:t> e </a:t>
            </a:r>
            <a:r>
              <a:rPr lang="pt-BR" b="1" i="1" dirty="0"/>
              <a:t>multi-classes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3775" r="7505" b="1098"/>
          <a:stretch/>
        </p:blipFill>
        <p:spPr>
          <a:xfrm>
            <a:off x="1014411" y="4856687"/>
            <a:ext cx="2578071" cy="19859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6" t="3773" r="7252"/>
          <a:stretch/>
        </p:blipFill>
        <p:spPr>
          <a:xfrm>
            <a:off x="9425163" y="4842399"/>
            <a:ext cx="2590625" cy="19815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7" t="3260" r="7500" b="1927"/>
          <a:stretch/>
        </p:blipFill>
        <p:spPr>
          <a:xfrm>
            <a:off x="5223462" y="4834394"/>
            <a:ext cx="2570720" cy="198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331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653"/>
            <a:ext cx="10515600" cy="1144303"/>
          </a:xfrm>
        </p:spPr>
        <p:txBody>
          <a:bodyPr/>
          <a:lstStyle/>
          <a:p>
            <a:r>
              <a:rPr lang="pt-BR" dirty="0" smtClean="0"/>
              <a:t>Funções discriminantes lineares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377011"/>
                <a:ext cx="8647386" cy="5480989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 smtClean="0"/>
                  <a:t>Em geral, uma </a:t>
                </a:r>
                <a:r>
                  <a:rPr lang="pt-BR" b="1" i="1" dirty="0"/>
                  <a:t>função discriminante linear </a:t>
                </a:r>
                <a:r>
                  <a:rPr lang="pt-BR" dirty="0"/>
                  <a:t>pode ser escrita </a:t>
                </a:r>
                <a:r>
                  <a:rPr lang="pt-BR" dirty="0" smtClean="0"/>
                  <a:t>da seguinte forma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b="1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:r>
                  <a:rPr lang="pt-BR" dirty="0"/>
                  <a:t>q</a:t>
                </a:r>
                <a:r>
                  <a:rPr lang="pt-BR" dirty="0" smtClean="0"/>
                  <a:t>ue nada mais é do que uma </a:t>
                </a:r>
                <a:r>
                  <a:rPr lang="pt-BR" b="1" i="1" dirty="0" smtClean="0"/>
                  <a:t>combinação linear dos pesos</a:t>
                </a:r>
                <a:r>
                  <a:rPr lang="pt-BR" dirty="0" smtClean="0"/>
                  <a:t>, assim como nós vimos em regressão linear.</a:t>
                </a:r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 também pode ser vista como um </a:t>
                </a:r>
                <a:r>
                  <a:rPr lang="pt-BR" b="1" i="1" dirty="0" smtClean="0"/>
                  <a:t>hiperplano</a:t>
                </a:r>
                <a:r>
                  <a:rPr lang="pt-BR" dirty="0" smtClean="0"/>
                  <a:t> que separa as classes. Um </a:t>
                </a:r>
                <a:r>
                  <a:rPr lang="pt-BR" b="1" i="1" dirty="0" smtClean="0"/>
                  <a:t>hiperplano</a:t>
                </a:r>
                <a:r>
                  <a:rPr lang="pt-BR" dirty="0" smtClean="0"/>
                  <a:t> pode ser 1 ponto em 1D, uma reta em 2D, um plano em 3D, etc.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O coeficiente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 smtClean="0"/>
                  <a:t> (</a:t>
                </a:r>
                <a:r>
                  <a:rPr lang="pt-BR" b="1" i="1" dirty="0" smtClean="0"/>
                  <a:t>bias</a:t>
                </a:r>
                <a:r>
                  <a:rPr lang="pt-BR" dirty="0" smtClean="0"/>
                  <a:t>) dá o deslocamento com relação à origem.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E o restante dos pesos determina a orientação do </a:t>
                </a:r>
                <a:r>
                  <a:rPr lang="pt-BR" b="1" i="1" dirty="0" smtClean="0"/>
                  <a:t>hiperplano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A ideia aqui é encontrar os pesos da </a:t>
                </a:r>
                <a:r>
                  <a:rPr lang="pt-BR" b="1" i="1" dirty="0" smtClean="0"/>
                  <a:t>função discriminante </a:t>
                </a:r>
                <a:r>
                  <a:rPr lang="pt-BR" dirty="0" smtClean="0"/>
                  <a:t>de tal forma que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1,  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</m:t>
                              </m:r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uma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ou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outra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 smtClean="0"/>
              </a:p>
              <a:p>
                <a:r>
                  <a:rPr lang="pt-BR" dirty="0" smtClean="0"/>
                  <a:t>OBS.: Como vimos anteriormente, podemos ter também </a:t>
                </a:r>
                <a:r>
                  <a:rPr lang="pt-BR" b="1" i="1" dirty="0" smtClean="0"/>
                  <a:t>funções discriminates não-lineares em relação aos atributos</a:t>
                </a:r>
                <a:r>
                  <a:rPr lang="pt-BR" dirty="0" smtClean="0"/>
                  <a:t>, e.g.,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dirty="0" smtClean="0"/>
                  <a:t> (eq. de um círculo centrado na origem, onde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 smtClean="0"/>
                  <a:t>).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377011"/>
                <a:ext cx="8647386" cy="5480989"/>
              </a:xfrm>
              <a:blipFill rotWithShape="0">
                <a:blip r:embed="rId3"/>
                <a:stretch>
                  <a:fillRect l="-846" t="-2336" r="-1339" b="-4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8" t="2623" r="7430" b="1353"/>
          <a:stretch/>
        </p:blipFill>
        <p:spPr>
          <a:xfrm>
            <a:off x="9350220" y="1869331"/>
            <a:ext cx="2841780" cy="326370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711540" y="5485591"/>
            <a:ext cx="33859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400" dirty="0" smtClean="0"/>
              <a:t>Indeterminação: empate </a:t>
            </a:r>
            <a:r>
              <a:rPr lang="pt-BR" sz="1400" dirty="0"/>
              <a:t>entre </a:t>
            </a:r>
            <a:r>
              <a:rPr lang="pt-BR" sz="1400" dirty="0" smtClean="0"/>
              <a:t>as classes.</a:t>
            </a:r>
            <a:endParaRPr lang="pt-BR" sz="14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278983" y="5625355"/>
            <a:ext cx="579422" cy="141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9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4453" y="164897"/>
                <a:ext cx="11353800" cy="1325563"/>
              </a:xfrm>
            </p:spPr>
            <p:txBody>
              <a:bodyPr/>
              <a:lstStyle/>
              <a:p>
                <a:r>
                  <a:rPr lang="pt-BR" dirty="0" smtClean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4453" y="164897"/>
                <a:ext cx="11353800" cy="1325563"/>
              </a:xfrm>
              <a:blipFill rotWithShape="0">
                <a:blip r:embed="rId2"/>
                <a:stretch>
                  <a:fillRect l="-2202" t="-13364" b="-211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4455395"/>
                <a:ext cx="10970054" cy="2359064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Analisem a figura.</a:t>
                </a:r>
              </a:p>
              <a:p>
                <a:r>
                  <a:rPr lang="pt-BR" dirty="0" smtClean="0"/>
                  <a:t>Temos 2 classes, 2 atributos,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, e queremos encontrar uma </a:t>
                </a:r>
                <a:r>
                  <a:rPr lang="pt-BR" b="1" i="1" dirty="0" smtClean="0"/>
                  <a:t>função discriminate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, que as separe.</a:t>
                </a:r>
              </a:p>
              <a:p>
                <a:r>
                  <a:rPr lang="pt-BR" dirty="0" smtClean="0"/>
                  <a:t>Qual formato deve ter esta </a:t>
                </a:r>
                <a:r>
                  <a:rPr lang="pt-BR" b="1" i="1" dirty="0" smtClean="0"/>
                  <a:t>função discriminante</a:t>
                </a:r>
                <a:r>
                  <a:rPr lang="pt-BR" dirty="0" smtClean="0"/>
                  <a:t>?</a:t>
                </a:r>
              </a:p>
              <a:p>
                <a:pPr lvl="1"/>
                <a:r>
                  <a:rPr lang="pt-BR" dirty="0" smtClean="0"/>
                  <a:t>O formato mais simples (navalha de Occam) é o de uma reta.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4455395"/>
                <a:ext cx="10970054" cy="2359064"/>
              </a:xfrm>
              <a:blipFill rotWithShape="0">
                <a:blip r:embed="rId3"/>
                <a:stretch>
                  <a:fillRect l="-944" t="-4393" r="-444" b="-23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oup 78"/>
          <p:cNvGrpSpPr/>
          <p:nvPr/>
        </p:nvGrpSpPr>
        <p:grpSpPr>
          <a:xfrm>
            <a:off x="5050802" y="1345320"/>
            <a:ext cx="3579851" cy="3073148"/>
            <a:chOff x="4781484" y="1471556"/>
            <a:chExt cx="3579851" cy="3073148"/>
          </a:xfrm>
        </p:grpSpPr>
        <p:sp>
          <p:nvSpPr>
            <p:cNvPr id="80" name="Oval 79"/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Isosceles Triangle 80"/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Oval 81"/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Oval 82"/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Oval 83"/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Oval 84"/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Oval 85"/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Isosceles Triangle 86"/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Isosceles Triangle 87"/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Isosceles Triangle 89"/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Isosceles Triangle 90"/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Isosceles Triangle 91"/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Isosceles Triangle 92"/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9" name="Rectangle 98"/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4" name="TextBox 103"/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0</a:t>
              </a:r>
              <a:endParaRPr lang="pt-BR" sz="12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1</a:t>
              </a:r>
              <a:endParaRPr lang="pt-BR" sz="12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4</a:t>
              </a:r>
              <a:endParaRPr lang="pt-BR" sz="12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1</a:t>
              </a:r>
              <a:endParaRPr lang="pt-BR" sz="12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2</a:t>
              </a:r>
              <a:endParaRPr lang="pt-BR" sz="12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4</a:t>
              </a:r>
              <a:endParaRPr lang="pt-BR" sz="1200" dirty="0"/>
            </a:p>
          </p:txBody>
        </p:sp>
        <p:sp>
          <p:nvSpPr>
            <p:cNvPr id="113" name="Rectangle 112"/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Rectangle 113"/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Rectangle 114"/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Rectangle 115"/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ctangle 116"/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Rectangle 117"/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Rectangle 118"/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Rectangle 119"/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Rectangle 120"/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Rectangle 121"/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Rectangle 122"/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Rectangle 123"/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Rectangle 124"/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Rectangle 125"/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Rectangle 126"/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Isosceles Triangle 127"/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Isosceles Triangle 128"/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Isosceles Triangle 129"/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Isosceles Triangle 130"/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Isosceles Triangle 131"/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Oval 132"/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26319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4453" y="164897"/>
                <a:ext cx="11353800" cy="1325563"/>
              </a:xfrm>
            </p:spPr>
            <p:txBody>
              <a:bodyPr/>
              <a:lstStyle/>
              <a:p>
                <a:r>
                  <a:rPr lang="pt-BR" dirty="0" smtClean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4453" y="164897"/>
                <a:ext cx="11353800" cy="1325563"/>
              </a:xfrm>
              <a:blipFill rotWithShape="0">
                <a:blip r:embed="rId2"/>
                <a:stretch>
                  <a:fillRect l="-2202" t="-13364" b="-211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4113939"/>
                <a:ext cx="11121572" cy="2700520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Visualmente, traçamos uma reta em uma posição que separe as classes da melhor forma possível.</a:t>
                </a:r>
              </a:p>
              <a:p>
                <a:r>
                  <a:rPr lang="pt-BR" dirty="0" smtClean="0"/>
                  <a:t>A </a:t>
                </a:r>
                <a:r>
                  <a:rPr lang="pt-BR" b="1" i="1" dirty="0" smtClean="0"/>
                  <a:t>função discriminante </a:t>
                </a:r>
                <a:r>
                  <a:rPr lang="pt-BR" dirty="0" smtClean="0"/>
                  <a:t>que representa esta reta é definida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 smtClean="0"/>
              </a:p>
              <a:p>
                <a:r>
                  <a:rPr lang="pt-BR" dirty="0" smtClean="0"/>
                  <a:t>Agora que definimos uma função e sua posição no gráfico, precisamos encontrar os </a:t>
                </a:r>
                <a:r>
                  <a:rPr lang="pt-BR" b="1" i="1" dirty="0" smtClean="0"/>
                  <a:t>pesos</a:t>
                </a:r>
                <a:r>
                  <a:rPr lang="pt-BR" dirty="0" smtClean="0"/>
                  <a:t> e as </a:t>
                </a:r>
                <a:r>
                  <a:rPr lang="pt-BR" b="1" i="1" dirty="0" smtClean="0"/>
                  <a:t>regiões de decisão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4113939"/>
                <a:ext cx="11121572" cy="2700520"/>
              </a:xfrm>
              <a:blipFill rotWithShape="0">
                <a:blip r:embed="rId3"/>
                <a:stretch>
                  <a:fillRect l="-932" t="-3837" b="-45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4934687" y="1084333"/>
            <a:ext cx="3773884" cy="3073148"/>
            <a:chOff x="4781484" y="1471556"/>
            <a:chExt cx="3773884" cy="3073148"/>
          </a:xfrm>
        </p:grpSpPr>
        <p:sp>
          <p:nvSpPr>
            <p:cNvPr id="6" name="Oval 5"/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6850107" y="3195866"/>
                  <a:ext cx="49071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0107" y="3195866"/>
                  <a:ext cx="490712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5720241" y="1527875"/>
                  <a:ext cx="49071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241" y="1527875"/>
                  <a:ext cx="490712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7254594" y="3212581"/>
                  <a:ext cx="1300774" cy="4670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?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4594" y="3212581"/>
                  <a:ext cx="1300774" cy="46707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6140461" y="1526710"/>
                  <a:ext cx="1300774" cy="4670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?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0461" y="1526710"/>
                  <a:ext cx="1300774" cy="46707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Rectangle 35"/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Connector 46"/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0</a:t>
              </a:r>
              <a:endParaRPr lang="pt-BR" sz="12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1</a:t>
              </a:r>
              <a:endParaRPr lang="pt-BR" sz="12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4</a:t>
              </a:r>
              <a:endParaRPr lang="pt-BR" sz="12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1</a:t>
              </a:r>
              <a:endParaRPr lang="pt-BR" sz="12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2</a:t>
              </a:r>
              <a:endParaRPr lang="pt-BR" sz="12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4</a:t>
              </a:r>
              <a:endParaRPr lang="pt-BR" sz="1200" dirty="0"/>
            </a:p>
          </p:txBody>
        </p:sp>
        <p:sp>
          <p:nvSpPr>
            <p:cNvPr id="46" name="Rectangle 45"/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ctangle 57"/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ctangle 58"/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ctangle 59"/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ctangle 60"/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ctangle 61"/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Rectangle 62"/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ctangle 63"/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Rectangle 64"/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Rectangle 65"/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ctangle 66"/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ctangle 67"/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ctangle 68"/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Rectangle 69"/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Rectangle 70"/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Isosceles Triangle 73"/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Isosceles Triangle 75"/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Isosceles Triangle 76"/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Isosceles Triangle 77"/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/>
                <p:cNvSpPr/>
                <p:nvPr/>
              </p:nvSpPr>
              <p:spPr>
                <a:xfrm>
                  <a:off x="7799045" y="1569141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2" name="Rectangle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707245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Freeform 72"/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50980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disciplina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66695" cy="5032376"/>
          </a:xfrm>
        </p:spPr>
        <p:txBody>
          <a:bodyPr>
            <a:normAutofit/>
          </a:bodyPr>
          <a:lstStyle/>
          <a:p>
            <a:r>
              <a:rPr lang="pt-BR" dirty="0" smtClean="0"/>
              <a:t>Continuação de </a:t>
            </a:r>
            <a:r>
              <a:rPr lang="pt-BR" b="1" i="1" dirty="0" smtClean="0"/>
              <a:t>T319 </a:t>
            </a:r>
            <a:r>
              <a:rPr lang="pt-BR" b="1" i="1" dirty="0"/>
              <a:t>- Introdução ao Aprendizado de Máquina </a:t>
            </a:r>
            <a:r>
              <a:rPr lang="pt-BR" b="1" i="1" dirty="0" smtClean="0"/>
              <a:t>I</a:t>
            </a:r>
            <a:r>
              <a:rPr lang="pt-BR" dirty="0" smtClean="0"/>
              <a:t>.</a:t>
            </a:r>
          </a:p>
          <a:p>
            <a:r>
              <a:rPr lang="pt-BR" b="1" i="1" dirty="0" smtClean="0"/>
              <a:t>Curso introdutório</a:t>
            </a:r>
            <a:r>
              <a:rPr lang="pt-BR" dirty="0" smtClean="0"/>
              <a:t> onde veremos os conceitos básicos de funcionamento dos seguintes algoritmos de </a:t>
            </a:r>
            <a:r>
              <a:rPr lang="pt-BR" b="1" i="1" dirty="0" smtClean="0"/>
              <a:t>machine </a:t>
            </a:r>
            <a:r>
              <a:rPr lang="pt-BR" b="1" i="1" dirty="0"/>
              <a:t>learning</a:t>
            </a:r>
            <a:r>
              <a:rPr lang="pt-BR" dirty="0"/>
              <a:t> </a:t>
            </a:r>
            <a:r>
              <a:rPr lang="pt-BR" dirty="0" smtClean="0"/>
              <a:t>(ML):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Classificadores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 smtClean="0"/>
              <a:t>Regressão Logística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 smtClean="0"/>
              <a:t>Regressão Softmax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Redes Neurais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Clustering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k</a:t>
            </a:r>
            <a:r>
              <a:rPr lang="pt-BR" dirty="0" smtClean="0"/>
              <a:t>-Means</a:t>
            </a:r>
          </a:p>
          <a:p>
            <a:r>
              <a:rPr lang="pt-BR" dirty="0" smtClean="0"/>
              <a:t>O curso terá sempre uma parte </a:t>
            </a:r>
            <a:r>
              <a:rPr lang="pt-BR" b="1" i="1" dirty="0" smtClean="0"/>
              <a:t>expositiva</a:t>
            </a:r>
            <a:r>
              <a:rPr lang="pt-BR" dirty="0" smtClean="0"/>
              <a:t> e outra </a:t>
            </a:r>
            <a:r>
              <a:rPr lang="pt-BR" b="1" i="1" dirty="0" smtClean="0"/>
              <a:t>prática</a:t>
            </a:r>
            <a:r>
              <a:rPr lang="pt-BR" dirty="0" smtClean="0"/>
              <a:t> para fixação dos conceitos introduzidos.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 Quizzes e exercícios envolvendo o uso dos algoritmos discutidos.</a:t>
            </a:r>
          </a:p>
        </p:txBody>
      </p:sp>
    </p:spTree>
    <p:extLst>
      <p:ext uri="{BB962C8B-B14F-4D97-AF65-F5344CB8AC3E}">
        <p14:creationId xmlns:p14="http://schemas.microsoft.com/office/powerpoint/2010/main" val="193916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4452" y="108877"/>
                <a:ext cx="11545289" cy="1327627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4452" y="108877"/>
                <a:ext cx="11545289" cy="1327627"/>
              </a:xfrm>
              <a:blipFill rotWithShape="0">
                <a:blip r:embed="rId3"/>
                <a:stretch>
                  <a:fillRect l="-2166" t="-13303" b="-206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4323043"/>
                <a:ext cx="10970053" cy="248195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Temos 3 incógnitas e 3 equações: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=0,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 smtClean="0"/>
                  <a:t>/2</a:t>
                </a:r>
              </a:p>
              <a:p>
                <a:r>
                  <a:rPr lang="pt-BR" dirty="0" smtClean="0"/>
                  <a:t>Resolvendo o sistema, encontramos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 smtClean="0"/>
                  <a:t>, então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4323043"/>
                <a:ext cx="10970053" cy="2481955"/>
              </a:xfrm>
              <a:blipFill rotWithShape="0">
                <a:blip r:embed="rId4"/>
                <a:stretch>
                  <a:fillRect l="-944" t="-54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7416584" y="6452761"/>
            <a:ext cx="4746651" cy="315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1400" dirty="0" smtClean="0">
                <a:hlinkClick r:id="rId5"/>
              </a:rPr>
              <a:t>Exemplo: encontrando_pesos_da_função_discriminante.ipynb</a:t>
            </a:r>
            <a:endParaRPr lang="pt-BR" sz="140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2" name="Group 191"/>
          <p:cNvGrpSpPr/>
          <p:nvPr/>
        </p:nvGrpSpPr>
        <p:grpSpPr>
          <a:xfrm>
            <a:off x="4862110" y="1249895"/>
            <a:ext cx="4154411" cy="3073148"/>
            <a:chOff x="4781484" y="1471556"/>
            <a:chExt cx="4154411" cy="3073148"/>
          </a:xfrm>
        </p:grpSpPr>
        <p:sp>
          <p:nvSpPr>
            <p:cNvPr id="193" name="Oval 192"/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4" name="Isosceles Triangle 193"/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5" name="Oval 194"/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6" name="Oval 195"/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7" name="Oval 196"/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8" name="Oval 197"/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9" name="Oval 198"/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0" name="Isosceles Triangle 199"/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1" name="Isosceles Triangle 200"/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2" name="Isosceles Triangle 201"/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3" name="Isosceles Triangle 202"/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Isosceles Triangle 203"/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5" name="Isosceles Triangle 204"/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6" name="Isosceles Triangle 205"/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Rectangle 206"/>
                <p:cNvSpPr/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7" name="Rectangle 2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Rectangle 207"/>
                <p:cNvSpPr/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8" name="Rectangle 2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TextBox 208"/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0" name="Rectangle 209"/>
            <p:cNvSpPr/>
            <p:nvPr/>
          </p:nvSpPr>
          <p:spPr>
            <a:xfrm>
              <a:off x="6140461" y="1526710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pt-BR" dirty="0"/>
            </a:p>
          </p:txBody>
        </p:sp>
        <p:sp>
          <p:nvSpPr>
            <p:cNvPr id="211" name="Rectangle 210"/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2" name="Straight Arrow Connector 211"/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Arrow Connector 212"/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TextBox 213"/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5" name="Straight Connector 214"/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TextBox 215"/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0</a:t>
              </a:r>
              <a:endParaRPr lang="pt-BR" sz="1200" dirty="0"/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1</a:t>
              </a:r>
              <a:endParaRPr lang="pt-BR" sz="1200" dirty="0"/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4</a:t>
              </a:r>
              <a:endParaRPr lang="pt-BR" sz="1200" dirty="0"/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1</a:t>
              </a:r>
              <a:endParaRPr lang="pt-BR" sz="1200" dirty="0"/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2</a:t>
              </a:r>
              <a:endParaRPr lang="pt-BR" sz="1200" dirty="0"/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4</a:t>
              </a:r>
              <a:endParaRPr lang="pt-BR" sz="1200" dirty="0"/>
            </a:p>
          </p:txBody>
        </p:sp>
        <p:sp>
          <p:nvSpPr>
            <p:cNvPr id="225" name="Rectangle 224"/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6" name="Rectangle 225"/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7" name="Rectangle 226"/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8" name="Rectangle 227"/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9" name="Rectangle 228"/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Rectangle 229"/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Rectangle 230"/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2" name="Rectangle 231"/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3" name="Rectangle 232"/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4" name="Rectangle 233"/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5" name="Rectangle 234"/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6" name="Rectangle 235"/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7" name="Rectangle 236"/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8" name="Rectangle 237"/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9" name="Rectangle 238"/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0" name="Isosceles Triangle 239"/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1" name="Isosceles Triangle 240"/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2" name="Isosceles Triangle 241"/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3" name="Isosceles Triangle 242"/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4" name="Isosceles Triangle 243"/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5" name="Oval 244"/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6" name="Rectangle 245"/>
                <p:cNvSpPr/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6" name="Rectangle 2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7" name="Freeform 246"/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03543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Quiz</a:t>
            </a:r>
            <a:r>
              <a:rPr lang="pt-BR" dirty="0" smtClean="0"/>
              <a:t>: “</a:t>
            </a:r>
            <a:r>
              <a:rPr lang="pt-BR" i="1" dirty="0" smtClean="0"/>
              <a:t>T320 </a:t>
            </a:r>
            <a:r>
              <a:rPr lang="pt-BR" i="1" dirty="0"/>
              <a:t>- Quiz -</a:t>
            </a:r>
            <a:r>
              <a:rPr lang="pt-BR" i="1" dirty="0" smtClean="0"/>
              <a:t> Classificação (Parte I)</a:t>
            </a:r>
            <a:r>
              <a:rPr lang="pt-BR" dirty="0" smtClean="0"/>
              <a:t>” que se encontra no MS Teams.</a:t>
            </a:r>
          </a:p>
          <a:p>
            <a:r>
              <a:rPr lang="pt-BR" b="1" dirty="0" smtClean="0"/>
              <a:t>Exercício Prático</a:t>
            </a:r>
            <a:r>
              <a:rPr lang="pt-BR" dirty="0" smtClean="0"/>
              <a:t>: </a:t>
            </a:r>
            <a:r>
              <a:rPr lang="pt-BR" b="1" dirty="0" smtClean="0">
                <a:hlinkClick r:id="rId3"/>
              </a:rPr>
              <a:t>Laboratório #1</a:t>
            </a:r>
            <a:r>
              <a:rPr lang="pt-BR" dirty="0" smtClean="0"/>
              <a:t>.</a:t>
            </a:r>
          </a:p>
          <a:p>
            <a:pPr lvl="1"/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/>
            <a:r>
              <a:rPr lang="pt-BR" smtClean="0"/>
              <a:t>Se </a:t>
            </a:r>
            <a:r>
              <a:rPr lang="pt-BR" dirty="0"/>
              <a:t>atentem aos prazos de entrega.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/>
            <a:r>
              <a:rPr lang="pt-BR" b="1" dirty="0">
                <a:solidFill>
                  <a:srgbClr val="FF0000"/>
                </a:solidFill>
              </a:rPr>
              <a:t>Laboratórios podem ser resolvidos em grupo, mas as entregas devem ser individuais.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 smtClean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/>
          <p:cNvGrpSpPr/>
          <p:nvPr/>
        </p:nvGrpSpPr>
        <p:grpSpPr>
          <a:xfrm>
            <a:off x="4316866" y="1705666"/>
            <a:ext cx="3738422" cy="2613547"/>
            <a:chOff x="4316866" y="1705666"/>
            <a:chExt cx="3738422" cy="26135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316866" y="1705666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6866" y="1705666"/>
                  <a:ext cx="78740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" name="Group 26"/>
            <p:cNvGrpSpPr/>
            <p:nvPr/>
          </p:nvGrpSpPr>
          <p:grpSpPr>
            <a:xfrm>
              <a:off x="4695454" y="2105877"/>
              <a:ext cx="3359834" cy="2213336"/>
              <a:chOff x="4712575" y="4400375"/>
              <a:chExt cx="3359834" cy="2213336"/>
            </a:xfrm>
          </p:grpSpPr>
          <p:cxnSp>
            <p:nvCxnSpPr>
              <p:cNvPr id="28" name="Straight Arrow Connector 27"/>
              <p:cNvCxnSpPr/>
              <p:nvPr/>
            </p:nvCxnSpPr>
            <p:spPr>
              <a:xfrm flipV="1">
                <a:off x="4725275" y="4400375"/>
                <a:ext cx="0" cy="200910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4712575" y="6409479"/>
                <a:ext cx="2772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5579028" y="5546866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Isosceles Triangle 30"/>
              <p:cNvSpPr/>
              <p:nvPr/>
            </p:nvSpPr>
            <p:spPr>
              <a:xfrm>
                <a:off x="5258573" y="586458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5505645" y="5272742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807850" y="5350015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6027998" y="5538281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5829135" y="5663223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5664478" y="5019636"/>
                <a:ext cx="152400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5969993" y="5088324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Isosceles Triangle 37"/>
              <p:cNvSpPr/>
              <p:nvPr/>
            </p:nvSpPr>
            <p:spPr>
              <a:xfrm>
                <a:off x="5292773" y="478731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Isosceles Triangle 38"/>
              <p:cNvSpPr/>
              <p:nvPr/>
            </p:nvSpPr>
            <p:spPr>
              <a:xfrm>
                <a:off x="6605560" y="5350015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Isosceles Triangle 39"/>
              <p:cNvSpPr/>
              <p:nvPr/>
            </p:nvSpPr>
            <p:spPr>
              <a:xfrm>
                <a:off x="5054712" y="5315731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Isosceles Triangle 40"/>
              <p:cNvSpPr/>
              <p:nvPr/>
            </p:nvSpPr>
            <p:spPr>
              <a:xfrm>
                <a:off x="6351848" y="4753800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Isosceles Triangle 41"/>
              <p:cNvSpPr/>
              <p:nvPr/>
            </p:nvSpPr>
            <p:spPr>
              <a:xfrm>
                <a:off x="5768375" y="45663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Isosceles Triangle 42"/>
              <p:cNvSpPr/>
              <p:nvPr/>
            </p:nvSpPr>
            <p:spPr>
              <a:xfrm>
                <a:off x="5821265" y="6059155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Isosceles Triangle 43"/>
              <p:cNvSpPr/>
              <p:nvPr/>
            </p:nvSpPr>
            <p:spPr>
              <a:xfrm>
                <a:off x="6407231" y="5826130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/>
                  <p:cNvSpPr/>
                  <p:nvPr/>
                </p:nvSpPr>
                <p:spPr>
                  <a:xfrm>
                    <a:off x="5969993" y="5138171"/>
                    <a:ext cx="515205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56" name="Rectangle 5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69993" y="5138171"/>
                    <a:ext cx="515205" cy="400110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/>
                  <p:cNvSpPr/>
                  <p:nvPr/>
                </p:nvSpPr>
                <p:spPr>
                  <a:xfrm>
                    <a:off x="6623704" y="5581283"/>
                    <a:ext cx="52116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57" name="Rectangle 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23704" y="5581283"/>
                    <a:ext cx="521168" cy="400110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7285009" y="6244379"/>
                    <a:ext cx="7874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58" name="TextBox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85009" y="6244379"/>
                    <a:ext cx="787400" cy="3693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8" name="Oval 47"/>
              <p:cNvSpPr/>
              <p:nvPr/>
            </p:nvSpPr>
            <p:spPr>
              <a:xfrm>
                <a:off x="5216257" y="4836350"/>
                <a:ext cx="1329949" cy="11737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1" name="Rectangle 80"/>
            <p:cNvSpPr/>
            <p:nvPr/>
          </p:nvSpPr>
          <p:spPr>
            <a:xfrm>
              <a:off x="5543230" y="1767152"/>
              <a:ext cx="217328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400" dirty="0"/>
                <a:t>c</a:t>
              </a:r>
              <a:r>
                <a:rPr lang="pt-BR" sz="1400" dirty="0" smtClean="0"/>
                <a:t>lassificação não-linear</a:t>
              </a:r>
            </a:p>
            <a:p>
              <a:pPr algn="ctr"/>
              <a:r>
                <a:rPr lang="pt-BR" sz="1400" dirty="0" smtClean="0"/>
                <a:t>(com relação aos atributos)</a:t>
              </a:r>
              <a:endParaRPr lang="pt-BR" sz="1400" dirty="0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45095" y="1705666"/>
            <a:ext cx="3740834" cy="2602233"/>
            <a:chOff x="545095" y="1705666"/>
            <a:chExt cx="3740834" cy="2602233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938795" y="2094563"/>
              <a:ext cx="0" cy="2009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926095" y="4103667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1556622" y="3635913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2580851" y="24542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937578" y="2295525"/>
              <a:ext cx="2664000" cy="172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1483239" y="336178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1785444" y="3439062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2005592" y="3627328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1806729" y="3752270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1642072" y="3108683"/>
              <a:ext cx="152400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1947587" y="3177371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2733251" y="26066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2447501" y="26892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2666576" y="292837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2019007" y="2504003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2271938" y="22891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2185095" y="276327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2885651" y="27590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2346491" y="3644877"/>
                  <a:ext cx="51520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6491" y="3644877"/>
                  <a:ext cx="515205" cy="40011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3049588" y="3185956"/>
                  <a:ext cx="52116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588" y="3185956"/>
                  <a:ext cx="521168" cy="40011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3498529" y="3938567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8529" y="3938567"/>
                  <a:ext cx="787400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545095" y="1705666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095" y="1705666"/>
                  <a:ext cx="787400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Rectangle 81"/>
            <p:cNvSpPr/>
            <p:nvPr/>
          </p:nvSpPr>
          <p:spPr>
            <a:xfrm>
              <a:off x="2358353" y="1862348"/>
              <a:ext cx="15394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dirty="0"/>
                <a:t>c</a:t>
              </a:r>
              <a:r>
                <a:rPr lang="pt-BR" sz="1400" dirty="0" smtClean="0"/>
                <a:t>lassificação linear</a:t>
              </a:r>
              <a:endParaRPr lang="pt-BR" sz="1400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7939181" y="1705666"/>
            <a:ext cx="3819432" cy="2613547"/>
            <a:chOff x="7939181" y="1705666"/>
            <a:chExt cx="3743199" cy="2570483"/>
          </a:xfrm>
        </p:grpSpPr>
        <p:grpSp>
          <p:nvGrpSpPr>
            <p:cNvPr id="49" name="Group 48"/>
            <p:cNvGrpSpPr/>
            <p:nvPr/>
          </p:nvGrpSpPr>
          <p:grpSpPr>
            <a:xfrm>
              <a:off x="7939181" y="1705666"/>
              <a:ext cx="3153000" cy="2398001"/>
              <a:chOff x="8324943" y="4011478"/>
              <a:chExt cx="3153000" cy="2398001"/>
            </a:xfrm>
          </p:grpSpPr>
          <p:cxnSp>
            <p:nvCxnSpPr>
              <p:cNvPr id="50" name="Straight Arrow Connector 49"/>
              <p:cNvCxnSpPr/>
              <p:nvPr/>
            </p:nvCxnSpPr>
            <p:spPr>
              <a:xfrm flipV="1">
                <a:off x="8718643" y="4400375"/>
                <a:ext cx="0" cy="200910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8705943" y="6409479"/>
                <a:ext cx="2772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9336470" y="5941725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Isosceles Triangle 52"/>
              <p:cNvSpPr/>
              <p:nvPr/>
            </p:nvSpPr>
            <p:spPr>
              <a:xfrm>
                <a:off x="9713130" y="44942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9263087" y="5667601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9565292" y="5744874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9785440" y="5933140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9586577" y="6058082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9421920" y="5414495"/>
                <a:ext cx="152400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9727435" y="5483183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Isosceles Triangle 59"/>
              <p:cNvSpPr/>
              <p:nvPr/>
            </p:nvSpPr>
            <p:spPr>
              <a:xfrm>
                <a:off x="9865530" y="46466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Isosceles Triangle 60"/>
              <p:cNvSpPr/>
              <p:nvPr/>
            </p:nvSpPr>
            <p:spPr>
              <a:xfrm>
                <a:off x="9579780" y="472918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Isosceles Triangle 61"/>
              <p:cNvSpPr/>
              <p:nvPr/>
            </p:nvSpPr>
            <p:spPr>
              <a:xfrm>
                <a:off x="9798855" y="4968342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Isosceles Triangle 62"/>
              <p:cNvSpPr/>
              <p:nvPr/>
            </p:nvSpPr>
            <p:spPr>
              <a:xfrm>
                <a:off x="9151286" y="4543966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Isosceles Triangle 63"/>
              <p:cNvSpPr/>
              <p:nvPr/>
            </p:nvSpPr>
            <p:spPr>
              <a:xfrm>
                <a:off x="9404217" y="43291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Isosceles Triangle 64"/>
              <p:cNvSpPr/>
              <p:nvPr/>
            </p:nvSpPr>
            <p:spPr>
              <a:xfrm>
                <a:off x="9317374" y="4803242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Isosceles Triangle 65"/>
              <p:cNvSpPr/>
              <p:nvPr/>
            </p:nvSpPr>
            <p:spPr>
              <a:xfrm>
                <a:off x="10017930" y="47990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Rectangle 66"/>
                  <p:cNvSpPr/>
                  <p:nvPr/>
                </p:nvSpPr>
                <p:spPr>
                  <a:xfrm>
                    <a:off x="10126339" y="5950689"/>
                    <a:ext cx="515205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79" name="Rectangle 7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26339" y="5950689"/>
                    <a:ext cx="515205" cy="400110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Rectangle 67"/>
                  <p:cNvSpPr/>
                  <p:nvPr/>
                </p:nvSpPr>
                <p:spPr>
                  <a:xfrm>
                    <a:off x="9506752" y="4074240"/>
                    <a:ext cx="52116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68" name="Rectangle 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06752" y="4074240"/>
                    <a:ext cx="521168" cy="400110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8324943" y="4011478"/>
                    <a:ext cx="7874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81" name="TextBox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4943" y="4011478"/>
                    <a:ext cx="787400" cy="369332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0" name="Rectangle 69"/>
              <p:cNvSpPr/>
              <p:nvPr/>
            </p:nvSpPr>
            <p:spPr>
              <a:xfrm>
                <a:off x="10541339" y="5325892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10693739" y="5478292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10776781" y="5174183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0936469" y="5530946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0998539" y="5300288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1179199" y="5515115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1042698" y="5772606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Rectangle 76"/>
                  <p:cNvSpPr/>
                  <p:nvPr/>
                </p:nvSpPr>
                <p:spPr>
                  <a:xfrm>
                    <a:off x="10918615" y="4718845"/>
                    <a:ext cx="52116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89" name="Rectangle 8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18615" y="4718845"/>
                    <a:ext cx="521168" cy="400110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b="-1538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8" name="Straight Connector 77"/>
              <p:cNvCxnSpPr/>
              <p:nvPr/>
            </p:nvCxnSpPr>
            <p:spPr>
              <a:xfrm>
                <a:off x="8788081" y="4728656"/>
                <a:ext cx="2432050" cy="15668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V="1">
                <a:off x="10020518" y="4646639"/>
                <a:ext cx="621026" cy="8476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Rectangle 82"/>
            <p:cNvSpPr/>
            <p:nvPr/>
          </p:nvSpPr>
          <p:spPr>
            <a:xfrm>
              <a:off x="9780977" y="1859869"/>
              <a:ext cx="15394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dirty="0"/>
                <a:t>c</a:t>
              </a:r>
              <a:r>
                <a:rPr lang="pt-BR" sz="1400" dirty="0" smtClean="0"/>
                <a:t>lassificação linear</a:t>
              </a:r>
              <a:endParaRPr lang="pt-BR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10894980" y="3906817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4980" y="3906817"/>
                  <a:ext cx="787400" cy="369332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876304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3985525" y="1463116"/>
            <a:ext cx="3740834" cy="3838933"/>
            <a:chOff x="3985525" y="1463116"/>
            <a:chExt cx="3740834" cy="3838933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4379225" y="1852013"/>
              <a:ext cx="0" cy="2009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4366525" y="3861117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4646532" y="3408603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5701241" y="22117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378008" y="2052975"/>
              <a:ext cx="1929023" cy="17842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4573149" y="313447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4875354" y="3211752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5095502" y="3400018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4896639" y="3524960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4731982" y="2881373"/>
              <a:ext cx="152400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5037497" y="2950061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5853641" y="23641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5567891" y="24466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5786966" y="268582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5139397" y="2261453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5392328" y="20466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5305485" y="252072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6006041" y="25165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5436401" y="3417567"/>
                  <a:ext cx="52116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6401" y="3417567"/>
                  <a:ext cx="521168" cy="40011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6169978" y="2943406"/>
                  <a:ext cx="51520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9978" y="2943406"/>
                  <a:ext cx="515206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6938959" y="3696017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8959" y="3696017"/>
                  <a:ext cx="78740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3985525" y="1463116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5525" y="1463116"/>
                  <a:ext cx="78740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4651975" y="3935664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1975" y="3935664"/>
                  <a:ext cx="1136850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5052160" y="1546984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2160" y="1546984"/>
                  <a:ext cx="1136850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6048546" y="4378719"/>
                  <a:ext cx="1273415" cy="92333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pt-BR" dirty="0" smtClean="0"/>
                    <a:t>Superfície </a:t>
                  </a:r>
                  <a:r>
                    <a:rPr lang="pt-BR" b="0" dirty="0" smtClean="0"/>
                    <a:t>de decisão,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8546" y="4378719"/>
                  <a:ext cx="1273415" cy="92333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392" t="-3289" r="-6220" b="-197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Curved Connector 28"/>
            <p:cNvCxnSpPr>
              <a:endCxn id="28" idx="0"/>
            </p:cNvCxnSpPr>
            <p:nvPr/>
          </p:nvCxnSpPr>
          <p:spPr>
            <a:xfrm rot="16200000" flipH="1">
              <a:off x="6215621" y="3909086"/>
              <a:ext cx="561042" cy="378224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16481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686453" y="1664905"/>
            <a:ext cx="4154411" cy="3073148"/>
            <a:chOff x="4781484" y="1471556"/>
            <a:chExt cx="4154411" cy="3073148"/>
          </a:xfrm>
        </p:grpSpPr>
        <p:sp>
          <p:nvSpPr>
            <p:cNvPr id="5" name="Oval 4"/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Isosceles Triangle 5"/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/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7"/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Isosceles Triangle 13"/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ectangle 21"/>
            <p:cNvSpPr/>
            <p:nvPr/>
          </p:nvSpPr>
          <p:spPr>
            <a:xfrm>
              <a:off x="6140461" y="1526710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pt-BR" dirty="0"/>
            </a:p>
          </p:txBody>
        </p:sp>
        <p:sp>
          <p:nvSpPr>
            <p:cNvPr id="23" name="Rectangle 22"/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/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0</a:t>
              </a:r>
              <a:endParaRPr lang="pt-BR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1</a:t>
              </a:r>
              <a:endParaRPr lang="pt-BR" sz="12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4</a:t>
              </a:r>
              <a:endParaRPr lang="pt-BR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1</a:t>
              </a:r>
              <a:endParaRPr lang="pt-BR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2</a:t>
              </a:r>
              <a:endParaRPr lang="pt-BR" sz="12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4</a:t>
              </a:r>
              <a:endParaRPr lang="pt-BR" sz="1200" dirty="0"/>
            </a:p>
          </p:txBody>
        </p:sp>
        <p:sp>
          <p:nvSpPr>
            <p:cNvPr id="37" name="Rectangle 36"/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ctangle 37"/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ctangle 38"/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ctangle 39"/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40"/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ctangle 41"/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ctangle 42"/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ctangle 43"/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ctangle 44"/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ctangle 45"/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ctangle 46"/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ctangle 47"/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ctangle 48"/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ctangle 49"/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ctangle 50"/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Isosceles Triangle 52"/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Isosceles Triangle 53"/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Isosceles Triangle 54"/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Isosceles Triangle 55"/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56"/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/>
                <p:cNvSpPr/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8" name="Rectangle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Freeform 58"/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900198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4F48192-B348-4C3E-8621-D3755D223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 </a:t>
            </a:r>
            <a:r>
              <a:rPr lang="pt-BR" dirty="0"/>
              <a:t>do </a:t>
            </a:r>
            <a:r>
              <a:rPr lang="pt-BR" dirty="0" smtClean="0"/>
              <a:t>curso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3DECB90-AFD9-4AC6-A356-C93A7442A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8930268" cy="5032376"/>
          </a:xfrm>
        </p:spPr>
        <p:txBody>
          <a:bodyPr>
            <a:normAutofit/>
          </a:bodyPr>
          <a:lstStyle/>
          <a:p>
            <a:r>
              <a:rPr lang="pt-BR" dirty="0" smtClean="0"/>
              <a:t>O objetivo principal do curso é apresentar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os conceitos fundamentais da teoria do aprendizado de máquina.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um conjunto de </a:t>
            </a:r>
            <a:r>
              <a:rPr lang="pt-BR" dirty="0" smtClean="0"/>
              <a:t>ferramentas (ou seja, algoritmos) de </a:t>
            </a:r>
            <a:r>
              <a:rPr lang="pt-BR" dirty="0"/>
              <a:t>aprendizado de </a:t>
            </a:r>
            <a:r>
              <a:rPr lang="pt-BR" dirty="0" smtClean="0"/>
              <a:t>máquina para solução de problemas.</a:t>
            </a:r>
            <a:endParaRPr lang="pt-BR" dirty="0"/>
          </a:p>
          <a:p>
            <a:r>
              <a:rPr lang="pt-BR" dirty="0" smtClean="0"/>
              <a:t>Ao </a:t>
            </a:r>
            <a:r>
              <a:rPr lang="pt-BR" dirty="0"/>
              <a:t>final do curso vocês devem ser capazes 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Entender e discutir sobre os principais algoritmos de ML.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Compreender a terminologia utilizada na área.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Aplicar algoritmos </a:t>
            </a:r>
            <a:r>
              <a:rPr lang="pt-BR" dirty="0" smtClean="0"/>
              <a:t>de </a:t>
            </a:r>
            <a:r>
              <a:rPr lang="pt-BR" dirty="0"/>
              <a:t>ML para a resolução de </a:t>
            </a:r>
            <a:r>
              <a:rPr lang="pt-BR" dirty="0" smtClean="0"/>
              <a:t>problemas.</a:t>
            </a: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Analisar e entender novos algoritmos </a:t>
            </a:r>
            <a:r>
              <a:rPr lang="pt-BR" dirty="0" smtClean="0"/>
              <a:t>de </a:t>
            </a:r>
            <a:r>
              <a:rPr lang="pt-BR" dirty="0"/>
              <a:t>ML</a:t>
            </a:r>
            <a:r>
              <a:rPr lang="pt-BR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Criar projetos que envolvam ML.</a:t>
            </a:r>
            <a:endParaRPr lang="pt-BR" dirty="0"/>
          </a:p>
        </p:txBody>
      </p:sp>
      <p:pic>
        <p:nvPicPr>
          <p:cNvPr id="3074" name="Picture 2" descr="Image result for machine learning">
            <a:extLst>
              <a:ext uri="{FF2B5EF4-FFF2-40B4-BE49-F238E27FC236}">
                <a16:creationId xmlns:a16="http://schemas.microsoft.com/office/drawing/2014/main" xmlns="" id="{78A93243-9634-4B0E-B1B2-37A218EAE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2216" y="4583150"/>
            <a:ext cx="3249784" cy="2274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achine Learning | Informate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9543" y="132931"/>
            <a:ext cx="3512457" cy="162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79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Critérios de Avaliação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4006"/>
            <a:ext cx="8001000" cy="5343994"/>
          </a:xfrm>
        </p:spPr>
        <p:txBody>
          <a:bodyPr>
            <a:normAutofit/>
          </a:bodyPr>
          <a:lstStyle/>
          <a:p>
            <a:r>
              <a:rPr lang="pt-BR" dirty="0" smtClean="0"/>
              <a:t>2 trabalhos com peso de 85% cada.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Envolvendo questões teóricas e/ou práticas.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 smtClean="0">
                <a:solidFill>
                  <a:srgbClr val="00B050"/>
                </a:solidFill>
              </a:rPr>
              <a:t>Uma parte de cada trabalho será feita presencialmente</a:t>
            </a:r>
            <a:r>
              <a:rPr lang="pt-BR" dirty="0" smtClean="0"/>
              <a:t>.</a:t>
            </a:r>
          </a:p>
          <a:p>
            <a:r>
              <a:rPr lang="pt-BR" dirty="0" smtClean="0"/>
              <a:t>2 conjuntos de exercícios (quizzes e laboratórios) com peso de 15% cada.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Podem sempre ser entregues até a próxima aula</a:t>
            </a:r>
            <a:r>
              <a:rPr lang="pt-BR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Podem ser resolvidos em grupo, mas entregas devem ser individuais.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Exercícios serão atribuídos </a:t>
            </a:r>
            <a:r>
              <a:rPr lang="pt-BR" dirty="0" smtClean="0"/>
              <a:t>através </a:t>
            </a:r>
            <a:r>
              <a:rPr lang="pt-BR" dirty="0"/>
              <a:t>de tarefas do MS Teams</a:t>
            </a:r>
            <a:r>
              <a:rPr lang="pt-BR" dirty="0" smtClean="0"/>
              <a:t>.</a:t>
            </a:r>
          </a:p>
          <a:p>
            <a:r>
              <a:rPr lang="pt-BR" b="1" dirty="0" smtClean="0"/>
              <a:t>Frequência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Gerada automaticamente pelo Teams.</a:t>
            </a: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Por </a:t>
            </a:r>
            <a:r>
              <a:rPr lang="pt-BR" dirty="0"/>
              <a:t>favor, acompanhem </a:t>
            </a:r>
            <a:r>
              <a:rPr lang="pt-BR" dirty="0" smtClean="0"/>
              <a:t>a frequência no </a:t>
            </a:r>
            <a:r>
              <a:rPr lang="pt-BR" dirty="0"/>
              <a:t>portal.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5950" y="889403"/>
            <a:ext cx="2514600" cy="1819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8822" y="3016815"/>
            <a:ext cx="2533650" cy="1809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7200" y="5075330"/>
            <a:ext cx="2857500" cy="1600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1975" y="76200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79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en-US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42175"/>
              </p:ext>
            </p:extLst>
          </p:nvPr>
        </p:nvGraphicFramePr>
        <p:xfrm>
          <a:off x="838200" y="1558925"/>
          <a:ext cx="11049001" cy="4874395"/>
        </p:xfrm>
        <a:graphic>
          <a:graphicData uri="http://schemas.openxmlformats.org/drawingml/2006/table">
            <a:tbl>
              <a:tblPr/>
              <a:tblGrid>
                <a:gridCol w="967543"/>
                <a:gridCol w="1252623"/>
                <a:gridCol w="1028015"/>
                <a:gridCol w="1485744"/>
                <a:gridCol w="6315076"/>
              </a:tblGrid>
              <a:tr h="12389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Aula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smtClean="0">
                          <a:effectLst/>
                        </a:rPr>
                        <a:t>Data</a:t>
                      </a:r>
                      <a:endParaRPr lang="en-US" sz="1400" b="1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dirty="0" smtClean="0">
                          <a:effectLst/>
                        </a:rPr>
                        <a:t>Dia</a:t>
                      </a:r>
                      <a:endParaRPr lang="en-US" sz="1400" b="1" dirty="0">
                        <a:effectLst/>
                      </a:endParaRPr>
                    </a:p>
                  </a:txBody>
                  <a:tcPr marL="10288" marR="10288" marT="6859" marB="68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dirty="0" smtClean="0">
                          <a:effectLst/>
                        </a:rPr>
                        <a:t>Horário</a:t>
                      </a:r>
                      <a:endParaRPr lang="en-US" sz="1400" b="1" dirty="0">
                        <a:effectLst/>
                      </a:endParaRPr>
                    </a:p>
                  </a:txBody>
                  <a:tcPr marL="10288" marR="10288" marT="6859" marB="68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err="1" smtClean="0">
                          <a:effectLst/>
                        </a:rPr>
                        <a:t>Atividade</a:t>
                      </a:r>
                      <a:endParaRPr lang="en-US" sz="1400" b="1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30/7/2022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0">
                  <a:txBody>
                    <a:bodyPr/>
                    <a:lstStyle/>
                    <a:p>
                      <a:pPr algn="ctr" rtl="0" fontAlgn="b"/>
                      <a:r>
                        <a:rPr lang="pt-BR" sz="1400" dirty="0" smtClean="0">
                          <a:effectLst/>
                        </a:rPr>
                        <a:t>Sábado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0">
                  <a:txBody>
                    <a:bodyPr/>
                    <a:lstStyle/>
                    <a:p>
                      <a:pPr algn="ctr" rtl="0" fontAlgn="b"/>
                      <a:r>
                        <a:rPr lang="pt-BR" sz="1400" dirty="0" smtClean="0">
                          <a:effectLst/>
                        </a:rPr>
                        <a:t>08:00 às 09:40</a:t>
                      </a:r>
                    </a:p>
                  </a:txBody>
                  <a:tcPr marL="10288" marR="10288" marT="6859" marB="68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Introdução</a:t>
                      </a:r>
                      <a:r>
                        <a:rPr lang="pt-BR" sz="1400" baseline="0" dirty="0" smtClean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89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2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6/8/2022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Introdução</a:t>
                      </a:r>
                      <a:r>
                        <a:rPr lang="pt-BR" sz="1400" baseline="0" dirty="0" smtClean="0"/>
                        <a:t> ao Aprendizado de Máquina</a:t>
                      </a:r>
                      <a:endParaRPr lang="en-US" sz="1400" dirty="0" smtClean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3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13/8/2022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Introdução</a:t>
                      </a:r>
                      <a:r>
                        <a:rPr lang="pt-BR" sz="1400" baseline="0" dirty="0" smtClean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4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20/8/2022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Introdução</a:t>
                      </a:r>
                      <a:r>
                        <a:rPr lang="pt-BR" sz="1400" baseline="0" dirty="0" smtClean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1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5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27/8/2022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Introdução</a:t>
                      </a:r>
                      <a:r>
                        <a:rPr lang="pt-BR" sz="1400" baseline="0" dirty="0" smtClean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3/9/2022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Introdução</a:t>
                      </a:r>
                      <a:r>
                        <a:rPr lang="pt-BR" sz="1400" baseline="0" dirty="0" smtClean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7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10/9/2022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Introdução</a:t>
                      </a:r>
                      <a:r>
                        <a:rPr lang="pt-BR" sz="1400" baseline="0" dirty="0" smtClean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8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17/9/2022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b="1" dirty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Avaliação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Presencial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rgbClr val="00B050"/>
                          </a:solidFill>
                          <a:effectLst/>
                        </a:rPr>
                        <a:t>I (</a:t>
                      </a:r>
                      <a:r>
                        <a:rPr lang="en-US" sz="1400" b="1" dirty="0" err="1" smtClean="0">
                          <a:solidFill>
                            <a:srgbClr val="00B050"/>
                          </a:solidFill>
                          <a:effectLst/>
                        </a:rPr>
                        <a:t>Projeto</a:t>
                      </a:r>
                      <a:r>
                        <a:rPr lang="en-US" sz="1400" b="1" baseline="0" dirty="0" smtClean="0">
                          <a:solidFill>
                            <a:srgbClr val="00B050"/>
                          </a:solidFill>
                          <a:effectLst/>
                        </a:rPr>
                        <a:t> I – Parte I)</a:t>
                      </a:r>
                      <a:endParaRPr lang="en-US" sz="1400" b="1" dirty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9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24/9/2022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 smtClean="0"/>
                        <a:t>Introdução</a:t>
                      </a:r>
                      <a:r>
                        <a:rPr lang="pt-BR" sz="1400" baseline="0" dirty="0" smtClean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10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1/10/2022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 smtClean="0"/>
                        <a:t>Introdução</a:t>
                      </a:r>
                      <a:r>
                        <a:rPr lang="pt-BR" sz="1400" baseline="0" dirty="0" smtClean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11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8/10/2022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 smtClean="0"/>
                        <a:t>Introdução</a:t>
                      </a:r>
                      <a:r>
                        <a:rPr lang="pt-BR" sz="1400" baseline="0" dirty="0" smtClean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12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15/10/2022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 smtClean="0"/>
                        <a:t>Introdução</a:t>
                      </a:r>
                      <a:r>
                        <a:rPr lang="pt-BR" sz="1400" baseline="0" dirty="0" smtClean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13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22/10/2022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 smtClean="0"/>
                        <a:t>Introdução</a:t>
                      </a:r>
                      <a:r>
                        <a:rPr lang="pt-BR" sz="1400" baseline="0" dirty="0" smtClean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14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29/10/2022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 smtClean="0"/>
                        <a:t>Introdução</a:t>
                      </a:r>
                      <a:r>
                        <a:rPr lang="pt-BR" sz="1400" baseline="0" dirty="0" smtClean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15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5/11/2022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 smtClean="0"/>
                        <a:t>Introdução</a:t>
                      </a:r>
                      <a:r>
                        <a:rPr lang="pt-BR" sz="1400" baseline="0" dirty="0" smtClean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16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12/11/2022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b="1" dirty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Avaliação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Presencial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rgbClr val="00B050"/>
                          </a:solidFill>
                          <a:effectLst/>
                        </a:rPr>
                        <a:t>II (</a:t>
                      </a:r>
                      <a:r>
                        <a:rPr lang="en-US" sz="1400" b="1" dirty="0" err="1" smtClean="0">
                          <a:solidFill>
                            <a:srgbClr val="00B050"/>
                          </a:solidFill>
                          <a:effectLst/>
                        </a:rPr>
                        <a:t>Projeto</a:t>
                      </a:r>
                      <a:r>
                        <a:rPr lang="en-US" sz="1400" b="1" baseline="0" dirty="0" smtClean="0">
                          <a:solidFill>
                            <a:srgbClr val="00B050"/>
                          </a:solidFill>
                          <a:effectLst/>
                        </a:rPr>
                        <a:t> II – Parte I)</a:t>
                      </a:r>
                      <a:endParaRPr lang="en-US" sz="1400" b="1" dirty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17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19/11/2022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 smtClean="0"/>
                        <a:t>Introdução</a:t>
                      </a:r>
                      <a:r>
                        <a:rPr lang="pt-BR" sz="1400" baseline="0" dirty="0" smtClean="0"/>
                        <a:t> ao Aprendizado de Máquina</a:t>
                      </a:r>
                      <a:endParaRPr lang="pt-BR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18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26/11/2022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 smtClean="0"/>
                        <a:t>Introdução</a:t>
                      </a:r>
                      <a:r>
                        <a:rPr lang="pt-BR" sz="1400" baseline="0" dirty="0" smtClean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19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3/12/2022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 smtClean="0"/>
                        <a:t>Introdução</a:t>
                      </a:r>
                      <a:r>
                        <a:rPr lang="pt-BR" sz="1400" baseline="0" dirty="0" smtClean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20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10/12/2022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 smtClean="0"/>
                        <a:t>Introdução</a:t>
                      </a:r>
                      <a:r>
                        <a:rPr lang="pt-BR" sz="1400" baseline="0" dirty="0" smtClean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640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2A4684C-1159-4F88-A2B1-6BABEDE38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C432B31-D382-41FF-BB6B-2ABDD3224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915"/>
            <a:ext cx="11126492" cy="520908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pt-BR" dirty="0" smtClean="0"/>
              <a:t>[</a:t>
            </a:r>
            <a:r>
              <a:rPr lang="pt-BR" dirty="0"/>
              <a:t>1</a:t>
            </a:r>
            <a:r>
              <a:rPr lang="pt-BR" dirty="0" smtClean="0"/>
              <a:t>] </a:t>
            </a:r>
            <a:r>
              <a:rPr lang="pt-BR" dirty="0"/>
              <a:t>Stuart Russell and Peter Norvig, “</a:t>
            </a:r>
            <a:r>
              <a:rPr lang="pt-BR" i="1" dirty="0"/>
              <a:t>Artificial Intelligence: A Modern Approach</a:t>
            </a:r>
            <a:r>
              <a:rPr lang="pt-BR" dirty="0"/>
              <a:t>,” Prentice Hall Series in Artificial Intelligence, 3rd ed., 2015.</a:t>
            </a:r>
          </a:p>
          <a:p>
            <a:pPr marL="0" indent="0">
              <a:buNone/>
            </a:pPr>
            <a:r>
              <a:rPr lang="pt-BR" dirty="0" smtClean="0"/>
              <a:t>[2] </a:t>
            </a:r>
            <a:r>
              <a:rPr lang="pt-BR" dirty="0"/>
              <a:t>Aurélien Géron, “</a:t>
            </a:r>
            <a:r>
              <a:rPr lang="pt-BR" i="1" dirty="0"/>
              <a:t>Hands-On Machine Learning with Scikit-Learn and TensorFlow: Concepts, Tools, and Techniques to Build Intelligent Systems</a:t>
            </a:r>
            <a:r>
              <a:rPr lang="pt-BR" dirty="0"/>
              <a:t>”, 1st ed., O'Reilly Media, 2017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r>
              <a:rPr lang="pt-BR" dirty="0" smtClean="0"/>
              <a:t>[3] </a:t>
            </a:r>
            <a:r>
              <a:rPr lang="pt-BR" dirty="0"/>
              <a:t>Joseph Misiti, “</a:t>
            </a:r>
            <a:r>
              <a:rPr lang="pt-BR" i="1" dirty="0"/>
              <a:t>Awesome Machine-Learning</a:t>
            </a:r>
            <a:r>
              <a:rPr lang="pt-BR" dirty="0"/>
              <a:t>,” on-line data base with several free and/or open-source books (</a:t>
            </a:r>
            <a:r>
              <a:rPr lang="pt-BR" dirty="0">
                <a:hlinkClick r:id="rId3"/>
              </a:rPr>
              <a:t>https://github.com/josephmisiti/awesome-machine-learning</a:t>
            </a:r>
            <a:r>
              <a:rPr lang="pt-BR" dirty="0" smtClean="0"/>
              <a:t>).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[4] </a:t>
            </a:r>
            <a:r>
              <a:rPr lang="pt-BR" dirty="0"/>
              <a:t>Andriy Burkov, “</a:t>
            </a:r>
            <a:r>
              <a:rPr lang="pt-BR" i="1" dirty="0"/>
              <a:t>The Hundred-Page Machine-Learning Book</a:t>
            </a:r>
            <a:r>
              <a:rPr lang="pt-BR" dirty="0"/>
              <a:t>,” Andriy Burkov 2019.  </a:t>
            </a:r>
          </a:p>
          <a:p>
            <a:pPr marL="0" indent="0">
              <a:buNone/>
            </a:pPr>
            <a:r>
              <a:rPr lang="pt-BR" dirty="0" smtClean="0"/>
              <a:t>[5] </a:t>
            </a:r>
            <a:r>
              <a:rPr lang="pt-BR" dirty="0"/>
              <a:t>C. M. Bishop, “</a:t>
            </a:r>
            <a:r>
              <a:rPr lang="pt-BR" i="1" dirty="0" err="1"/>
              <a:t>Pattern</a:t>
            </a:r>
            <a:r>
              <a:rPr lang="pt-BR" i="1" dirty="0"/>
              <a:t> </a:t>
            </a:r>
            <a:r>
              <a:rPr lang="pt-BR" i="1" dirty="0" err="1"/>
              <a:t>Recognition</a:t>
            </a:r>
            <a:r>
              <a:rPr lang="pt-BR" i="1" dirty="0"/>
              <a:t> </a:t>
            </a:r>
            <a:r>
              <a:rPr lang="pt-BR" i="1" dirty="0" err="1"/>
              <a:t>and</a:t>
            </a:r>
            <a:r>
              <a:rPr lang="pt-BR" i="1" dirty="0"/>
              <a:t> </a:t>
            </a:r>
            <a:r>
              <a:rPr lang="pt-BR" i="1" dirty="0" err="1"/>
              <a:t>Machine</a:t>
            </a:r>
            <a:r>
              <a:rPr lang="pt-BR" i="1" dirty="0"/>
              <a:t> Learning</a:t>
            </a:r>
            <a:r>
              <a:rPr lang="pt-BR" dirty="0"/>
              <a:t>,” Springer, 1st ed., 2006.</a:t>
            </a:r>
          </a:p>
          <a:p>
            <a:pPr marL="0" indent="0">
              <a:buNone/>
            </a:pPr>
            <a:r>
              <a:rPr lang="pt-BR" dirty="0" smtClean="0"/>
              <a:t>[6] </a:t>
            </a:r>
            <a:r>
              <a:rPr lang="pt-BR" dirty="0"/>
              <a:t>S. Haykin, “</a:t>
            </a:r>
            <a:r>
              <a:rPr lang="pt-BR" i="1" dirty="0"/>
              <a:t>Neural Networks and Learning Machines</a:t>
            </a:r>
            <a:r>
              <a:rPr lang="pt-BR" dirty="0"/>
              <a:t>,” Prentice Hall, 3ª ed., 2008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r>
              <a:rPr lang="pt-BR" dirty="0" smtClean="0"/>
              <a:t>[</a:t>
            </a:r>
            <a:r>
              <a:rPr lang="pt-BR" dirty="0"/>
              <a:t>7</a:t>
            </a:r>
            <a:r>
              <a:rPr lang="pt-BR" dirty="0" smtClean="0"/>
              <a:t>] Coleção de livros: </a:t>
            </a:r>
            <a:r>
              <a:rPr lang="pt-BR" dirty="0" smtClean="0">
                <a:hlinkClick r:id="rId4"/>
              </a:rPr>
              <a:t>https</a:t>
            </a:r>
            <a:r>
              <a:rPr lang="pt-BR" dirty="0">
                <a:hlinkClick r:id="rId4"/>
              </a:rPr>
              <a:t>://</a:t>
            </a:r>
            <a:r>
              <a:rPr lang="pt-BR" dirty="0" smtClean="0">
                <a:hlinkClick r:id="rId4"/>
              </a:rPr>
              <a:t>drive.google.com/drive/folders/1IyIIMu1w6POBhrVnw11yqXXy6BjC439j?usp=sharing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69452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Avisos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095496" cy="5032376"/>
          </a:xfrm>
        </p:spPr>
        <p:txBody>
          <a:bodyPr/>
          <a:lstStyle/>
          <a:p>
            <a:r>
              <a:rPr lang="en-US" dirty="0" err="1" smtClean="0"/>
              <a:t>Entregas</a:t>
            </a:r>
            <a:r>
              <a:rPr lang="en-US" dirty="0" smtClean="0"/>
              <a:t> de </a:t>
            </a:r>
            <a:r>
              <a:rPr lang="en-US" dirty="0" err="1" smtClean="0"/>
              <a:t>exercícios</a:t>
            </a:r>
            <a:r>
              <a:rPr lang="en-US" dirty="0" smtClean="0"/>
              <a:t> (</a:t>
            </a:r>
            <a:r>
              <a:rPr lang="en-US" dirty="0" err="1" smtClean="0"/>
              <a:t>laboratórios</a:t>
            </a:r>
            <a:r>
              <a:rPr lang="en-US" dirty="0" smtClean="0"/>
              <a:t> e quizzes) </a:t>
            </a:r>
            <a:r>
              <a:rPr lang="en-US" dirty="0" err="1" smtClean="0"/>
              <a:t>devem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feitas</a:t>
            </a:r>
            <a:r>
              <a:rPr lang="en-US" dirty="0" smtClean="0"/>
              <a:t> no MS Teams.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Se </a:t>
            </a:r>
            <a:r>
              <a:rPr lang="en-US" dirty="0" err="1"/>
              <a:t>atentem</a:t>
            </a:r>
            <a:r>
              <a:rPr lang="en-US" dirty="0"/>
              <a:t> </a:t>
            </a:r>
            <a:r>
              <a:rPr lang="en-US" dirty="0" err="1"/>
              <a:t>às</a:t>
            </a:r>
            <a:r>
              <a:rPr lang="en-US" dirty="0"/>
              <a:t> </a:t>
            </a:r>
            <a:r>
              <a:rPr lang="en-US" dirty="0" err="1" smtClean="0"/>
              <a:t>datas</a:t>
            </a:r>
            <a:r>
              <a:rPr lang="en-US" dirty="0"/>
              <a:t> </a:t>
            </a:r>
            <a:r>
              <a:rPr lang="en-US" dirty="0" smtClean="0"/>
              <a:t>e </a:t>
            </a:r>
            <a:r>
              <a:rPr lang="en-US" dirty="0" err="1" smtClean="0"/>
              <a:t>horários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 smtClean="0"/>
              <a:t>entrega</a:t>
            </a:r>
            <a:r>
              <a:rPr lang="en-US" dirty="0" smtClean="0"/>
              <a:t>.</a:t>
            </a:r>
          </a:p>
          <a:p>
            <a:r>
              <a:rPr lang="pt-BR" dirty="0" smtClean="0"/>
              <a:t>Todo material do curso será disponibilizado no MS Teams e no GitHub: </a:t>
            </a:r>
            <a:endParaRPr lang="pt-BR" dirty="0"/>
          </a:p>
          <a:p>
            <a:pPr lvl="1"/>
            <a:r>
              <a:rPr lang="pt-BR" dirty="0" smtClean="0">
                <a:hlinkClick r:id="rId2"/>
              </a:rPr>
              <a:t>https</a:t>
            </a:r>
            <a:r>
              <a:rPr lang="pt-BR" dirty="0">
                <a:hlinkClick r:id="rId2"/>
              </a:rPr>
              <a:t>://</a:t>
            </a:r>
            <a:r>
              <a:rPr lang="pt-BR" dirty="0" smtClean="0">
                <a:hlinkClick r:id="rId2"/>
              </a:rPr>
              <a:t>github.com/zz4fap/t320_aprendizado_de_maquina</a:t>
            </a:r>
            <a:endParaRPr lang="pt-BR" dirty="0" smtClean="0"/>
          </a:p>
          <a:p>
            <a:r>
              <a:rPr lang="pt-BR" dirty="0" smtClean="0"/>
              <a:t>Horários de Atendimento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Professor: quintas-feiras das 18:00 às 19:00 e sextas-feiras das 16:00 às 17:00.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Monitor (</a:t>
            </a:r>
            <a:r>
              <a:rPr lang="pt-BR" dirty="0" err="1" smtClean="0"/>
              <a:t>Maycol</a:t>
            </a:r>
            <a:r>
              <a:rPr lang="pt-BR" dirty="0" smtClean="0"/>
              <a:t> teles</a:t>
            </a:r>
            <a:r>
              <a:rPr lang="pt-BR" dirty="0"/>
              <a:t>: </a:t>
            </a:r>
            <a:r>
              <a:rPr lang="pt-BR" b="1" dirty="0"/>
              <a:t>maycol.teles@ges.inatel.br</a:t>
            </a:r>
            <a:r>
              <a:rPr lang="pt-BR" dirty="0"/>
              <a:t>): </a:t>
            </a:r>
            <a:r>
              <a:rPr lang="pt-BR" dirty="0" smtClean="0"/>
              <a:t>quartas-feiras das 18:30 às 19:30.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Atendimento remoto via MS Teams.</a:t>
            </a:r>
          </a:p>
        </p:txBody>
      </p:sp>
    </p:spTree>
    <p:extLst>
      <p:ext uri="{BB962C8B-B14F-4D97-AF65-F5344CB8AC3E}">
        <p14:creationId xmlns:p14="http://schemas.microsoft.com/office/powerpoint/2010/main" val="84901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Classificação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Tarefa (ou problema) de aprendizado supervisionado.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As saídas esperadas são conhecidas.</a:t>
                </a:r>
              </a:p>
              <a:p>
                <a:r>
                  <a:rPr lang="pt-BR" dirty="0" smtClean="0"/>
                  <a:t>Envolve encontrar uma função,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que </a:t>
                </a:r>
                <a:r>
                  <a:rPr lang="pt-BR" dirty="0" smtClean="0"/>
                  <a:t>mapeie </a:t>
                </a:r>
                <a:r>
                  <a:rPr lang="pt-BR" dirty="0"/>
                  <a:t>os atributos de entrada em </a:t>
                </a:r>
                <a:r>
                  <a:rPr lang="pt-BR" b="1" i="1" dirty="0" smtClean="0"/>
                  <a:t>valores </a:t>
                </a:r>
                <a:r>
                  <a:rPr lang="pt-BR" b="1" i="1" dirty="0"/>
                  <a:t>discretos</a:t>
                </a:r>
                <a:r>
                  <a:rPr lang="pt-BR" dirty="0"/>
                  <a:t>, ou seja, em classes.</a:t>
                </a:r>
                <a:endParaRPr lang="en-US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miro.medium.com/max/1276/1*4sixxtuD8unWceZ-yp9TgQ.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3" t="33761" r="47008" b="10621"/>
          <a:stretch/>
        </p:blipFill>
        <p:spPr bwMode="auto">
          <a:xfrm>
            <a:off x="7031891" y="3774326"/>
            <a:ext cx="2549237" cy="253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miro.medium.com/max/1276/1*4sixxtuD8unWceZ-yp9TgQ.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47" t="33424" r="5087" b="12524"/>
          <a:stretch/>
        </p:blipFill>
        <p:spPr bwMode="auto">
          <a:xfrm>
            <a:off x="1671781" y="3763638"/>
            <a:ext cx="2538080" cy="2466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1671781" y="6229747"/>
                <a:ext cx="2538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1" i="1" dirty="0" err="1" smtClean="0"/>
                  <a:t>aproxima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os</a:t>
                </a:r>
                <a:r>
                  <a:rPr lang="en-US" dirty="0" smtClean="0"/>
                  <a:t> dados.</a:t>
                </a:r>
                <a:endParaRPr lang="en-US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781" y="6229747"/>
                <a:ext cx="253808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719" t="-9836" r="-19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7031891" y="6311900"/>
                <a:ext cx="25492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1" i="1" dirty="0" smtClean="0"/>
                  <a:t>separa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os</a:t>
                </a:r>
                <a:r>
                  <a:rPr lang="en-US" dirty="0" smtClean="0"/>
                  <a:t> dados.</a:t>
                </a:r>
                <a:endParaRPr lang="en-US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1891" y="6311900"/>
                <a:ext cx="2549237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0474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 para tarefas de classificação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4734961"/>
            <a:ext cx="10515600" cy="2009871"/>
          </a:xfrm>
        </p:spPr>
        <p:txBody>
          <a:bodyPr/>
          <a:lstStyle/>
          <a:p>
            <a:r>
              <a:rPr lang="pt-BR" dirty="0"/>
              <a:t>Classificação de </a:t>
            </a:r>
            <a:r>
              <a:rPr lang="pt-BR" dirty="0" err="1"/>
              <a:t>emails</a:t>
            </a:r>
            <a:r>
              <a:rPr lang="pt-BR" dirty="0"/>
              <a:t> entre SPAM e HAM (legítimo).</a:t>
            </a:r>
          </a:p>
          <a:p>
            <a:r>
              <a:rPr lang="pt-BR" dirty="0"/>
              <a:t>Classificação de objetos.</a:t>
            </a:r>
          </a:p>
          <a:p>
            <a:r>
              <a:rPr lang="pt-BR" dirty="0"/>
              <a:t>Detecção ou classificação de símbolos.</a:t>
            </a:r>
          </a:p>
          <a:p>
            <a:r>
              <a:rPr lang="pt-BR" dirty="0"/>
              <a:t>Classificação de modulações (QPSK, AM, FM, etc</a:t>
            </a:r>
            <a:r>
              <a:rPr lang="pt-BR" dirty="0" smtClean="0"/>
              <a:t>.)</a:t>
            </a:r>
            <a:r>
              <a:rPr lang="en-US" dirty="0" smtClean="0"/>
              <a:t>.</a:t>
            </a:r>
            <a:endParaRPr lang="pt-BR" dirty="0"/>
          </a:p>
        </p:txBody>
      </p:sp>
      <p:pic>
        <p:nvPicPr>
          <p:cNvPr id="4" name="Picture 5" descr="Image result for supervised learning">
            <a:extLst>
              <a:ext uri="{FF2B5EF4-FFF2-40B4-BE49-F238E27FC236}">
                <a16:creationId xmlns:a16="http://schemas.microsoft.com/office/drawing/2014/main" xmlns="" id="{2520F4EA-1E3E-4F3B-97C0-DF47861DC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12" y="2332180"/>
            <a:ext cx="4096017" cy="131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/>
          <p:cNvPicPr>
            <a:picLocks noChangeAspect="1"/>
          </p:cNvPicPr>
          <p:nvPr/>
        </p:nvPicPr>
        <p:blipFill rotWithShape="1">
          <a:blip r:embed="rId4"/>
          <a:srcRect l="6494" t="4277" r="8205" b="4390"/>
          <a:stretch/>
        </p:blipFill>
        <p:spPr>
          <a:xfrm>
            <a:off x="8379518" y="1306960"/>
            <a:ext cx="3611553" cy="3360751"/>
          </a:xfrm>
          <a:prstGeom prst="rect">
            <a:avLst/>
          </a:prstGeom>
        </p:spPr>
      </p:pic>
      <p:pic>
        <p:nvPicPr>
          <p:cNvPr id="6" name="Picture 2" descr="Measure Classification Performance: New in Wolfram Languag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589" y="1690688"/>
            <a:ext cx="2879696" cy="287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74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6894</TotalTime>
  <Words>1490</Words>
  <Application>Microsoft Office PowerPoint</Application>
  <PresentationFormat>Widescreen</PresentationFormat>
  <Paragraphs>326</Paragraphs>
  <Slides>25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Courier New</vt:lpstr>
      <vt:lpstr>Wingdings</vt:lpstr>
      <vt:lpstr>Tema do Office</vt:lpstr>
      <vt:lpstr>T320 - Introdução ao Aprendizado de Máquina II: Classificação (Parte I)</vt:lpstr>
      <vt:lpstr>A disciplina</vt:lpstr>
      <vt:lpstr>Objetivo do curso</vt:lpstr>
      <vt:lpstr>Critérios de Avaliação</vt:lpstr>
      <vt:lpstr>Cronograma</vt:lpstr>
      <vt:lpstr>Referências</vt:lpstr>
      <vt:lpstr>Avisos</vt:lpstr>
      <vt:lpstr>Classificação</vt:lpstr>
      <vt:lpstr>Motivação para tarefas de classificação</vt:lpstr>
      <vt:lpstr>Apresentação do PowerPoint</vt:lpstr>
      <vt:lpstr>Definição do problema de classificação</vt:lpstr>
      <vt:lpstr>Representação da saída desejada</vt:lpstr>
      <vt:lpstr>Representação da saída desejada</vt:lpstr>
      <vt:lpstr>Representação da saída desejada</vt:lpstr>
      <vt:lpstr>Fronteiras de decisão de um classificador</vt:lpstr>
      <vt:lpstr>Fronteiras de decisão de um classificador</vt:lpstr>
      <vt:lpstr>Funções discriminantes lineares</vt:lpstr>
      <vt:lpstr>Exemplo: Encontrando os pesos da função discriminante, g(x)</vt:lpstr>
      <vt:lpstr>Exemplo: Encontrando os pesos da função discriminante, g(x)</vt:lpstr>
      <vt:lpstr>Exemplo: Encontrando os pesos da função discriminante, g(x)</vt:lpstr>
      <vt:lpstr>Tarefas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1703</cp:revision>
  <dcterms:created xsi:type="dcterms:W3CDTF">2020-01-20T13:50:05Z</dcterms:created>
  <dcterms:modified xsi:type="dcterms:W3CDTF">2022-08-06T10:43:47Z</dcterms:modified>
</cp:coreProperties>
</file>