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63" r:id="rId4"/>
    <p:sldId id="364" r:id="rId5"/>
    <p:sldId id="369" r:id="rId6"/>
    <p:sldId id="365" r:id="rId7"/>
    <p:sldId id="346" r:id="rId8"/>
    <p:sldId id="347" r:id="rId9"/>
    <p:sldId id="348" r:id="rId10"/>
    <p:sldId id="349" r:id="rId11"/>
    <p:sldId id="366" r:id="rId12"/>
    <p:sldId id="324" r:id="rId13"/>
    <p:sldId id="306" r:id="rId14"/>
    <p:sldId id="367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6881" autoAdjust="0"/>
  </p:normalViewPr>
  <p:slideViewPr>
    <p:cSldViewPr snapToGrid="0">
      <p:cViewPr varScale="1">
        <p:scale>
          <a:sx n="101" d="100"/>
          <a:sy n="101" d="100"/>
        </p:scale>
        <p:origin x="1002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6/08/2022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6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</a:t>
            </a:r>
            <a:r>
              <a:rPr lang="pt-BR" sz="1200" dirty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/>
                  <a:t>separador perfeito</a:t>
                </a:r>
                <a:r>
                  <a:rPr lang="pt-BR" dirty="0"/>
                  <a:t> quando: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Existe uma </a:t>
                </a:r>
                <a:r>
                  <a:rPr lang="pt-BR" b="1" i="1" dirty="0"/>
                  <a:t>função discriminante adequada para o problema</a:t>
                </a:r>
                <a:r>
                  <a:rPr lang="pt-BR" dirty="0"/>
                  <a:t>, mesmo que não 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b="1" i="1" dirty="0"/>
                  <a:t>Separador perfeito: </a:t>
                </a:r>
                <a:r>
                  <a:rPr lang="pt-BR" dirty="0"/>
                  <a:t>com erro de classificação igual a zero, ou seja, todos os exemplos são perfeitamente classificados.</a:t>
                </a:r>
              </a:p>
              <a:p>
                <a:r>
                  <a:rPr lang="pt-BR" dirty="0"/>
                  <a:t>Porém, na prática essa situação não é muito comum.</a:t>
                </a:r>
              </a:p>
              <a:p>
                <a:r>
                  <a:rPr lang="pt-BR" dirty="0"/>
                  <a:t>Nesse caso,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Em geral, essa regra não converge para uma solução estável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mas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  <a:blipFill rotWithShape="0">
                <a:blip r:embed="rId3"/>
                <a:stretch>
                  <a:fillRect l="-707" t="-2836" r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falta de informação sobre a </a:t>
                </a:r>
                <a:r>
                  <a:rPr lang="pt-BR" b="1" i="1" dirty="0"/>
                  <a:t>confiança</a:t>
                </a:r>
                <a:r>
                  <a:rPr lang="pt-BR" dirty="0"/>
                  <a:t> do classificador quanto a um resultado.</a:t>
                </a:r>
              </a:p>
              <a:p>
                <a:r>
                  <a:rPr lang="pt-BR" dirty="0"/>
                  <a:t>No exemplo ao 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rígido</a:t>
                </a:r>
                <a:r>
                  <a:rPr lang="pt-BR" dirty="0"/>
                  <a:t>, faria uma previsão </a:t>
                </a:r>
                <a:r>
                  <a:rPr lang="pt-BR" b="1" i="1" dirty="0"/>
                  <a:t>completamente confiante </a:t>
                </a:r>
                <a:r>
                  <a:rPr lang="pt-BR" dirty="0"/>
                  <a:t>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  <a:blipFill>
                <a:blip r:embed="rId2"/>
                <a:stretch>
                  <a:fillRect l="-1174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467075" y="1422698"/>
            <a:ext cx="3542199" cy="3050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Os pontos distantes da </a:t>
                </a:r>
                <a:r>
                  <a:rPr lang="pt-BR" sz="1600" b="1" i="1" dirty="0"/>
                  <a:t>fronteira de decisão </a:t>
                </a:r>
                <a:r>
                  <a:rPr lang="pt-BR" sz="1600" dirty="0"/>
                  <a:t>têm valores </a:t>
                </a:r>
                <a:r>
                  <a:rPr lang="pt-BR" sz="1600" b="1" i="1" dirty="0"/>
                  <a:t>absolutos</a:t>
                </a:r>
                <a:r>
                  <a:rPr lang="pt-BR" sz="1600" dirty="0"/>
                  <a:t>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Porém, isso não é refletido na saída do classificador com limiar rígido.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blipFill>
                <a:blip r:embed="rId4"/>
                <a:stretch>
                  <a:fillRect l="-632" t="-792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/>
            <a:r>
              <a:rPr lang="pt-BR" smtClean="0"/>
              <a:t>Se </a:t>
            </a:r>
            <a:r>
              <a:rPr lang="pt-BR" dirty="0"/>
              <a:t>atentem aos prazos de entrega.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4901101"/>
          </a:xfrm>
        </p:spPr>
        <p:txBody>
          <a:bodyPr>
            <a:normAutofit/>
          </a:bodyPr>
          <a:lstStyle/>
          <a:p>
            <a:r>
              <a:rPr lang="pt-BR" dirty="0"/>
              <a:t>Anteriormente, vimos exemplos de </a:t>
            </a:r>
            <a:r>
              <a:rPr lang="pt-BR" dirty="0" smtClean="0"/>
              <a:t>aplicação de </a:t>
            </a:r>
            <a:r>
              <a:rPr lang="pt-BR" dirty="0"/>
              <a:t>algoritmos de </a:t>
            </a:r>
            <a:r>
              <a:rPr lang="pt-BR" b="1" i="1" dirty="0" smtClean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</a:t>
            </a:r>
            <a:r>
              <a:rPr lang="pt-BR" dirty="0" smtClean="0"/>
              <a:t>funções adequadas </a:t>
            </a:r>
            <a:r>
              <a:rPr lang="pt-BR" dirty="0"/>
              <a:t>e os pesos correspondentes.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20426" cy="516731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</a:t>
                </a:r>
                <a:r>
                  <a:rPr lang="pt-BR" dirty="0" smtClean="0"/>
                  <a:t>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/>
                  <a:t>tomando uma decisão de classificação </a:t>
                </a:r>
                <a:r>
                  <a:rPr lang="pt-BR" dirty="0"/>
                  <a:t>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</a:t>
                </a:r>
                <a:r>
                  <a:rPr lang="pt-BR" dirty="0" smtClean="0"/>
                  <a:t>mapeia a </a:t>
                </a:r>
                <a:r>
                  <a:rPr lang="pt-BR" dirty="0"/>
                  <a:t>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(produto escalar),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/>
                  <a:t>if</a:t>
                </a:r>
                <a:r>
                  <a:rPr lang="pt-BR" dirty="0"/>
                  <a:t>s e </a:t>
                </a:r>
                <a:r>
                  <a:rPr lang="pt-BR" b="1" i="1" dirty="0"/>
                  <a:t>else</a:t>
                </a:r>
                <a:r>
                  <a:rPr lang="pt-BR" dirty="0"/>
                  <a:t>s que usamos para definir as classes.</a:t>
                </a:r>
              </a:p>
              <a:p>
                <a:r>
                  <a:rPr lang="pt-BR" dirty="0"/>
                  <a:t>Originalmente, as </a:t>
                </a:r>
                <a:r>
                  <a:rPr lang="pt-BR" b="1" i="1" dirty="0"/>
                  <a:t>funções discriminantes </a:t>
                </a:r>
                <a:r>
                  <a:rPr lang="pt-BR" dirty="0" smtClean="0"/>
                  <a:t>seguem equações </a:t>
                </a:r>
                <a:r>
                  <a:rPr lang="pt-BR" dirty="0"/>
                  <a:t>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20426" cy="5167311"/>
              </a:xfrm>
              <a:blipFill rotWithShape="0">
                <a:blip r:embed="rId3"/>
                <a:stretch>
                  <a:fillRect l="-2214" t="-2241" r="-996" b="-1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recebe um exemplo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retorna a classe do exemplo.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</a:t>
                </a:r>
                <a:r>
                  <a:rPr lang="pt-BR" dirty="0" smtClean="0"/>
                  <a:t>as classes </a:t>
                </a:r>
                <a:r>
                  <a:rPr lang="pt-BR" dirty="0"/>
                  <a:t>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3"/>
                <a:stretch>
                  <a:fillRect l="-1077" t="-2712" r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98552" y="544875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8740457" y="4203237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8740456" y="1094938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4915" y="2838039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9960465" y="1248706"/>
            <a:ext cx="1239201" cy="262428"/>
          </a:xfrm>
          <a:prstGeom prst="curvedConnector4">
            <a:avLst>
              <a:gd name="adj1" fmla="val 41307"/>
              <a:gd name="adj2" fmla="val 187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22871" y="1201198"/>
            <a:ext cx="1250306" cy="23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3756" y="3445435"/>
            <a:ext cx="342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63757" y="6435911"/>
            <a:ext cx="33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489"/>
            <a:ext cx="10515600" cy="1325563"/>
          </a:xfrm>
        </p:spPr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Mas e se não pudermos separar as classes com um </a:t>
                </a:r>
                <a:r>
                  <a:rPr lang="pt-BR" b="1" i="1" dirty="0"/>
                  <a:t>hiperplano</a:t>
                </a:r>
                <a:r>
                  <a:rPr lang="pt-BR" dirty="0"/>
                  <a:t>, ou seja, se elas não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?</a:t>
                </a:r>
              </a:p>
              <a:p>
                <a:r>
                  <a:rPr lang="pt-BR" dirty="0"/>
                  <a:t>Nestes casos, usamos </a:t>
                </a:r>
                <a:r>
                  <a:rPr lang="pt-BR" b="1" i="1" dirty="0"/>
                  <a:t>funções discriminantes não-lineares</a:t>
                </a:r>
                <a:r>
                  <a:rPr lang="pt-BR" dirty="0"/>
                  <a:t>, como, por exemplo,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/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Hipérbole retangular com eixos paralelos às suas assíntotas.</a:t>
                </a:r>
              </a:p>
              <a:p>
                <a:r>
                  <a:rPr lang="pt-BR" dirty="0"/>
                  <a:t>Portanto, quando usamos uma </a:t>
                </a:r>
                <a:r>
                  <a:rPr lang="pt-BR" b="1" i="1" dirty="0"/>
                  <a:t>função discriminante não-linear</a:t>
                </a:r>
                <a:r>
                  <a:rPr lang="pt-BR" dirty="0"/>
                  <a:t>, convertemos </a:t>
                </a:r>
                <a:r>
                  <a:rPr lang="pt-BR" b="1" i="1" dirty="0"/>
                  <a:t>classificadores lineares </a:t>
                </a:r>
                <a:r>
                  <a:rPr lang="pt-BR" dirty="0"/>
                  <a:t>em </a:t>
                </a:r>
                <a:r>
                  <a:rPr lang="pt-BR" b="1" i="1" dirty="0"/>
                  <a:t>classificadores não-lineares </a:t>
                </a:r>
                <a:r>
                  <a:rPr lang="pt-BR" dirty="0"/>
                  <a:t>através de uma  </a:t>
                </a:r>
                <a:r>
                  <a:rPr lang="pt-BR" b="1" i="1" dirty="0"/>
                  <a:t>transformação dos atributos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Esta transformação pode ser vista também como uma mudança do </a:t>
                </a:r>
                <a:r>
                  <a:rPr lang="pt-BR" b="1" i="1" dirty="0"/>
                  <a:t>espaço de entrada</a:t>
                </a:r>
                <a:r>
                  <a:rPr lang="pt-BR" dirty="0"/>
                  <a:t>, o que normalmente leva ao </a:t>
                </a:r>
                <a:r>
                  <a:rPr lang="pt-BR" b="1" i="1" dirty="0"/>
                  <a:t>aumento das dimensões de entrada </a:t>
                </a:r>
                <a:r>
                  <a:rPr lang="pt-BR" dirty="0"/>
                  <a:t>ou </a:t>
                </a:r>
                <a:r>
                  <a:rPr lang="pt-BR" b="1" i="1" dirty="0"/>
                  <a:t>mudança dos eixos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  <a:blipFill rotWithShape="0">
                <a:blip r:embed="rId3"/>
                <a:stretch>
                  <a:fillRect l="-709" t="-2635" r="-981" b="-2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 smtClean="0"/>
              <a:t>Função de limiar </a:t>
            </a:r>
            <a:r>
              <a:rPr lang="pt-BR" dirty="0"/>
              <a:t>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/>
                  <a:t>binária</a:t>
                </a:r>
                <a:r>
                  <a:rPr lang="pt-BR" dirty="0"/>
                  <a:t>, ou seja, temos apenas 2 possíveis valores,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é chamada de </a:t>
                </a:r>
                <a:r>
                  <a:rPr lang="pt-BR" b="1" i="1" dirty="0"/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  <a:blipFill rotWithShape="0">
                <a:blip r:embed="rId2"/>
                <a:stretch>
                  <a:fillRect l="-923" t="-2476" r="-1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763755" y="18440"/>
            <a:ext cx="3428245" cy="3487817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8763755" y="3800192"/>
            <a:ext cx="3289300" cy="30527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88368" y="3547226"/>
            <a:ext cx="306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/>
              <a:t>Função heaviside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/>
                  <a:t>o erro de classificação seja minimizado</a:t>
                </a:r>
                <a:r>
                  <a:rPr lang="pt-BR" dirty="0"/>
                  <a:t>, ou seja, que os exemplos sejam atribuídos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com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nenhuma das duas abordagens é possível 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FF000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  <a:blipFill rotWithShape="0">
                <a:blip r:embed="rId3"/>
                <a:stretch>
                  <a:fillRect l="-921" t="-2337" r="-425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316016" y="3082697"/>
            <a:ext cx="2792365" cy="25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Uma possível abordagem para o problema da aprendizagem quando utilizamos um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converge para uma solução </a:t>
                </a:r>
                <a:r>
                  <a:rPr lang="pt-BR" b="1" i="1" dirty="0"/>
                  <a:t>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qual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, </a:t>
                </a: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Por razões que discutiremos em breve, esta regra é chamada de </a:t>
                </a:r>
                <a:r>
                  <a:rPr lang="pt-BR" b="1" i="1" dirty="0"/>
                  <a:t>regra de aprendizagem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/>
                  <a:t>aleatóriamente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 a regressão linear, como veremos a seguir.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  <a:blipFill rotWithShape="0">
                <a:blip r:embed="rId3"/>
                <a:stretch>
                  <a:fillRect l="-874" t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33932" y="2619825"/>
            <a:ext cx="2019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Os pesos são atualizados a cada novo exemplo, ou seja, amostra a amostra.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749766" y="2989157"/>
            <a:ext cx="1584166" cy="32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t="-1887" r="-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8331</TotalTime>
  <Words>1018</Words>
  <Application>Microsoft Office PowerPoint</Application>
  <PresentationFormat>Widescreen</PresentationFormat>
  <Paragraphs>138</Paragraphs>
  <Slides>14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não-linear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1664</cp:revision>
  <dcterms:created xsi:type="dcterms:W3CDTF">2020-01-20T13:50:05Z</dcterms:created>
  <dcterms:modified xsi:type="dcterms:W3CDTF">2022-08-06T10:44:06Z</dcterms:modified>
</cp:coreProperties>
</file>