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0" r:id="rId2"/>
    <p:sldId id="292" r:id="rId3"/>
    <p:sldId id="290" r:id="rId4"/>
    <p:sldId id="277" r:id="rId5"/>
    <p:sldId id="258" r:id="rId6"/>
    <p:sldId id="308" r:id="rId7"/>
    <p:sldId id="309" r:id="rId8"/>
    <p:sldId id="320" r:id="rId9"/>
    <p:sldId id="273" r:id="rId10"/>
    <p:sldId id="294" r:id="rId11"/>
    <p:sldId id="284" r:id="rId12"/>
    <p:sldId id="313" r:id="rId13"/>
    <p:sldId id="303" r:id="rId14"/>
    <p:sldId id="285" r:id="rId15"/>
    <p:sldId id="295" r:id="rId16"/>
    <p:sldId id="314" r:id="rId17"/>
    <p:sldId id="304" r:id="rId18"/>
    <p:sldId id="321" r:id="rId19"/>
    <p:sldId id="323" r:id="rId20"/>
    <p:sldId id="317" r:id="rId21"/>
    <p:sldId id="324" r:id="rId22"/>
    <p:sldId id="301" r:id="rId23"/>
    <p:sldId id="269" r:id="rId24"/>
    <p:sldId id="265" r:id="rId25"/>
    <p:sldId id="271" r:id="rId26"/>
    <p:sldId id="312" r:id="rId27"/>
    <p:sldId id="281" r:id="rId28"/>
    <p:sldId id="280" r:id="rId29"/>
    <p:sldId id="274" r:id="rId30"/>
    <p:sldId id="287" r:id="rId31"/>
    <p:sldId id="278" r:id="rId32"/>
    <p:sldId id="291" r:id="rId33"/>
    <p:sldId id="298" r:id="rId34"/>
    <p:sldId id="316" r:id="rId35"/>
    <p:sldId id="305" r:id="rId36"/>
    <p:sldId id="306" r:id="rId37"/>
    <p:sldId id="307" r:id="rId38"/>
    <p:sldId id="311" r:id="rId39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A003B23-3076-49E1-A7F6-EF54F478ED00}" v="22" dt="2021-05-31T18:22:44.83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19" autoAdjust="0"/>
    <p:restoredTop sz="83662" autoAdjust="0"/>
  </p:normalViewPr>
  <p:slideViewPr>
    <p:cSldViewPr snapToGrid="0">
      <p:cViewPr varScale="1">
        <p:scale>
          <a:sx n="92" d="100"/>
          <a:sy n="92" d="100"/>
        </p:scale>
        <p:origin x="13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AA003B23-3076-49E1-A7F6-EF54F478ED00}"/>
    <pc:docChg chg="modSld">
      <pc:chgData name="Felipe Augusto Pereira de Figueiredo" userId="e1771b70d906f94b" providerId="Windows Live" clId="Web-{AA003B23-3076-49E1-A7F6-EF54F478ED00}" dt="2021-05-31T18:22:41.788" v="7" actId="20577"/>
      <pc:docMkLst>
        <pc:docMk/>
      </pc:docMkLst>
      <pc:sldChg chg="modSp">
        <pc:chgData name="Felipe Augusto Pereira de Figueiredo" userId="e1771b70d906f94b" providerId="Windows Live" clId="Web-{AA003B23-3076-49E1-A7F6-EF54F478ED00}" dt="2021-05-31T18:22:41.788" v="7" actId="20577"/>
        <pc:sldMkLst>
          <pc:docMk/>
          <pc:sldMk cId="29378494" sldId="289"/>
        </pc:sldMkLst>
        <pc:spChg chg="mod">
          <ac:chgData name="Felipe Augusto Pereira de Figueiredo" userId="e1771b70d906f94b" providerId="Windows Live" clId="Web-{AA003B23-3076-49E1-A7F6-EF54F478ED00}" dt="2021-05-31T18:22:41.788" v="7" actId="20577"/>
          <ac:spMkLst>
            <pc:docMk/>
            <pc:sldMk cId="29378494" sldId="289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C82C08-3EFC-4473-8294-F0E229C19EFF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30A2A4-8C14-4B1A-AD48-7B6401078BF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08136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Activation_function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DNA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cursinhoparamedicina.com.br/blog/saude/virus-x-bacterias-caracteristicas-e-diferencas/" TargetMode="External"/><Relationship Id="rId5" Type="http://schemas.openxmlformats.org/officeDocument/2006/relationships/hyperlink" Target="https://cursinhoparamedicina.com.br/blog/biologia/o-que-sao-as-celulas-tronco/" TargetMode="External"/><Relationship Id="rId4" Type="http://schemas.openxmlformats.org/officeDocument/2006/relationships/hyperlink" Target="https://pt.wikipedia.org/wiki/Mitoc%C3%B4ndrio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42929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Entradas inibitórias são entradas que tem seus valores </a:t>
            </a:r>
            <a:r>
              <a:rPr lang="pt-BR" sz="1200" b="1" i="1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‘negados’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3477217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6387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4470571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Nós podemos dizer que o perceptron é uma rede neural</a:t>
                </a:r>
                <a:r>
                  <a:rPr lang="pt-BR" baseline="0" dirty="0"/>
                  <a:t> com um único neurônio.</a:t>
                </a:r>
              </a:p>
              <a:p>
                <a:r>
                  <a:rPr lang="pt-BR" dirty="0"/>
                  <a:t>O Perceptron é um modelo computacional mais geral que o neurônio de Mcculloch Pitts.</a:t>
                </a:r>
              </a:p>
              <a:p>
                <a:r>
                  <a:rPr lang="pt-BR" dirty="0"/>
                  <a:t>A principal diferença entre o neurônio de Mcculloch Pitts e o Perceptron é uma introdução de pesos sinápticos</a:t>
                </a:r>
                <a:r>
                  <a:rPr lang="pt-BR" baseline="0" dirty="0"/>
                  <a:t> </a:t>
                </a:r>
                <a:r>
                  <a:rPr lang="pt-BR" dirty="0"/>
                  <a:t>para entradas e um método para aprender os valores desses pesos.</a:t>
                </a:r>
              </a:p>
              <a:p>
                <a:endParaRPr lang="pt-BR" dirty="0"/>
              </a:p>
              <a:p>
                <a:r>
                  <a:rPr lang="pt-BR" dirty="0"/>
                  <a:t>Relembrando como o modelo de M-P é ativado (i.e., disparado):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endParaRPr lang="pt-BR" dirty="0"/>
              </a:p>
              <a:p>
                <a:r>
                  <a:rPr lang="pt-BR" dirty="0"/>
                  <a:t>Reescrevendo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sz="1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Passando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para o lado esquerdo da desigualdade,</a:t>
                </a:r>
                <a:r>
                  <a:rPr lang="pt-BR" baseline="0" dirty="0"/>
                  <a:t> tem-se</a:t>
                </a: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sSub>
                                <m:sSubPr>
                                  <m:ctrlP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</m:e>
                                <m:sub>
                                  <m:r>
                                    <a:rPr lang="pt-BR" sz="12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𝜃</m:t>
                          </m:r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/>
                  <a:t>Se considerarmos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b="0" i="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sz="1200" b="0" i="1" smtClean="0">
                        <a:latin typeface="Cambria Math" panose="02040503050406030204" pitchFamily="18" charset="0"/>
                      </a:rPr>
                      <m:t>=−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0" i="0" dirty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1, </m:t>
                      </m:r>
                      <m:r>
                        <m:rPr>
                          <m:sty m:val="p"/>
                        </m:rP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se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2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pt-BR" dirty="0" smtClean="0"/>
                            <m:t> </m:t>
                          </m:r>
                        </m:e>
                      </m:nary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pt-BR" b="0" i="0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Desta forma, o limiar de ativação é absorvido pelo somatório e podemos usar a</a:t>
                </a:r>
                <a:r>
                  <a:rPr lang="pt-BR" baseline="0" dirty="0"/>
                  <a:t> função de ativação centrada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que é normalmente</a:t>
                </a:r>
                <a:r>
                  <a:rPr lang="pt-BR" baseline="0" dirty="0"/>
                  <a:t> chamado de bias</a:t>
                </a:r>
                <a:r>
                  <a:rPr lang="pt-BR" dirty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/>
                  <a:t> </a:t>
                </a:r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Nós podemos dizer que o perceptron é uma rede neural</a:t>
                </a:r>
                <a:r>
                  <a:rPr lang="pt-BR" baseline="0" dirty="0" smtClean="0"/>
                  <a:t> com um único neurônio.</a:t>
                </a:r>
              </a:p>
              <a:p>
                <a:r>
                  <a:rPr lang="pt-BR" dirty="0" smtClean="0"/>
                  <a:t>O Perceptron é um modelo computacional mais geral que o neurônio de Mcculloch Pitts.</a:t>
                </a:r>
              </a:p>
              <a:p>
                <a:r>
                  <a:rPr lang="pt-BR" dirty="0" smtClean="0"/>
                  <a:t>A principal diferença entre o neurônio de Mcculloch Pitts e o Perceptron é uma introdução de pesos sinápticos</a:t>
                </a:r>
                <a:r>
                  <a:rPr lang="pt-BR" baseline="0" dirty="0" smtClean="0"/>
                  <a:t> </a:t>
                </a:r>
                <a:r>
                  <a:rPr lang="pt-BR" dirty="0" smtClean="0"/>
                  <a:t>para entradas e um método para aprender os valores desses pesos</a:t>
                </a:r>
                <a:r>
                  <a:rPr lang="pt-BR" dirty="0" smtClean="0"/>
                  <a:t>.</a:t>
                </a:r>
              </a:p>
              <a:p>
                <a:endParaRPr lang="pt-BR" dirty="0" smtClean="0"/>
              </a:p>
              <a:p>
                <a:r>
                  <a:rPr lang="pt-BR" dirty="0" smtClean="0"/>
                  <a:t>Relembrando como o modelo de M-P é ativado (i.e., disparado):</a:t>
                </a:r>
              </a:p>
              <a:p>
                <a:pPr/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r>
                  <a:rPr lang="pt-BR" dirty="0" smtClean="0"/>
                  <a:t>Reescrevendo </a:t>
                </a:r>
                <a:r>
                  <a:rPr lang="pt-BR" i="0" smtClean="0">
                    <a:latin typeface="Cambria Math" panose="02040503050406030204" pitchFamily="18" charset="0"/>
                  </a:rPr>
                  <a:t>𝑔</a:t>
                </a:r>
                <a:r>
                  <a:rPr lang="pt-BR" i="0">
                    <a:latin typeface="Cambria Math" panose="02040503050406030204" pitchFamily="18" charset="0"/>
                  </a:rPr>
                  <a:t>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𝑁▒𝑥_𝑖 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𝑖=1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𝑁▒〖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𝑤_𝑖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𝑥〗_𝑖 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Passando 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dirty="0" smtClean="0"/>
                  <a:t> para o lado esquerdo da desigualdade,</a:t>
                </a:r>
                <a:r>
                  <a:rPr lang="pt-BR" baseline="0" dirty="0" smtClean="0"/>
                  <a:t> tem-se</a:t>
                </a: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∑_(𝑖=1)^𝑁▒〖〖𝑤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𝑥〗_𝑖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"</a:t>
                </a:r>
                <a:r>
                  <a:rPr lang="pt-BR" i="0" dirty="0" smtClean="0"/>
                  <a:t>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" 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dirty="0" smtClean="0"/>
                  <a:t>Se considerarmos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𝑥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_0=1</a:t>
                </a:r>
                <a:r>
                  <a:rPr lang="pt-BR" b="0" i="0" dirty="0" smtClean="0"/>
                  <a:t> e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_0=−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𝜃</a:t>
                </a:r>
                <a:r>
                  <a:rPr lang="pt-BR" b="0" i="0" dirty="0" smtClean="0"/>
                  <a:t>, etão podemos reescrever a equação acima como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𝑦=</a:t>
                </a:r>
                <a:r>
                  <a:rPr lang="pt-BR" i="0">
                    <a:latin typeface="Cambria Math" panose="02040503050406030204" pitchFamily="18" charset="0"/>
                  </a:rPr>
                  <a:t>𝑓(𝑔(</a:t>
                </a:r>
                <a:r>
                  <a:rPr lang="pt-BR" b="1" i="0">
                    <a:latin typeface="Cambria Math" panose="02040503050406030204" pitchFamily="18" charset="0"/>
                  </a:rPr>
                  <a:t>𝒙))</a:t>
                </a:r>
                <a:r>
                  <a:rPr lang="pt-BR" b="0" i="0" smtClean="0">
                    <a:latin typeface="Cambria Math" panose="02040503050406030204" pitchFamily="18" charset="0"/>
                  </a:rPr>
                  <a:t>=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1, se </a:t>
                </a:r>
                <a:r>
                  <a:rPr lang="pt-BR" i="0">
                    <a:latin typeface="Cambria Math" panose="02040503050406030204" pitchFamily="18" charset="0"/>
                  </a:rPr>
                  <a:t>𝑔(</a:t>
                </a:r>
                <a:r>
                  <a:rPr lang="pt-BR" b="1" i="0">
                    <a:latin typeface="Cambria Math" panose="02040503050406030204" pitchFamily="18" charset="0"/>
                  </a:rPr>
                  <a:t>𝒙)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∑_(𝑖=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0)^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𝑁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▒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〖𝑤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𝑖 𝑥_𝑖</a:t>
                </a:r>
                <a:r>
                  <a:rPr lang="pt-BR" sz="1200" b="0" i="0" dirty="0" smtClean="0">
                    <a:latin typeface="Cambria Math" panose="02040503050406030204" pitchFamily="18" charset="0"/>
                  </a:rPr>
                  <a:t> "</a:t>
                </a:r>
                <a:r>
                  <a:rPr lang="pt-BR" i="0" dirty="0" smtClean="0"/>
                  <a:t> </a:t>
                </a:r>
                <a:r>
                  <a:rPr lang="pt-BR" i="0" dirty="0" smtClean="0">
                    <a:latin typeface="Cambria Math" panose="02040503050406030204" pitchFamily="18" charset="0"/>
                  </a:rPr>
                  <a:t>"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〗</a:t>
                </a:r>
                <a:r>
                  <a:rPr lang="pt-BR" b="1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≥</a:t>
                </a:r>
                <a:r>
                  <a:rPr lang="pt-BR" b="0" i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0</a:t>
                </a:r>
                <a:endParaRPr lang="pt-BR" b="0" i="0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Desta forma, o limiar de ativação é absorvido pelo somatório e podemos usar a</a:t>
                </a:r>
                <a:r>
                  <a:rPr lang="pt-BR" baseline="0" dirty="0" smtClean="0"/>
                  <a:t> função de ativação centrada em zero, pois agora, ajusta-se o limiar de ativação indiretamente, através da atualização do peso 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𝑤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_</a:t>
                </a:r>
                <a:r>
                  <a:rPr lang="pt-BR" sz="1200" b="0" i="0" smtClean="0">
                    <a:latin typeface="Cambria Math" panose="02040503050406030204" pitchFamily="18" charset="0"/>
                  </a:rPr>
                  <a:t>0</a:t>
                </a:r>
                <a:r>
                  <a:rPr lang="pt-BR" dirty="0" smtClean="0"/>
                  <a:t>, que é normalmente</a:t>
                </a:r>
                <a:r>
                  <a:rPr lang="pt-BR" baseline="0" dirty="0" smtClean="0"/>
                  <a:t> chamado de bias</a:t>
                </a:r>
                <a:r>
                  <a:rPr lang="pt-BR" dirty="0" smtClean="0"/>
                  <a:t>.</a:t>
                </a: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lang="pt-BR" dirty="0" smtClean="0"/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dirty="0" smtClean="0"/>
                  <a:t>A partir da equação acima, deve ficar claro que mesmo um Perceptron separa o espaço de entrada em duas metades. Todas as entradas que produzem 1 ficam em um lado e todas as entradas que produzem 0 ficam em outro lado.</a:t>
                </a:r>
                <a:r>
                  <a:rPr lang="pt-BR" baseline="0" dirty="0" smtClean="0"/>
                  <a:t> </a:t>
                </a:r>
                <a:endParaRPr lang="pt-BR" dirty="0" smtClean="0"/>
              </a:p>
              <a:p>
                <a:pPr/>
                <a:endParaRPr lang="pt-BR" dirty="0" smtClean="0"/>
              </a:p>
              <a:p>
                <a:pPr/>
                <a:endParaRPr lang="pt-BR" dirty="0" smtClean="0"/>
              </a:p>
              <a:p>
                <a:endParaRPr lang="pt-BR" dirty="0" smtClean="0"/>
              </a:p>
              <a:p>
                <a:endParaRPr lang="pt-BR" dirty="0" smtClean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81905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5464924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b="0" i="0" baseline="0" dirty="0"/>
                  <a:t>= 1 mas y = 0, então o valor do peso é aumentado caso a entrada correspondente, xi, seja positiva e diminuído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b="0" i="0" baseline="0" dirty="0"/>
                  <a:t> = 0 mas y = 1, então o valor do peso é diminuido caso a entrada correspondente, xi, seja positiva e aumentado caso xi seja negativo. Isso faz sentido pois nós queremos que o valor de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𝒘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 smtClean="0"/>
                  <a:t>Perceba que a </a:t>
                </a:r>
                <a:r>
                  <a:rPr lang="pt-BR" b="1" i="1" dirty="0"/>
                  <a:t>equação de adaptação dos</a:t>
                </a:r>
                <a:r>
                  <a:rPr lang="pt-BR" dirty="0"/>
                  <a:t> </a:t>
                </a:r>
                <a:r>
                  <a:rPr lang="pt-BR" b="1" i="1" dirty="0"/>
                  <a:t>pesos sinápticos </a:t>
                </a:r>
                <a:r>
                  <a:rPr lang="pt-BR" b="0" i="0" dirty="0"/>
                  <a:t>é idêntica à equação de atualização que encontramos para regressores lineares.</a:t>
                </a:r>
              </a:p>
              <a:p>
                <a:endParaRPr lang="pt-BR" b="0" i="0" dirty="0"/>
              </a:p>
              <a:p>
                <a:r>
                  <a:rPr lang="pt-BR" b="0" i="0" dirty="0"/>
                  <a:t>Como ambos, o rótulo d e o valor de saída do perceptron y, assumes</a:t>
                </a:r>
                <a:r>
                  <a:rPr lang="pt-BR" b="0" i="0" baseline="0" dirty="0"/>
                  <a:t> apenas 2 valores, 0 ou 1, existem apenas 3 possibilidades para a equação de atualização dos pesos: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a saída for correta, i.e., d=y, então os pesos não são atualizados.</a:t>
                </a:r>
              </a:p>
              <a:p>
                <a:pPr marL="685800" lvl="1" indent="-228600">
                  <a:buFont typeface="+mj-lt"/>
                  <a:buAutoNum type="arabicPeriod"/>
                </a:pPr>
                <a:r>
                  <a:rPr lang="pt-BR" b="0" i="0" baseline="0" dirty="0"/>
                  <a:t>Se d = 1 mas y=0, então o valor do peso é aumentado caso a entrada correspondente, xi, seja positiva e diminuído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aumente tal</a:t>
                </a:r>
                <a:r>
                  <a:rPr lang="pt-BR" baseline="0" dirty="0"/>
                  <a:t> que y se torne 1.</a:t>
                </a:r>
              </a:p>
              <a:p>
                <a:pPr marL="685800" marR="0" lvl="1" indent="-2286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+mj-lt"/>
                  <a:buAutoNum type="arabicPeriod"/>
                  <a:tabLst/>
                  <a:defRPr/>
                </a:pPr>
                <a:r>
                  <a:rPr lang="pt-BR" b="0" i="0" baseline="0" dirty="0"/>
                  <a:t>Se d = 0 mas y=1, então o valor do peso é diminuido caso a entrada correspondente, xi, seja positiva e aumentado caso xi seja negativo. Isso faz sentido pois nós queremos que o valor de </a:t>
                </a:r>
                <a:r>
                  <a:rPr lang="pt-BR" b="1" i="0">
                    <a:latin typeface="Cambria Math" panose="02040503050406030204" pitchFamily="18" charset="0"/>
                  </a:rPr>
                  <a:t>𝒘</a:t>
                </a:r>
                <a:r>
                  <a:rPr lang="pt-BR" b="1" i="0" smtClean="0">
                    <a:latin typeface="Cambria Math" panose="02040503050406030204" pitchFamily="18" charset="0"/>
                  </a:rPr>
                  <a:t>^</a:t>
                </a:r>
                <a:r>
                  <a:rPr lang="pt-BR" i="0">
                    <a:latin typeface="Cambria Math" panose="02040503050406030204" pitchFamily="18" charset="0"/>
                  </a:rPr>
                  <a:t>𝑇</a:t>
                </a:r>
                <a:r>
                  <a:rPr lang="pt-BR" b="1" i="0">
                    <a:latin typeface="Cambria Math" panose="02040503050406030204" pitchFamily="18" charset="0"/>
                  </a:rPr>
                  <a:t> 𝒙</a:t>
                </a:r>
                <a:r>
                  <a:rPr lang="pt-BR" dirty="0"/>
                  <a:t> diminua tal</a:t>
                </a:r>
                <a:r>
                  <a:rPr lang="pt-BR" baseline="0" dirty="0"/>
                  <a:t> que y se torne 0.</a:t>
                </a:r>
              </a:p>
              <a:p>
                <a:pPr marL="457200" lvl="1" indent="0">
                  <a:buFont typeface="+mj-lt"/>
                  <a:buNone/>
                </a:pPr>
                <a:endParaRPr lang="pt-BR" dirty="0"/>
              </a:p>
              <a:p>
                <a:endParaRPr lang="pt-BR" dirty="0"/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424803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4263078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que um </a:t>
            </a:r>
            <a:r>
              <a:rPr lang="pt-BR" b="1" i="1" dirty="0"/>
              <a:t>classificador linear </a:t>
            </a:r>
            <a:r>
              <a:rPr lang="pt-BR" dirty="0"/>
              <a:t>funcione corretamente, as duas classes devem ser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Isso significa que as classes devem ser </a:t>
            </a:r>
            <a:r>
              <a:rPr lang="pt-BR" b="1" i="1" dirty="0"/>
              <a:t>suficientemente separadas </a:t>
            </a:r>
            <a:r>
              <a:rPr lang="pt-BR" dirty="0"/>
              <a:t>umas das outras para garantir que a </a:t>
            </a:r>
            <a:r>
              <a:rPr lang="pt-BR" b="1" i="1" dirty="0"/>
              <a:t>superfície de decisão </a:t>
            </a:r>
            <a:r>
              <a:rPr lang="pt-BR" dirty="0"/>
              <a:t>consista de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Existem várias</a:t>
            </a:r>
            <a:r>
              <a:rPr lang="pt-BR" baseline="0" dirty="0"/>
              <a:t> outras funções de ativação: </a:t>
            </a:r>
            <a:r>
              <a:rPr lang="pt-BR" dirty="0">
                <a:hlinkClick r:id="rId3"/>
              </a:rPr>
              <a:t>https://en.wikipedia.org/wiki/Activation_function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4152577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149003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Exemplo: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https://colab.research.google.com/github/zz4fap/t320_aprendizado_de_maquina/blob/main/notebooks/perceptron/perceptron_xor_problem.ipynb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60967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Os estímulos de entrada</a:t>
            </a:r>
            <a:r>
              <a:rPr lang="pt-BR" baseline="0" dirty="0"/>
              <a:t> são recebidos por um neurônio,</a:t>
            </a:r>
            <a:r>
              <a:rPr lang="pt-BR" dirty="0"/>
              <a:t> na sequência, os estímulos são integrados e se o</a:t>
            </a:r>
            <a:r>
              <a:rPr lang="pt-BR" baseline="0" dirty="0"/>
              <a:t> resultado da integração deles for maior do que um limiar de ativação, um impulso é propagado até os próximos neurônios.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502901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#6:</a:t>
            </a:r>
            <a:r>
              <a:rPr lang="pt-BR" sz="1200" dirty="0"/>
              <a:t> https://mybinder.org/v2/gh/zz4fap/t320_aprendizado_de_maquina/main?filepath=labs%2FLaboratorio6.ipynb</a:t>
            </a:r>
          </a:p>
          <a:p>
            <a:endParaRPr lang="pt-BR" sz="1200" dirty="0"/>
          </a:p>
          <a:p>
            <a:r>
              <a:rPr lang="pt-BR" sz="1200" b="1" dirty="0"/>
              <a:t>Laboratório #6:</a:t>
            </a:r>
            <a:r>
              <a:rPr lang="pt-BR" sz="1200" dirty="0"/>
              <a:t> https://colab.research.google.com/github/zz4fap/t320_aprendizado_de_maquina/blob/main/labs/Laboratorio6.ipynb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98401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RNAs são versáteis, poderosas e escalonáveis, tornando-as ideais para realizar tarefas grandes e altamente complexas de Machine Learning, como classificar bilhões de imagens (por exemplo, Google Images), ativar serviços de reconhecimento de fala (por exemplo, o Siri da Apple), recomendar os melhores vídeos assistir a centenas de milhões de usuários todos os dias (por exemplo, YouTube) ou aprender a vencer o campeão mundial no jogo Go examinando milhões de jogos anteriores e depois jogando contra si mesmo (AlphaGo do </a:t>
            </a:r>
            <a:r>
              <a:rPr lang="pt-BR" dirty="0" err="1"/>
              <a:t>DeepMind</a:t>
            </a:r>
            <a:r>
              <a:rPr lang="pt-BR" dirty="0"/>
              <a:t>).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  <a:r>
              <a:rPr lang="pt-BR" dirty="0"/>
              <a:t>:</a:t>
            </a:r>
          </a:p>
          <a:p>
            <a:endParaRPr lang="pt-BR" dirty="0"/>
          </a:p>
          <a:p>
            <a:r>
              <a:rPr lang="pt-BR" dirty="0"/>
              <a:t>[1] https://www.techtarget.com/searchenterpriseai/news/450420189/How-Facebook-uses-deep-learning-models-to-engage-users</a:t>
            </a:r>
          </a:p>
          <a:p>
            <a:r>
              <a:rPr lang="pt-BR" dirty="0"/>
              <a:t>[2]</a:t>
            </a:r>
            <a:r>
              <a:rPr lang="pt-BR" baseline="0" dirty="0"/>
              <a:t> </a:t>
            </a:r>
            <a:r>
              <a:rPr lang="pt-BR" dirty="0"/>
              <a:t>https://www.geeksforgeeks.org/5-mind-blowing-ways-facebook-uses-machine-learning/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118552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No núcleo está contida a maior parte do material genético, o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DNA"/>
              </a:rPr>
              <a:t>DNA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enquanto uma parte menor está contida nas </a:t>
            </a:r>
            <a:r>
              <a:rPr lang="pt-BR" sz="1200" b="0" i="0" u="none" strike="noStrike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Mitocôndrio"/>
              </a:rPr>
              <a:t>mitocôndrias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/>
              </a:rPr>
              <a:t>células 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procariontes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possuem estrutura simples e não apresentam núcleo. Seres procariontes se caracterizam por ter somente uma célula. Logo, os seres procariontes são unicelulares como as </a:t>
            </a:r>
            <a:r>
              <a:rPr lang="pt-BR" sz="1200" b="1" i="0" u="sng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/>
              </a:rPr>
              <a:t>bactérias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 cianobactérias.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89332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74606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Os seres eucariotas são os organismos vivos unicelulares ou pluricelulares constituídos por células dotadas de núcleo, distinguindo-se dos procariotas (grupo parafilético), cujas células são desprovidas de um núcleo bem diferenciado.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Plantas, animais, fungos, protozoários, e algas são todos eucariontes.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172114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As sinapses são conexões entre a terminação do axônio de um neurônio e os</a:t>
            </a:r>
            <a:r>
              <a:rPr lang="pt-BR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dendritos de outo neurônio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São elas que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 a conexão entre células vizinhas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dando continuidade à propagação do impulso nervoso por toda a rede neuronal.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244453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</a:p>
          <a:p>
            <a:endParaRPr lang="en-US" dirty="0"/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Lógica Proposicional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como o próprio nome já diz se baseia em proposições onde uma proposição é uma sentença declarativa, ou seja, é uma sentença que declara um fato podendo este ser verdeiro ou falso.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 </a:t>
            </a:r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proposição lógica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é definida como toda oração que declare algo, podendo ser avaliada como verdadeira ou falsa.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Referências</a:t>
            </a:r>
          </a:p>
          <a:p>
            <a:endParaRPr lang="pt-B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[1] https://materialpublic.imd.ufrn.br/curso/disciplina/5/15/7/3#:~:</a:t>
            </a:r>
            <a:r>
              <a:rPr lang="pt-BR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text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=A%20base%20da%20L%C3%B3gica%20Proposicional,um%20valor%2C%20verdadeiro%20ou%20falso.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253763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final do século XIX e o início do século XX foram períodos fundamentais para o estabelecimento da visão atual do sistema nervoso. Quando Warren McCulloch e Walter Pitts apresentaram o primeiro modelo “computacional” de neurônio em 1943, já haviam sido identificados vários elementos considerados centrais até hoje.</a:t>
            </a:r>
          </a:p>
          <a:p>
            <a:endParaRPr lang="pt-BR" dirty="0"/>
          </a:p>
          <a:p>
            <a:r>
              <a:rPr lang="pt-BR" dirty="0"/>
              <a:t>O modelo de McCulloch e Pitts parece “simples” quando</a:t>
            </a:r>
            <a:r>
              <a:rPr lang="pt-BR" baseline="0" dirty="0"/>
              <a:t> comparado à</a:t>
            </a:r>
            <a:r>
              <a:rPr lang="pt-BR" dirty="0"/>
              <a:t> alguns modelos empregados hoje em dia, mas sua importância foi enorme. A partir desse modelo, foi possível estabelecer uma conexão entre o funcionamento de um neurônio e a lógica proposicional. A partir daí, a relação com a computação digital foi natural.</a:t>
            </a:r>
          </a:p>
          <a:p>
            <a:endParaRPr lang="pt-BR" dirty="0"/>
          </a:p>
          <a:p>
            <a:r>
              <a:rPr lang="pt-BR" dirty="0"/>
              <a:t>Artigo seminal de McCulloch e Pitts:</a:t>
            </a:r>
            <a:r>
              <a:rPr lang="pt-BR" baseline="0" dirty="0"/>
              <a:t> 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“A Logical Calculus of Ideas Immanent in Nervous Activity,” W. McCulloch and W. Pitts (1943)</a:t>
            </a:r>
            <a:r>
              <a:rPr lang="en-US" dirty="0"/>
              <a:t> </a:t>
            </a:r>
            <a:br>
              <a:rPr lang="en-US" dirty="0"/>
            </a:b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932385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08614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13950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4589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35145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75213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636662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39676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014102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5259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5599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210605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D0464-8C8A-49C0-859F-777E51766A35}" type="datetimeFigureOut">
              <a:rPr lang="pt-BR" smtClean="0"/>
              <a:t>22/10/2023</a:t>
            </a:fld>
            <a:endParaRPr lang="pt-B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B2E8FC-741C-4BF1-B071-7D772D706EF9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60889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00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1.png"/><Relationship Id="rId13" Type="http://schemas.openxmlformats.org/officeDocument/2006/relationships/image" Target="../media/image23.png"/><Relationship Id="rId18" Type="http://schemas.openxmlformats.org/officeDocument/2006/relationships/image" Target="../media/image28.png"/><Relationship Id="rId26" Type="http://schemas.openxmlformats.org/officeDocument/2006/relationships/image" Target="../media/image36.png"/><Relationship Id="rId3" Type="http://schemas.openxmlformats.org/officeDocument/2006/relationships/image" Target="../media/image19.png"/><Relationship Id="rId34" Type="http://schemas.openxmlformats.org/officeDocument/2006/relationships/image" Target="../media/image29.png"/><Relationship Id="rId7" Type="http://schemas.openxmlformats.org/officeDocument/2006/relationships/image" Target="../media/image171.png"/><Relationship Id="rId12" Type="http://schemas.openxmlformats.org/officeDocument/2006/relationships/image" Target="../media/image22.png"/><Relationship Id="rId17" Type="http://schemas.openxmlformats.org/officeDocument/2006/relationships/image" Target="../media/image27.png"/><Relationship Id="rId25" Type="http://schemas.openxmlformats.org/officeDocument/2006/relationships/image" Target="../media/image35.png"/><Relationship Id="rId33" Type="http://schemas.openxmlformats.org/officeDocument/2006/relationships/image" Target="../media/image43.png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26.png"/><Relationship Id="rId29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0.png"/><Relationship Id="rId11" Type="http://schemas.openxmlformats.org/officeDocument/2006/relationships/image" Target="../media/image21.png"/><Relationship Id="rId24" Type="http://schemas.openxmlformats.org/officeDocument/2006/relationships/image" Target="../media/image34.png"/><Relationship Id="rId32" Type="http://schemas.openxmlformats.org/officeDocument/2006/relationships/image" Target="../media/image42.png"/><Relationship Id="rId37" Type="http://schemas.openxmlformats.org/officeDocument/2006/relationships/image" Target="../media/image30.png"/><Relationship Id="rId5" Type="http://schemas.openxmlformats.org/officeDocument/2006/relationships/image" Target="../media/image150.png"/><Relationship Id="rId15" Type="http://schemas.openxmlformats.org/officeDocument/2006/relationships/image" Target="../media/image25.png"/><Relationship Id="rId23" Type="http://schemas.openxmlformats.org/officeDocument/2006/relationships/image" Target="../media/image33.png"/><Relationship Id="rId28" Type="http://schemas.openxmlformats.org/officeDocument/2006/relationships/image" Target="../media/image38.png"/><Relationship Id="rId36" Type="http://schemas.openxmlformats.org/officeDocument/2006/relationships/image" Target="../media/image46.png"/><Relationship Id="rId10" Type="http://schemas.openxmlformats.org/officeDocument/2006/relationships/image" Target="../media/image20.png"/><Relationship Id="rId31" Type="http://schemas.openxmlformats.org/officeDocument/2006/relationships/image" Target="../media/image41.png"/><Relationship Id="rId4" Type="http://schemas.openxmlformats.org/officeDocument/2006/relationships/image" Target="../media/image172.png"/><Relationship Id="rId9" Type="http://schemas.openxmlformats.org/officeDocument/2006/relationships/image" Target="../media/image191.png"/><Relationship Id="rId14" Type="http://schemas.openxmlformats.org/officeDocument/2006/relationships/image" Target="../media/image24.png"/><Relationship Id="rId27" Type="http://schemas.openxmlformats.org/officeDocument/2006/relationships/image" Target="../media/image37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3" Type="http://schemas.openxmlformats.org/officeDocument/2006/relationships/image" Target="../media/image32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51.png"/><Relationship Id="rId5" Type="http://schemas.openxmlformats.org/officeDocument/2006/relationships/image" Target="../media/image44.png"/><Relationship Id="rId10" Type="http://schemas.openxmlformats.org/officeDocument/2006/relationships/image" Target="../media/image50.png"/><Relationship Id="rId4" Type="http://schemas.openxmlformats.org/officeDocument/2006/relationships/image" Target="../media/image40.png"/><Relationship Id="rId9" Type="http://schemas.openxmlformats.org/officeDocument/2006/relationships/image" Target="../media/image4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5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6.png"/><Relationship Id="rId7" Type="http://schemas.openxmlformats.org/officeDocument/2006/relationships/image" Target="../media/image5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4.png"/><Relationship Id="rId4" Type="http://schemas.openxmlformats.org/officeDocument/2006/relationships/image" Target="../media/image57.png"/><Relationship Id="rId9" Type="http://schemas.openxmlformats.org/officeDocument/2006/relationships/image" Target="../media/image19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0.png"/><Relationship Id="rId3" Type="http://schemas.openxmlformats.org/officeDocument/2006/relationships/image" Target="../media/image58.png"/><Relationship Id="rId7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10" Type="http://schemas.openxmlformats.org/officeDocument/2006/relationships/image" Target="../media/image520.png"/><Relationship Id="rId4" Type="http://schemas.openxmlformats.org/officeDocument/2006/relationships/image" Target="../media/image54.png"/><Relationship Id="rId9" Type="http://schemas.openxmlformats.org/officeDocument/2006/relationships/image" Target="../media/image19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5.png"/><Relationship Id="rId4" Type="http://schemas.openxmlformats.org/officeDocument/2006/relationships/image" Target="../media/image6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7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notebooks/perceptron/perceptron_xor_problem.ipynb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6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20_aprendizado_de_maquina/blob/main/docs/Resolu%C3%A7%C3%A3o%20e%20entrega%20dos%20laborat%C3%B3rios.pdf" TargetMode="Externa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4.jpeg"/><Relationship Id="rId5" Type="http://schemas.openxmlformats.org/officeDocument/2006/relationships/image" Target="../media/image73.jpeg"/><Relationship Id="rId4" Type="http://schemas.openxmlformats.org/officeDocument/2006/relationships/image" Target="../media/image72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jpeg"/><Relationship Id="rId2" Type="http://schemas.openxmlformats.org/officeDocument/2006/relationships/image" Target="../media/image6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690.png"/><Relationship Id="rId18" Type="http://schemas.openxmlformats.org/officeDocument/2006/relationships/image" Target="../media/image73.png"/><Relationship Id="rId26" Type="http://schemas.openxmlformats.org/officeDocument/2006/relationships/image" Target="../media/image77.png"/><Relationship Id="rId3" Type="http://schemas.openxmlformats.org/officeDocument/2006/relationships/image" Target="../media/image300.png"/><Relationship Id="rId21" Type="http://schemas.openxmlformats.org/officeDocument/2006/relationships/image" Target="../media/image75.png"/><Relationship Id="rId7" Type="http://schemas.openxmlformats.org/officeDocument/2006/relationships/image" Target="../media/image640.png"/><Relationship Id="rId12" Type="http://schemas.openxmlformats.org/officeDocument/2006/relationships/image" Target="../media/image23.png"/><Relationship Id="rId17" Type="http://schemas.openxmlformats.org/officeDocument/2006/relationships/image" Target="../media/image720.png"/><Relationship Id="rId25" Type="http://schemas.openxmlformats.org/officeDocument/2006/relationships/image" Target="../media/image450.png"/><Relationship Id="rId2" Type="http://schemas.openxmlformats.org/officeDocument/2006/relationships/image" Target="../media/image290.png"/><Relationship Id="rId16" Type="http://schemas.openxmlformats.org/officeDocument/2006/relationships/image" Target="../media/image710.png"/><Relationship Id="rId20" Type="http://schemas.openxmlformats.org/officeDocument/2006/relationships/image" Target="../media/image7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680.png"/><Relationship Id="rId24" Type="http://schemas.openxmlformats.org/officeDocument/2006/relationships/image" Target="../media/image440.png"/><Relationship Id="rId5" Type="http://schemas.openxmlformats.org/officeDocument/2006/relationships/image" Target="../media/image320.png"/><Relationship Id="rId15" Type="http://schemas.openxmlformats.org/officeDocument/2006/relationships/image" Target="../media/image191.png"/><Relationship Id="rId23" Type="http://schemas.openxmlformats.org/officeDocument/2006/relationships/image" Target="../media/image76.png"/><Relationship Id="rId10" Type="http://schemas.openxmlformats.org/officeDocument/2006/relationships/image" Target="../media/image670.png"/><Relationship Id="rId19" Type="http://schemas.openxmlformats.org/officeDocument/2006/relationships/image" Target="../media/image37.png"/><Relationship Id="rId4" Type="http://schemas.openxmlformats.org/officeDocument/2006/relationships/image" Target="../media/image310.png"/><Relationship Id="rId9" Type="http://schemas.openxmlformats.org/officeDocument/2006/relationships/image" Target="../media/image660.png"/><Relationship Id="rId14" Type="http://schemas.openxmlformats.org/officeDocument/2006/relationships/image" Target="../media/image700.png"/><Relationship Id="rId22" Type="http://schemas.openxmlformats.org/officeDocument/2006/relationships/image" Target="../media/image4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0.png"/><Relationship Id="rId3" Type="http://schemas.openxmlformats.org/officeDocument/2006/relationships/image" Target="../media/image211.png"/><Relationship Id="rId7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1.png"/><Relationship Id="rId11" Type="http://schemas.openxmlformats.org/officeDocument/2006/relationships/image" Target="../media/image80.png"/><Relationship Id="rId5" Type="http://schemas.openxmlformats.org/officeDocument/2006/relationships/image" Target="../media/image79.png"/><Relationship Id="rId10" Type="http://schemas.openxmlformats.org/officeDocument/2006/relationships/image" Target="../media/image280.png"/><Relationship Id="rId4" Type="http://schemas.openxmlformats.org/officeDocument/2006/relationships/image" Target="../media/image78.png"/><Relationship Id="rId9" Type="http://schemas.openxmlformats.org/officeDocument/2006/relationships/image" Target="../media/image270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0.png"/><Relationship Id="rId3" Type="http://schemas.openxmlformats.org/officeDocument/2006/relationships/image" Target="../media/image180.png"/><Relationship Id="rId7" Type="http://schemas.openxmlformats.org/officeDocument/2006/relationships/image" Target="../media/image220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0.png"/><Relationship Id="rId5" Type="http://schemas.openxmlformats.org/officeDocument/2006/relationships/image" Target="../media/image200.png"/><Relationship Id="rId4" Type="http://schemas.openxmlformats.org/officeDocument/2006/relationships/image" Target="../media/image190.png"/><Relationship Id="rId9" Type="http://schemas.openxmlformats.org/officeDocument/2006/relationships/image" Target="../media/image24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7.png"/><Relationship Id="rId13" Type="http://schemas.openxmlformats.org/officeDocument/2006/relationships/image" Target="../media/image23.png"/><Relationship Id="rId3" Type="http://schemas.openxmlformats.org/officeDocument/2006/relationships/image" Target="../media/image82.png"/><Relationship Id="rId7" Type="http://schemas.openxmlformats.org/officeDocument/2006/relationships/image" Target="../media/image86.png"/><Relationship Id="rId12" Type="http://schemas.openxmlformats.org/officeDocument/2006/relationships/image" Target="../media/image91.png"/><Relationship Id="rId2" Type="http://schemas.openxmlformats.org/officeDocument/2006/relationships/image" Target="../media/image81.png"/><Relationship Id="rId16" Type="http://schemas.openxmlformats.org/officeDocument/2006/relationships/image" Target="../media/image19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5.png"/><Relationship Id="rId11" Type="http://schemas.openxmlformats.org/officeDocument/2006/relationships/image" Target="../media/image90.png"/><Relationship Id="rId5" Type="http://schemas.openxmlformats.org/officeDocument/2006/relationships/image" Target="../media/image84.png"/><Relationship Id="rId15" Type="http://schemas.openxmlformats.org/officeDocument/2006/relationships/image" Target="../media/image93.png"/><Relationship Id="rId10" Type="http://schemas.openxmlformats.org/officeDocument/2006/relationships/image" Target="../media/image89.png"/><Relationship Id="rId4" Type="http://schemas.openxmlformats.org/officeDocument/2006/relationships/image" Target="../media/image83.png"/><Relationship Id="rId9" Type="http://schemas.openxmlformats.org/officeDocument/2006/relationships/image" Target="../media/image88.png"/><Relationship Id="rId1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5.png"/><Relationship Id="rId7" Type="http://schemas.openxmlformats.org/officeDocument/2006/relationships/image" Target="../media/image99.png"/><Relationship Id="rId2" Type="http://schemas.openxmlformats.org/officeDocument/2006/relationships/image" Target="../media/image9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97.png"/><Relationship Id="rId4" Type="http://schemas.openxmlformats.org/officeDocument/2006/relationships/image" Target="../media/image96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2.png"/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3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4.png"/><Relationship Id="rId5" Type="http://schemas.openxmlformats.org/officeDocument/2006/relationships/image" Target="../media/image1030.png"/><Relationship Id="rId4" Type="http://schemas.openxmlformats.org/officeDocument/2006/relationships/image" Target="../media/image1020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.png"/><Relationship Id="rId3" Type="http://schemas.openxmlformats.org/officeDocument/2006/relationships/image" Target="../media/image108.png"/><Relationship Id="rId7" Type="http://schemas.openxmlformats.org/officeDocument/2006/relationships/image" Target="../media/image112.png"/><Relationship Id="rId2" Type="http://schemas.openxmlformats.org/officeDocument/2006/relationships/image" Target="../media/image10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1.png"/><Relationship Id="rId5" Type="http://schemas.openxmlformats.org/officeDocument/2006/relationships/image" Target="../media/image110.png"/><Relationship Id="rId4" Type="http://schemas.openxmlformats.org/officeDocument/2006/relationships/image" Target="../media/image109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6.png"/><Relationship Id="rId3" Type="http://schemas.openxmlformats.org/officeDocument/2006/relationships/image" Target="../media/image1010.png"/><Relationship Id="rId7" Type="http://schemas.openxmlformats.org/officeDocument/2006/relationships/image" Target="../media/image105.png"/><Relationship Id="rId2" Type="http://schemas.openxmlformats.org/officeDocument/2006/relationships/image" Target="../media/image6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6.png"/><Relationship Id="rId5" Type="http://schemas.openxmlformats.org/officeDocument/2006/relationships/image" Target="../media/image115.png"/><Relationship Id="rId4" Type="http://schemas.openxmlformats.org/officeDocument/2006/relationships/image" Target="../media/image11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8.png"/><Relationship Id="rId2" Type="http://schemas.openxmlformats.org/officeDocument/2006/relationships/image" Target="../media/image1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image" Target="../media/image11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e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 fontScale="90000"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Redes Neurais Artificiais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710470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465090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figura ao lado apresenta o modelo matemático do </a:t>
                </a:r>
                <a:r>
                  <a:rPr lang="pt-BR" b="1" i="1" dirty="0"/>
                  <a:t>neurônio</a:t>
                </a:r>
                <a:r>
                  <a:rPr lang="pt-BR" dirty="0"/>
                  <a:t> proposto por McCulloch e Pitts.</a:t>
                </a:r>
              </a:p>
              <a:p>
                <a:r>
                  <a:rPr lang="pt-BR" dirty="0"/>
                  <a:t>Grosso modo, o </a:t>
                </a:r>
                <a:r>
                  <a:rPr lang="pt-BR" b="1" i="1" dirty="0"/>
                  <a:t>neurônio</a:t>
                </a:r>
                <a:r>
                  <a:rPr lang="pt-BR" dirty="0"/>
                  <a:t> é ativado (ou disparado) quando a </a:t>
                </a:r>
                <a:r>
                  <a:rPr lang="pt-BR" b="1" i="1" dirty="0"/>
                  <a:t>soma </a:t>
                </a:r>
                <a:r>
                  <a:rPr lang="pt-BR" dirty="0"/>
                  <a:t>de suas entradas excede o </a:t>
                </a:r>
                <a:r>
                  <a:rPr lang="pt-BR" b="1" i="1" dirty="0"/>
                  <a:t>limiar de ativação</a:t>
                </a:r>
                <a:r>
                  <a:rPr lang="pt-BR" i="1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 </a:t>
                </a:r>
              </a:p>
              <a:p>
                <a:r>
                  <a:rPr lang="pt-BR" dirty="0"/>
                  <a:t>As premissas do modelo de McCulloch e Pitts (M-P)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Os valores das entradas,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∀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pt-BR" dirty="0"/>
                  <a:t>, ou também chamados de </a:t>
                </a:r>
                <a:r>
                  <a:rPr lang="pt-BR" b="1" i="1" dirty="0"/>
                  <a:t>sinapses</a:t>
                </a:r>
                <a:r>
                  <a:rPr lang="pt-BR" dirty="0"/>
                  <a:t>, são sempre valores booleanos, i.e., ‘0’, ou ‘1’.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entradas são multiplicadas por pesos unitários (+/- 1) e somadas.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atividade do </a:t>
                </a:r>
                <a:r>
                  <a:rPr lang="pt-BR" b="1" i="1" dirty="0"/>
                  <a:t>neurônio</a:t>
                </a:r>
                <a:r>
                  <a:rPr lang="pt-BR" dirty="0"/>
                  <a:t> é um processo do tipo “</a:t>
                </a:r>
                <a:r>
                  <a:rPr lang="pt-BR" b="1" i="1" dirty="0"/>
                  <a:t>tudo ou nada</a:t>
                </a:r>
                <a:r>
                  <a:rPr lang="pt-BR" dirty="0"/>
                  <a:t>”, ou seja, um processo binário (0 ou 1).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Portanto,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neurônio é uma </a:t>
                </a:r>
                <a:r>
                  <a:rPr lang="pt-BR" b="1" i="1" dirty="0"/>
                  <a:t>função degrau </a:t>
                </a:r>
                <a:r>
                  <a:rPr lang="pt-BR" dirty="0"/>
                  <a:t>com </a:t>
                </a:r>
                <a:r>
                  <a:rPr lang="pt-BR" b="1" i="1" dirty="0"/>
                  <a:t>ponto de disparo </a:t>
                </a:r>
                <a:r>
                  <a:rPr lang="pt-BR" dirty="0"/>
                  <a:t>dependente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b="1" i="1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Um certo número de </a:t>
                </a:r>
                <a:r>
                  <a:rPr lang="pt-BR" b="1" i="1" dirty="0"/>
                  <a:t>sinapses</a:t>
                </a:r>
                <a:r>
                  <a:rPr lang="pt-BR" dirty="0"/>
                  <a:t> deve ser excitado para que o neurônio “dispare”.</a:t>
                </a:r>
              </a:p>
              <a:p>
                <a:r>
                  <a:rPr lang="pt-BR" dirty="0"/>
                  <a:t>O modelo do </a:t>
                </a:r>
                <a:r>
                  <a:rPr lang="pt-BR" b="1" i="1" dirty="0"/>
                  <a:t>neurônio</a:t>
                </a:r>
                <a:r>
                  <a:rPr lang="pt-BR" dirty="0"/>
                  <a:t> de McCulloch e Pitts nada mais é do que um </a:t>
                </a:r>
                <a:r>
                  <a:rPr lang="pt-BR" b="1" i="1" dirty="0"/>
                  <a:t>classificador linear com limiar de decisão rígido</a:t>
                </a:r>
                <a:r>
                  <a:rPr lang="pt-BR" dirty="0"/>
                  <a:t>,</a:t>
                </a:r>
                <a:r>
                  <a:rPr lang="pt-BR" b="1" i="1" dirty="0"/>
                  <a:t> pesos unitários</a:t>
                </a:r>
                <a:r>
                  <a:rPr lang="pt-BR" dirty="0"/>
                  <a:t> e </a:t>
                </a:r>
                <a:r>
                  <a:rPr lang="pt-BR" b="1" i="1" dirty="0"/>
                  <a:t>atributos booleanos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Content Placeholder 4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14901"/>
                <a:ext cx="7140174" cy="5343099"/>
              </a:xfrm>
              <a:blipFill>
                <a:blip r:embed="rId3"/>
                <a:stretch>
                  <a:fillRect l="-1025" t="-2397" r="-19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8068" y="3129493"/>
                <a:ext cx="3877116" cy="987193"/>
              </a:xfrm>
              <a:prstGeom prst="rect">
                <a:avLst/>
              </a:prstGeom>
              <a:blipFill rotWithShape="0">
                <a:blip r:embed="rId4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39322" y="1091282"/>
            <a:ext cx="4433322" cy="1519996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8373" y="4760736"/>
            <a:ext cx="3993932" cy="1969823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9914113" y="5209611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cxnSp>
        <p:nvCxnSpPr>
          <p:cNvPr id="9" name="Conector de Seta Reta 8">
            <a:extLst>
              <a:ext uri="{FF2B5EF4-FFF2-40B4-BE49-F238E27FC236}">
                <a16:creationId xmlns:a16="http://schemas.microsoft.com/office/drawing/2014/main" id="{2BB3DC51-DFDB-45CE-B2DD-7582FDEEDFA1}"/>
              </a:ext>
            </a:extLst>
          </p:cNvPr>
          <p:cNvCxnSpPr>
            <a:cxnSpLocks/>
          </p:cNvCxnSpPr>
          <p:nvPr/>
        </p:nvCxnSpPr>
        <p:spPr>
          <a:xfrm>
            <a:off x="7045036" y="4760736"/>
            <a:ext cx="1482515" cy="8182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5636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199" y="187326"/>
            <a:ext cx="10930835" cy="1120960"/>
          </a:xfrm>
        </p:spPr>
        <p:txBody>
          <a:bodyPr>
            <a:normAutofit/>
          </a:bodyPr>
          <a:lstStyle/>
          <a:p>
            <a:r>
              <a:rPr lang="pt-BR" dirty="0"/>
              <a:t>Exemplos de portas lógicas com o modelo M-P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/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2389517754"/>
                  </p:ext>
                </p:extLst>
              </p:nvPr>
            </p:nvGraphicFramePr>
            <p:xfrm>
              <a:off x="1513025" y="1354171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7308" r="-300000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7308" r="-203333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7308" r="-101099" b="-43269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7308" r="-2222" b="-43269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38195"/>
                <a:ext cx="3581400" cy="1477328"/>
              </a:xfrm>
              <a:prstGeom prst="rect">
                <a:avLst/>
              </a:prstGeom>
              <a:blipFill>
                <a:blip r:embed="rId4"/>
                <a:stretch>
                  <a:fillRect l="-1020" t="-2058" b="-535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1040299" y="4655885"/>
            <a:ext cx="3142324" cy="1550303"/>
            <a:chOff x="114755" y="4638765"/>
            <a:chExt cx="3142324" cy="1550303"/>
          </a:xfrm>
        </p:grpSpPr>
        <p:cxnSp>
          <p:nvCxnSpPr>
            <p:cNvPr id="7" name="Straight Arrow Connector 6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8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=1</a:t>
                  </a:r>
                </a:p>
              </p:txBody>
            </p:sp>
          </mc:Choice>
          <mc:Fallback xmlns="">
            <p:sp>
              <p:nvSpPr>
                <p:cNvPr id="9" name="Rectangle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t="-4000" r="-1282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Connector 9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7" name="Content Placeholder 3"/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409596715"/>
                  </p:ext>
                </p:extLst>
              </p:nvPr>
            </p:nvGraphicFramePr>
            <p:xfrm>
              <a:off x="5115789" y="1364016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AND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0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vemos que o disparo deve ocorrer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8790" y="3254860"/>
                <a:ext cx="3549651" cy="1477328"/>
              </a:xfrm>
              <a:prstGeom prst="rect">
                <a:avLst/>
              </a:prstGeom>
              <a:blipFill>
                <a:blip r:embed="rId11"/>
                <a:stretch>
                  <a:fillRect l="-1203" t="-2479" b="-57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/>
          <p:cNvGrpSpPr/>
          <p:nvPr/>
        </p:nvGrpSpPr>
        <p:grpSpPr>
          <a:xfrm>
            <a:off x="4751380" y="4704793"/>
            <a:ext cx="3142324" cy="1550303"/>
            <a:chOff x="114755" y="4638765"/>
            <a:chExt cx="3142324" cy="1550303"/>
          </a:xfrm>
        </p:grpSpPr>
        <p:cxnSp>
          <p:nvCxnSpPr>
            <p:cNvPr id="20" name="Straight Arrow Connector 19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Arrow Connector 20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=2</a:t>
                  </a:r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472052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 t="-4000" r="-2597" b="-2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Straight Connector 2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2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Rectangle 2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29" name="Rectangle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0" name="Rectangle 29"/>
          <p:cNvSpPr/>
          <p:nvPr/>
        </p:nvSpPr>
        <p:spPr>
          <a:xfrm>
            <a:off x="2371038" y="5036689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1" name="Rectangle 30"/>
          <p:cNvSpPr/>
          <p:nvPr/>
        </p:nvSpPr>
        <p:spPr>
          <a:xfrm>
            <a:off x="6074584" y="5084391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Qual é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?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Analisando-se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vemos que para o disparo ocorrer, seu valor deve ser </a:t>
                </a:r>
                <a:r>
                  <a:rPr lang="pt-BR" b="1" i="1" dirty="0"/>
                  <a:t>negado</a:t>
                </a:r>
                <a:r>
                  <a:rPr lang="pt-BR" dirty="0"/>
                  <a:t> (i.e., multiplicado por -1), e assim, o disparo ocorre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portanto,</a:t>
                </a:r>
                <a:r>
                  <a:rPr lang="pt-BR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19383" y="2619776"/>
                <a:ext cx="3808494" cy="2031325"/>
              </a:xfrm>
              <a:prstGeom prst="rect">
                <a:avLst/>
              </a:prstGeom>
              <a:blipFill rotWithShape="0">
                <a:blip r:embed="rId17"/>
                <a:stretch>
                  <a:fillRect l="-960" t="-1802" r="-2720" b="-390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00025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00025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/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5" name="Table 34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30891971"/>
                  </p:ext>
                </p:extLst>
              </p:nvPr>
            </p:nvGraphicFramePr>
            <p:xfrm>
              <a:off x="8966969" y="1364016"/>
              <a:ext cx="2148376" cy="1249680"/>
            </p:xfrm>
            <a:graphic>
              <a:graphicData uri="http://schemas.openxmlformats.org/drawingml/2006/table">
                <a:tbl>
                  <a:tblPr/>
                  <a:tblGrid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37094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NOT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pPr algn="ctr" rtl="0" fontAlgn="b"/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t="-119608" r="-298876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01136" t="-119608" r="-202273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198876" t="-119608" r="-100000" b="-24117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18"/>
                          <a:stretch>
                            <a:fillRect l="-302273" t="-119608" r="-1136" b="-24117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-1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pt-BR" dirty="0" smtClean="0"/>
                            <a:t>0</a:t>
                          </a:r>
                          <a:endParaRPr lang="pt-BR" dirty="0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82" name="Group 81"/>
          <p:cNvGrpSpPr/>
          <p:nvPr/>
        </p:nvGrpSpPr>
        <p:grpSpPr>
          <a:xfrm>
            <a:off x="5465375" y="6194213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4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r="-1282"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09634" y="6332055"/>
                  <a:ext cx="628853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Straight Arrow Connector 76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Rectangle 78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9" name="Rectangle 7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4" name="Group 83"/>
          <p:cNvGrpSpPr/>
          <p:nvPr/>
        </p:nvGrpSpPr>
        <p:grpSpPr>
          <a:xfrm>
            <a:off x="1728836" y="6206800"/>
            <a:ext cx="1853866" cy="607797"/>
            <a:chOff x="5465375" y="6194213"/>
            <a:chExt cx="1853866" cy="60779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/>
                <p:cNvSpPr/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5" name="Rectangle 8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65375" y="6194213"/>
                  <a:ext cx="368754" cy="276999"/>
                </a:xfrm>
                <a:prstGeom prst="rect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Oval 85"/>
                <p:cNvSpPr/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6" name="Oval 8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41529" y="6282511"/>
                  <a:ext cx="952310" cy="381000"/>
                </a:xfrm>
                <a:prstGeom prst="ellipse">
                  <a:avLst/>
                </a:prstGeom>
                <a:blipFill rotWithShape="0">
                  <a:blip r:embed="rId29"/>
                  <a:stretch>
                    <a:fillRect b="-3125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7" name="Straight Connector 86"/>
            <p:cNvCxnSpPr>
              <a:stCxn id="86" idx="0"/>
              <a:endCxn id="86" idx="4"/>
            </p:cNvCxnSpPr>
            <p:nvPr/>
          </p:nvCxnSpPr>
          <p:spPr>
            <a:xfrm>
              <a:off x="6417684" y="6282511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Rectangle 87"/>
                <p:cNvSpPr/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88" name="Rectangle 8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70105" y="6334509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Rectangle 88"/>
                <p:cNvSpPr/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89" name="Rectangle 8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6784" y="6332055"/>
                  <a:ext cx="628853" cy="276999"/>
                </a:xfrm>
                <a:prstGeom prst="rect">
                  <a:avLst/>
                </a:prstGeom>
                <a:blipFill rotWithShape="0">
                  <a:blip r:embed="rId31"/>
                  <a:stretch>
                    <a:fillRect t="-2222" b="-1777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0" name="Straight Arrow Connector 89"/>
            <p:cNvCxnSpPr>
              <a:stCxn id="86" idx="6"/>
            </p:cNvCxnSpPr>
            <p:nvPr/>
          </p:nvCxnSpPr>
          <p:spPr>
            <a:xfrm flipV="1">
              <a:off x="6893839" y="6470555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Rectangle 90"/>
                <p:cNvSpPr/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1" name="Rectangle 9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4591" y="6295021"/>
                  <a:ext cx="374650" cy="276999"/>
                </a:xfrm>
                <a:prstGeom prst="rect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2" name="Straight Arrow Connector 91"/>
            <p:cNvCxnSpPr/>
            <p:nvPr/>
          </p:nvCxnSpPr>
          <p:spPr>
            <a:xfrm>
              <a:off x="5751825" y="6334508"/>
              <a:ext cx="223042" cy="5714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/>
            <p:nvPr/>
          </p:nvCxnSpPr>
          <p:spPr>
            <a:xfrm flipV="1">
              <a:off x="5759765" y="6561438"/>
              <a:ext cx="215102" cy="1199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Rectangle 93"/>
                <p:cNvSpPr/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94" name="Rectangle 9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77924" y="6525011"/>
                  <a:ext cx="372345" cy="276999"/>
                </a:xfrm>
                <a:prstGeom prst="rect">
                  <a:avLst/>
                </a:prstGeom>
                <a:blipFill rotWithShape="0"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6" name="Group 105"/>
          <p:cNvGrpSpPr/>
          <p:nvPr/>
        </p:nvGrpSpPr>
        <p:grpSpPr>
          <a:xfrm>
            <a:off x="8284645" y="6216402"/>
            <a:ext cx="2150193" cy="638143"/>
            <a:chOff x="9378133" y="3482400"/>
            <a:chExt cx="2150193" cy="63814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Rectangle 106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07" name="Rectangle 1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Oval 107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8" name="Oval 1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3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Straight Connector 108"/>
            <p:cNvCxnSpPr>
              <a:stCxn id="108" idx="0"/>
              <a:endCxn id="108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Rectangle 109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200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0" name="Rectangle 10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652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Rectangle 110"/>
                <p:cNvSpPr/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sz="12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≥</m:t>
                        </m:r>
                        <m:r>
                          <a:rPr lang="pt-BR" sz="12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1" name="Rectangle 1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31675" y="3543523"/>
                  <a:ext cx="628853" cy="276999"/>
                </a:xfrm>
                <a:prstGeom prst="rect">
                  <a:avLst/>
                </a:prstGeom>
                <a:blipFill rotWithShape="0">
                  <a:blip r:embed="rId34"/>
                  <a:stretch>
                    <a:fillRect b="-444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Straight Arrow Connector 111"/>
            <p:cNvCxnSpPr>
              <a:stCxn id="108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Rectangle 112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113" name="Rectangle 1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3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Straight Arrow Connector 113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Oval 114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6" name="Straight Arrow Connector 115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TextBox 116"/>
            <p:cNvSpPr txBox="1"/>
            <p:nvPr/>
          </p:nvSpPr>
          <p:spPr>
            <a:xfrm>
              <a:off x="9851267" y="3843544"/>
              <a:ext cx="167705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  <p:sp>
        <p:nvSpPr>
          <p:cNvPr id="3" name="Rectangle 2"/>
          <p:cNvSpPr/>
          <p:nvPr/>
        </p:nvSpPr>
        <p:spPr>
          <a:xfrm>
            <a:off x="10328277" y="6167312"/>
            <a:ext cx="1842926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100" b="1" dirty="0"/>
              <a:t>OBS</a:t>
            </a:r>
            <a:r>
              <a:rPr lang="pt-BR" sz="1100" dirty="0"/>
              <a:t>.: Entradas inibitórias são entradas que têm seus valores multiplicados por -1.</a:t>
            </a:r>
          </a:p>
        </p:txBody>
      </p:sp>
      <p:grpSp>
        <p:nvGrpSpPr>
          <p:cNvPr id="96" name="Group 5">
            <a:extLst>
              <a:ext uri="{FF2B5EF4-FFF2-40B4-BE49-F238E27FC236}">
                <a16:creationId xmlns:a16="http://schemas.microsoft.com/office/drawing/2014/main" id="{37E1DC95-DB90-4128-8BFC-BA6EF820FF03}"/>
              </a:ext>
            </a:extLst>
          </p:cNvPr>
          <p:cNvGrpSpPr/>
          <p:nvPr/>
        </p:nvGrpSpPr>
        <p:grpSpPr>
          <a:xfrm>
            <a:off x="8554892" y="4715523"/>
            <a:ext cx="3142324" cy="1530207"/>
            <a:chOff x="114755" y="4638765"/>
            <a:chExt cx="3142324" cy="1530207"/>
          </a:xfrm>
        </p:grpSpPr>
        <p:cxnSp>
          <p:nvCxnSpPr>
            <p:cNvPr id="97" name="Straight Arrow Connector 6">
              <a:extLst>
                <a:ext uri="{FF2B5EF4-FFF2-40B4-BE49-F238E27FC236}">
                  <a16:creationId xmlns:a16="http://schemas.microsoft.com/office/drawing/2014/main" id="{46367342-3D00-4DC2-97F8-A4C48A0FF487}"/>
                </a:ext>
              </a:extLst>
            </p:cNvPr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7">
              <a:extLst>
                <a:ext uri="{FF2B5EF4-FFF2-40B4-BE49-F238E27FC236}">
                  <a16:creationId xmlns:a16="http://schemas.microsoft.com/office/drawing/2014/main" id="{75736E90-2D6B-4961-B25D-570A62BDCB47}"/>
                </a:ext>
              </a:extLst>
            </p:cNvPr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id="{3487FCC0-1721-4A90-ADCC-BA759BEBA2F5}"/>
                    </a:ext>
                  </a:extLst>
                </p:cNvPr>
                <p:cNvSpPr/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</m:oMath>
                  </a14:m>
                  <a:r>
                    <a:rPr lang="pt-BR" sz="1400" dirty="0"/>
                    <a:t>= 0</a:t>
                  </a:r>
                </a:p>
              </p:txBody>
            </p:sp>
          </mc:Choice>
          <mc:Fallback xmlns="">
            <p:sp>
              <p:nvSpPr>
                <p:cNvPr id="99" name="Rectangle 8">
                  <a:extLst>
                    <a:ext uri="{FF2B5EF4-FFF2-40B4-BE49-F238E27FC236}">
                      <a16:creationId xmlns:a16="http://schemas.microsoft.com/office/drawing/2014/main" xmlns="" xmlns:a14="http://schemas.microsoft.com/office/drawing/2010/main" id="{3487FCC0-1721-4A90-ADCC-BA759BEBA2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384" y="5861195"/>
                  <a:ext cx="512128" cy="307777"/>
                </a:xfrm>
                <a:prstGeom prst="rect">
                  <a:avLst/>
                </a:prstGeom>
                <a:blipFill rotWithShape="0">
                  <a:blip r:embed="rId37"/>
                  <a:stretch>
                    <a:fillRect t="-3922" r="-2381" b="-196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1" name="Straight Connector 10">
              <a:extLst>
                <a:ext uri="{FF2B5EF4-FFF2-40B4-BE49-F238E27FC236}">
                  <a16:creationId xmlns:a16="http://schemas.microsoft.com/office/drawing/2014/main" id="{0039D694-FDBD-4E37-84A8-15AA7DF0700A}"/>
                </a:ext>
              </a:extLst>
            </p:cNvPr>
            <p:cNvCxnSpPr/>
            <p:nvPr/>
          </p:nvCxnSpPr>
          <p:spPr>
            <a:xfrm>
              <a:off x="642607" y="5413385"/>
              <a:ext cx="198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Rectangle 12">
                  <a:extLst>
                    <a:ext uri="{FF2B5EF4-FFF2-40B4-BE49-F238E27FC236}">
                      <a16:creationId xmlns:a16="http://schemas.microsoft.com/office/drawing/2014/main" id="{A6211B07-9433-40C9-8FAD-6D6FABD675A8}"/>
                    </a:ext>
                  </a:extLst>
                </p:cNvPr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4" name="Rectangle 13">
                  <a:extLst>
                    <a:ext uri="{FF2B5EF4-FFF2-40B4-BE49-F238E27FC236}">
                      <a16:creationId xmlns:a16="http://schemas.microsoft.com/office/drawing/2014/main" id="{98598CD3-6DB1-47BE-9BF0-B048427C74E3}"/>
                    </a:ext>
                  </a:extLst>
                </p:cNvPr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Rectangle 15">
                  <a:extLst>
                    <a:ext uri="{FF2B5EF4-FFF2-40B4-BE49-F238E27FC236}">
                      <a16:creationId xmlns:a16="http://schemas.microsoft.com/office/drawing/2014/main" id="{3864A534-FEF0-4BD5-9101-1EAD35FBFF1F}"/>
                    </a:ext>
                  </a:extLst>
                </p:cNvPr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19" name="Rectangle 29">
            <a:extLst>
              <a:ext uri="{FF2B5EF4-FFF2-40B4-BE49-F238E27FC236}">
                <a16:creationId xmlns:a16="http://schemas.microsoft.com/office/drawing/2014/main" id="{7A9422C4-74C4-49FF-B9DA-F9D11E115A00}"/>
              </a:ext>
            </a:extLst>
          </p:cNvPr>
          <p:cNvSpPr/>
          <p:nvPr/>
        </p:nvSpPr>
        <p:spPr>
          <a:xfrm>
            <a:off x="9885631" y="5096327"/>
            <a:ext cx="159729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b="1" i="1" dirty="0"/>
              <a:t>função de ativação</a:t>
            </a:r>
            <a:endParaRPr lang="pt-BR" sz="1400" dirty="0"/>
          </a:p>
        </p:txBody>
      </p:sp>
      <p:sp>
        <p:nvSpPr>
          <p:cNvPr id="33" name="Retângulo 32"/>
          <p:cNvSpPr/>
          <p:nvPr/>
        </p:nvSpPr>
        <p:spPr>
          <a:xfrm>
            <a:off x="8562064" y="6170917"/>
            <a:ext cx="300082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100" dirty="0"/>
              <a:t>-1</a:t>
            </a:r>
          </a:p>
        </p:txBody>
      </p:sp>
      <p:sp>
        <p:nvSpPr>
          <p:cNvPr id="36" name="CaixaDeTexto 35"/>
          <p:cNvSpPr txBox="1"/>
          <p:nvPr/>
        </p:nvSpPr>
        <p:spPr>
          <a:xfrm>
            <a:off x="1578" y="1814377"/>
            <a:ext cx="13045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>
                <a:solidFill>
                  <a:srgbClr val="00B0F0"/>
                </a:solidFill>
              </a:rPr>
              <a:t>Podem ser interpretados como problemas de classificação.</a:t>
            </a:r>
          </a:p>
        </p:txBody>
      </p:sp>
    </p:spTree>
    <p:extLst>
      <p:ext uri="{BB962C8B-B14F-4D97-AF65-F5344CB8AC3E}">
        <p14:creationId xmlns:p14="http://schemas.microsoft.com/office/powerpoint/2010/main" val="2000941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E68BD5-7520-4B01-9739-3D7A1FED57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00424" cy="1325563"/>
          </a:xfrm>
        </p:spPr>
        <p:txBody>
          <a:bodyPr/>
          <a:lstStyle/>
          <a:p>
            <a:r>
              <a:rPr lang="pt-BR" dirty="0"/>
              <a:t>Exemplos de portas lógicas com o modelo M-P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F767FFAE-F941-4E83-9E11-74EA97962CE7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2289730"/>
                  </p:ext>
                </p:extLst>
              </p:nvPr>
            </p:nvGraphicFramePr>
            <p:xfrm>
              <a:off x="1071236" y="2595935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101099" t="-119608" r="-2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203333" t="-119608" r="-102222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2"/>
                          <a:stretch>
                            <a:fillRect l="-300000" t="-119608" r="-1099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D965F77-D910-4681-8D94-F0562B360EC1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572461681"/>
                  </p:ext>
                </p:extLst>
              </p:nvPr>
            </p:nvGraphicFramePr>
            <p:xfrm>
              <a:off x="3892548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3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8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938A066A-22FB-471F-B1F4-AB6F2A138E83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667401916"/>
                  </p:ext>
                </p:extLst>
              </p:nvPr>
            </p:nvGraphicFramePr>
            <p:xfrm>
              <a:off x="6713860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4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33971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pt-BR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b="0" i="1" smtClean="0"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pt-BR" b="1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pt-BR" b="0" i="1" smtClean="0">
                                    <a:effectLst/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oMath>
                            </m:oMathPara>
                          </a14:m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3971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-2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Content Placeholder 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AC4E0B4-0AB9-41D9-8412-E8273B9213CE}"/>
                  </a:ext>
                </a:extLst>
              </p:cNvPr>
              <p:cNvGraphicFramePr>
                <a:graphicFrameLocks/>
              </p:cNvGraphicFramePr>
              <p:nvPr>
                <p:extLst>
                  <p:ext uri="{D42A27DB-BD31-4B8C-83A1-F6EECF244321}">
                    <p14:modId xmlns:p14="http://schemas.microsoft.com/office/powerpoint/2010/main" val="394744729"/>
                  </p:ext>
                </p:extLst>
              </p:nvPr>
            </p:nvGraphicFramePr>
            <p:xfrm>
              <a:off x="9535172" y="2595934"/>
              <a:ext cx="2203452" cy="1874520"/>
            </p:xfrm>
            <a:graphic>
              <a:graphicData uri="http://schemas.openxmlformats.org/drawingml/2006/table">
                <a:tbl>
                  <a:tblPr/>
                  <a:tblGrid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0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1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2"/>
                        </a:ext>
                      </a:extLst>
                    </a:gridCol>
                    <a:gridCol w="550863">
                      <a:extLst>
                        <a:ext uri="{9D8B030D-6E8A-4147-A177-3AD203B41FA5}">
                          <a16:colId xmlns:a16="http://schemas.microsoft.com/office/drawing/2014/main" xmlns="" xmlns:a14="http://schemas.microsoft.com/office/drawing/2010/main" val="20003"/>
                        </a:ext>
                      </a:extLst>
                    </a:gridCol>
                  </a:tblGrid>
                  <a:tr h="312420">
                    <a:tc gridSpan="4"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XOR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0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99" t="-119608" r="-300000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102222" t="-119608" r="-203333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200000" t="-119608" r="-101099" b="-44313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pt-BR"/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 rotWithShape="0">
                          <a:blip r:embed="rId5"/>
                          <a:stretch>
                            <a:fillRect l="-303333" t="-119608" r="-2222" b="-44313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1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2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3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0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1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4"/>
                      </a:ext>
                    </a:extLst>
                  </a:tr>
                  <a:tr h="312420"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-1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 smtClean="0">
                              <a:effectLst/>
                            </a:rPr>
                            <a:t>-2</a:t>
                          </a:r>
                          <a:endParaRPr lang="pt-BR" dirty="0">
                            <a:effectLst/>
                          </a:endParaRP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 rtl="0" fontAlgn="b"/>
                          <a:r>
                            <a:rPr lang="pt-BR" dirty="0">
                              <a:effectLst/>
                            </a:rPr>
                            <a:t>0</a:t>
                          </a:r>
                        </a:p>
                      </a:txBody>
                      <a:tcPr marL="28575" marR="28575" marT="19050" marB="19050" anchor="b">
                        <a:lnL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9525" cap="flat" cmpd="sng" algn="ctr">
                          <a:solidFill>
                            <a:srgbClr val="CCCCCC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9525" cap="flat" cmpd="sng" algn="ctr">
                          <a:solidFill>
                            <a:srgbClr val="000000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xmlns="" xmlns:a14="http://schemas.microsoft.com/office/drawing/2010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1" name="Retângulo 10">
            <a:extLst>
              <a:ext uri="{FF2B5EF4-FFF2-40B4-BE49-F238E27FC236}">
                <a16:creationId xmlns:a16="http://schemas.microsoft.com/office/drawing/2014/main" id="{221061E5-F31D-4ACA-AD05-D82AEF033C76}"/>
              </a:ext>
            </a:extLst>
          </p:cNvPr>
          <p:cNvSpPr/>
          <p:nvPr/>
        </p:nvSpPr>
        <p:spPr>
          <a:xfrm>
            <a:off x="2172963" y="3534305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215C0F0D-A722-474D-8471-199D461D83E9}"/>
              </a:ext>
            </a:extLst>
          </p:cNvPr>
          <p:cNvSpPr/>
          <p:nvPr/>
        </p:nvSpPr>
        <p:spPr>
          <a:xfrm>
            <a:off x="4994274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F3727754-13EE-4E28-8054-B4248241CFC0}"/>
              </a:ext>
            </a:extLst>
          </p:cNvPr>
          <p:cNvSpPr/>
          <p:nvPr/>
        </p:nvSpPr>
        <p:spPr>
          <a:xfrm>
            <a:off x="7815586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tângulo 13">
            <a:extLst>
              <a:ext uri="{FF2B5EF4-FFF2-40B4-BE49-F238E27FC236}">
                <a16:creationId xmlns:a16="http://schemas.microsoft.com/office/drawing/2014/main" id="{0280CE2A-46AD-4072-8519-D378A5B43FC6}"/>
              </a:ext>
            </a:extLst>
          </p:cNvPr>
          <p:cNvSpPr/>
          <p:nvPr/>
        </p:nvSpPr>
        <p:spPr>
          <a:xfrm>
            <a:off x="10636898" y="3533194"/>
            <a:ext cx="1101726" cy="593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91A94ADF-EE00-43ED-B853-366E5336EC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928937"/>
            <a:ext cx="10900423" cy="1676882"/>
          </a:xfrm>
        </p:spPr>
        <p:txBody>
          <a:bodyPr>
            <a:normAutofit lnSpcReduction="10000"/>
          </a:bodyPr>
          <a:lstStyle/>
          <a:p>
            <a:r>
              <a:rPr lang="en-US" b="1" dirty="0" err="1"/>
              <a:t>Resposta</a:t>
            </a:r>
            <a:r>
              <a:rPr lang="en-US" dirty="0"/>
              <a:t>: com um </a:t>
            </a:r>
            <a:r>
              <a:rPr lang="en-US" dirty="0" err="1"/>
              <a:t>único</a:t>
            </a:r>
            <a:r>
              <a:rPr lang="en-US" dirty="0"/>
              <a:t> </a:t>
            </a:r>
            <a:r>
              <a:rPr lang="en-US" dirty="0" err="1"/>
              <a:t>modelo</a:t>
            </a:r>
            <a:r>
              <a:rPr lang="en-US" dirty="0"/>
              <a:t> de M-P,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dirty="0" err="1"/>
              <a:t>possível</a:t>
            </a:r>
            <a:r>
              <a:rPr lang="en-US" dirty="0"/>
              <a:t> </a:t>
            </a:r>
            <a:r>
              <a:rPr lang="en-US" dirty="0" err="1"/>
              <a:t>encontrar</a:t>
            </a:r>
            <a:r>
              <a:rPr lang="en-US" dirty="0"/>
              <a:t> um </a:t>
            </a:r>
            <a:r>
              <a:rPr lang="en-US" b="1" i="1" dirty="0" err="1"/>
              <a:t>limiar</a:t>
            </a:r>
            <a:r>
              <a:rPr lang="en-US" b="1" i="1" dirty="0"/>
              <a:t> de </a:t>
            </a:r>
            <a:r>
              <a:rPr lang="en-US" b="1" i="1" dirty="0" err="1"/>
              <a:t>ativação</a:t>
            </a:r>
            <a:r>
              <a:rPr lang="en-US" b="1" i="1" dirty="0"/>
              <a:t> </a:t>
            </a:r>
            <a:r>
              <a:rPr lang="en-US" dirty="0"/>
              <a:t>que </a:t>
            </a:r>
            <a:r>
              <a:rPr lang="en-US" dirty="0" err="1"/>
              <a:t>resolva</a:t>
            </a:r>
            <a:r>
              <a:rPr lang="en-US" dirty="0"/>
              <a:t>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, </a:t>
            </a:r>
            <a:r>
              <a:rPr lang="en-US" dirty="0" err="1"/>
              <a:t>pois</a:t>
            </a:r>
            <a:r>
              <a:rPr lang="en-US" dirty="0"/>
              <a:t>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veremos</a:t>
            </a:r>
            <a:r>
              <a:rPr lang="en-US" dirty="0"/>
              <a:t> </a:t>
            </a:r>
            <a:r>
              <a:rPr lang="en-US" dirty="0" err="1"/>
              <a:t>adiante</a:t>
            </a:r>
            <a:r>
              <a:rPr lang="en-US" dirty="0"/>
              <a:t>, </a:t>
            </a:r>
            <a:r>
              <a:rPr lang="en-US" dirty="0" err="1"/>
              <a:t>este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 </a:t>
            </a:r>
            <a:r>
              <a:rPr lang="en-US" dirty="0" err="1"/>
              <a:t>não</a:t>
            </a:r>
            <a:r>
              <a:rPr lang="en-US" dirty="0"/>
              <a:t> é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separável</a:t>
            </a:r>
            <a:r>
              <a:rPr lang="en-US" dirty="0"/>
              <a:t>.</a:t>
            </a:r>
          </a:p>
          <a:p>
            <a:r>
              <a:rPr lang="en-US" dirty="0"/>
              <a:t>O </a:t>
            </a:r>
            <a:r>
              <a:rPr lang="en-US" dirty="0" err="1"/>
              <a:t>modelo</a:t>
            </a:r>
            <a:r>
              <a:rPr lang="en-US" dirty="0"/>
              <a:t> de M-P </a:t>
            </a:r>
            <a:r>
              <a:rPr lang="en-US" dirty="0" err="1"/>
              <a:t>só</a:t>
            </a:r>
            <a:r>
              <a:rPr lang="en-US" dirty="0"/>
              <a:t> resolve </a:t>
            </a:r>
            <a:r>
              <a:rPr lang="en-US" dirty="0" err="1"/>
              <a:t>problemas</a:t>
            </a:r>
            <a:r>
              <a:rPr lang="en-US" dirty="0"/>
              <a:t> </a:t>
            </a:r>
            <a:r>
              <a:rPr lang="en-US" b="1" i="1" dirty="0" err="1"/>
              <a:t>linearmente</a:t>
            </a:r>
            <a:r>
              <a:rPr lang="en-US" b="1" i="1" dirty="0"/>
              <a:t> </a:t>
            </a:r>
            <a:r>
              <a:rPr lang="en-US" b="1" i="1" dirty="0" err="1"/>
              <a:t>separáveis</a:t>
            </a:r>
            <a:r>
              <a:rPr lang="en-US" dirty="0"/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id="{A3CD3263-05E9-4C2C-AC8D-0917EC55F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/>
                <a:r>
                  <a:rPr lang="pt-BR" dirty="0"/>
                  <a:t>Qual deve ser o valor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para a porta lógica XOR? </a:t>
                </a:r>
              </a:p>
            </p:txBody>
          </p:sp>
        </mc:Choice>
        <mc:Fallback xmlns="">
          <p:sp>
            <p:nvSpPr>
              <p:cNvPr id="16" name="Espaço Reservado para Conteúdo 2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A3CD3263-05E9-4C2C-AC8D-0917EC55F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82612"/>
                <a:ext cx="10900424" cy="1676882"/>
              </a:xfrm>
              <a:prstGeom prst="rect">
                <a:avLst/>
              </a:prstGeom>
              <a:blipFill rotWithShape="0">
                <a:blip r:embed="rId6"/>
                <a:stretch>
                  <a:fillRect l="-1007" t="-5797" r="-123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aixaDeTexto 2"/>
              <p:cNvSpPr txBox="1"/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3" name="CaixaDeTexto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2548" y="2290312"/>
                <a:ext cx="2203452" cy="307777"/>
              </a:xfrm>
              <a:prstGeom prst="rect">
                <a:avLst/>
              </a:prstGeom>
              <a:blipFill rotWithShape="0">
                <a:blip r:embed="rId7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aixaDeTexto 16"/>
          <p:cNvSpPr txBox="1"/>
          <p:nvPr/>
        </p:nvSpPr>
        <p:spPr>
          <a:xfrm>
            <a:off x="1071236" y="2288157"/>
            <a:ext cx="22034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/>
              <a:t>Sem entradas inibitórias.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/>
              <p:cNvSpPr txBox="1"/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 inibitória.</a:t>
                </a:r>
              </a:p>
            </p:txBody>
          </p:sp>
        </mc:Choice>
        <mc:Fallback xmlns="">
          <p:sp>
            <p:nvSpPr>
              <p:cNvPr id="18" name="CaixaDeTexto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3859" y="2288156"/>
                <a:ext cx="2203452" cy="307777"/>
              </a:xfrm>
              <a:prstGeom prst="rect">
                <a:avLst/>
              </a:prstGeom>
              <a:blipFill rotWithShape="0">
                <a:blip r:embed="rId8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aixaDeTexto 18"/>
              <p:cNvSpPr txBox="1"/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sz="1400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1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1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sz="1400" dirty="0"/>
                  <a:t> como entradas inibitórias.</a:t>
                </a:r>
              </a:p>
            </p:txBody>
          </p:sp>
        </mc:Choice>
        <mc:Fallback xmlns="">
          <p:sp>
            <p:nvSpPr>
              <p:cNvPr id="19" name="CaixaDeTexto 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93407" y="2288156"/>
                <a:ext cx="2686981" cy="307777"/>
              </a:xfrm>
              <a:prstGeom prst="rect">
                <a:avLst/>
              </a:prstGeom>
              <a:blipFill rotWithShape="0">
                <a:blip r:embed="rId9"/>
                <a:stretch>
                  <a:fillRect t="-1961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tângulo 4"/>
              <p:cNvSpPr/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0&lt;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&lt;2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5" name="Retângulo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1235" y="4486219"/>
                <a:ext cx="2203453" cy="338554"/>
              </a:xfrm>
              <a:prstGeom prst="rect">
                <a:avLst/>
              </a:prstGeom>
              <a:blipFill rotWithShape="0">
                <a:blip r:embed="rId10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tângulo 6"/>
              <p:cNvSpPr/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7" name="Retângulo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0064" y="4478034"/>
                <a:ext cx="2245936" cy="338554"/>
              </a:xfrm>
              <a:prstGeom prst="rect">
                <a:avLst/>
              </a:prstGeom>
              <a:blipFill rotWithShape="0">
                <a:blip r:embed="rId11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tângulo 19"/>
              <p:cNvSpPr/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60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lang="pt-BR" sz="16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sz="1600" dirty="0"/>
                  <a:t> ou </a:t>
                </a:r>
                <a14:m>
                  <m:oMath xmlns:m="http://schemas.openxmlformats.org/officeDocument/2006/math">
                    <m:r>
                      <a:rPr lang="pt-BR" sz="1600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sz="1600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sz="1600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pt-BR" sz="1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≥1</m:t>
                    </m:r>
                  </m:oMath>
                </a14:m>
                <a:endParaRPr lang="pt-BR" sz="1600" dirty="0"/>
              </a:p>
            </p:txBody>
          </p:sp>
        </mc:Choice>
        <mc:Fallback xmlns="">
          <p:sp>
            <p:nvSpPr>
              <p:cNvPr id="20" name="Retângulo 19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7650" y="4500542"/>
                <a:ext cx="2245936" cy="338554"/>
              </a:xfrm>
              <a:prstGeom prst="rect">
                <a:avLst/>
              </a:prstGeom>
              <a:blipFill rotWithShape="0">
                <a:blip r:embed="rId12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tângulo 20"/>
              <p:cNvSpPr/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sz="1600" b="0" i="1" smtClean="0">
                          <a:latin typeface="Cambria Math" panose="02040503050406030204" pitchFamily="18" charset="0"/>
                        </a:rPr>
                        <m:t>2&lt;</m:t>
                      </m:r>
                      <m:r>
                        <a:rPr lang="pt-BR" sz="160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sz="1600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sz="1600" b="0" i="0" smtClean="0">
                          <a:latin typeface="Cambria Math" panose="02040503050406030204" pitchFamily="18" charset="0"/>
                        </a:rPr>
                        <m:t>&lt;0</m:t>
                      </m:r>
                    </m:oMath>
                  </m:oMathPara>
                </a14:m>
                <a:endParaRPr lang="pt-BR" sz="1600" dirty="0"/>
              </a:p>
            </p:txBody>
          </p:sp>
        </mc:Choice>
        <mc:Fallback xmlns="">
          <p:sp>
            <p:nvSpPr>
              <p:cNvPr id="21" name="Retângulo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5170" y="4478034"/>
                <a:ext cx="2203453" cy="338554"/>
              </a:xfrm>
              <a:prstGeom prst="rect">
                <a:avLst/>
              </a:prstGeom>
              <a:blipFill rotWithShape="0">
                <a:blip r:embed="rId13"/>
                <a:stretch>
                  <a:fillRect b="-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62972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I)</a:t>
            </a:r>
            <a:r>
              <a:rPr lang="pt-BR" dirty="0"/>
              <a:t>” que se encontra no MS Teams.</a:t>
            </a:r>
          </a:p>
        </p:txBody>
      </p:sp>
    </p:spTree>
    <p:extLst>
      <p:ext uri="{BB962C8B-B14F-4D97-AF65-F5344CB8AC3E}">
        <p14:creationId xmlns:p14="http://schemas.microsoft.com/office/powerpoint/2010/main" val="3511511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48896"/>
            <a:ext cx="6865565" cy="5009103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Em 1958, Frank Rosenblatt, propôs um novo </a:t>
            </a:r>
            <a:r>
              <a:rPr lang="pt-BR" b="1" i="1" dirty="0"/>
              <a:t>modelo computacional mais geral</a:t>
            </a:r>
            <a:r>
              <a:rPr lang="pt-BR" dirty="0"/>
              <a:t> que o modelo do </a:t>
            </a:r>
            <a:r>
              <a:rPr lang="pt-BR" b="1" i="1" dirty="0"/>
              <a:t>neurônio</a:t>
            </a:r>
            <a:r>
              <a:rPr lang="pt-BR" dirty="0"/>
              <a:t>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.</a:t>
            </a:r>
          </a:p>
          <a:p>
            <a:r>
              <a:rPr lang="pt-BR" dirty="0"/>
              <a:t>O modelo criado por ele é chamado de </a:t>
            </a:r>
            <a:r>
              <a:rPr lang="pt-BR" b="1" i="1" dirty="0"/>
              <a:t>perceptron</a:t>
            </a:r>
            <a:r>
              <a:rPr lang="pt-BR" dirty="0"/>
              <a:t> e é mostrado na figura ao lado.</a:t>
            </a:r>
          </a:p>
          <a:p>
            <a:r>
              <a:rPr lang="pt-BR" dirty="0"/>
              <a:t>O </a:t>
            </a:r>
            <a:r>
              <a:rPr lang="pt-BR" b="1" i="1" dirty="0"/>
              <a:t>perceptron</a:t>
            </a:r>
            <a:r>
              <a:rPr lang="pt-BR" dirty="0"/>
              <a:t> é um modelo para </a:t>
            </a:r>
            <a:r>
              <a:rPr lang="pt-BR" b="1" i="1" dirty="0"/>
              <a:t>aprendizado supervisionado</a:t>
            </a:r>
            <a:r>
              <a:rPr lang="pt-BR" dirty="0"/>
              <a:t> de </a:t>
            </a:r>
            <a:r>
              <a:rPr lang="pt-BR" b="1" i="1" dirty="0"/>
              <a:t>classificadores binários</a:t>
            </a:r>
            <a:r>
              <a:rPr lang="pt-BR" dirty="0"/>
              <a:t>,</a:t>
            </a:r>
            <a:r>
              <a:rPr lang="pt-BR" b="1" i="1" dirty="0"/>
              <a:t> </a:t>
            </a:r>
            <a:r>
              <a:rPr lang="pt-BR" dirty="0"/>
              <a:t>ou seja </a:t>
            </a:r>
            <a:r>
              <a:rPr lang="pt-BR" b="1" i="1" dirty="0"/>
              <a:t>problemas com duas classes</a:t>
            </a:r>
            <a:r>
              <a:rPr lang="pt-BR" dirty="0"/>
              <a:t>.</a:t>
            </a:r>
          </a:p>
          <a:p>
            <a:r>
              <a:rPr lang="pt-BR" dirty="0"/>
              <a:t>Assim como o modelo de M-P, o </a:t>
            </a:r>
            <a:r>
              <a:rPr lang="pt-BR" b="1" i="1" dirty="0"/>
              <a:t>perceptron</a:t>
            </a:r>
            <a:r>
              <a:rPr lang="pt-BR" dirty="0"/>
              <a:t> só é capaz de classificar padrões </a:t>
            </a:r>
            <a:r>
              <a:rPr lang="pt-BR" b="1" i="1" dirty="0"/>
              <a:t>linearmente separáveis</a:t>
            </a:r>
            <a:r>
              <a:rPr lang="pt-BR" dirty="0"/>
              <a:t>.</a:t>
            </a:r>
          </a:p>
          <a:p>
            <a:r>
              <a:rPr lang="pt-BR" dirty="0"/>
              <a:t>Ou seja, o </a:t>
            </a:r>
            <a:r>
              <a:rPr lang="pt-BR" b="1" i="1" dirty="0"/>
              <a:t>perceptron</a:t>
            </a:r>
            <a:r>
              <a:rPr lang="pt-BR" dirty="0"/>
              <a:t> também não resolve o problema da classificação XOR.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3765" y="4336529"/>
            <a:ext cx="4488235" cy="1879826"/>
          </a:xfrm>
          <a:prstGeom prst="rect">
            <a:avLst/>
          </a:prstGeom>
        </p:spPr>
      </p:pic>
      <p:pic>
        <p:nvPicPr>
          <p:cNvPr id="3074" name="Picture 2" descr="Wikimedia Commons 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2339" y="357736"/>
            <a:ext cx="2231461" cy="29146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tângulo 3"/>
          <p:cNvSpPr/>
          <p:nvPr/>
        </p:nvSpPr>
        <p:spPr>
          <a:xfrm>
            <a:off x="9537609" y="3210718"/>
            <a:ext cx="1583639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600" dirty="0"/>
              <a:t>Frank </a:t>
            </a:r>
            <a:r>
              <a:rPr lang="pt-BR" sz="1600" dirty="0" err="1"/>
              <a:t>Rosenblatt</a:t>
            </a: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5538525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novo modelo supera algumas das limitações do modelo de M-P: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Introdução do conceito de </a:t>
                </a:r>
                <a:r>
                  <a:rPr lang="pt-BR" b="1" i="1" dirty="0"/>
                  <a:t>pesos sinápticos </a:t>
                </a:r>
                <a:r>
                  <a:rPr lang="pt-BR" dirty="0"/>
                  <a:t>(uma medida de importância dos atributos) para as entradas (ou </a:t>
                </a:r>
                <a:r>
                  <a:rPr lang="pt-BR" b="1" i="1" dirty="0"/>
                  <a:t>sinapses</a:t>
                </a:r>
                <a:r>
                  <a:rPr lang="pt-BR" dirty="0"/>
                  <a:t>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um método para que o modelo aprenda os </a:t>
                </a:r>
                <a:r>
                  <a:rPr lang="pt-BR" b="1" i="1" dirty="0"/>
                  <a:t>pesos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Além disso, as entradas não são mais limitadas a valores booleanos, como no caso do modelo de M-P, suportando </a:t>
                </a:r>
                <a:r>
                  <a:rPr lang="pt-BR" b="1" i="1" dirty="0"/>
                  <a:t>entradas com valores reais</a:t>
                </a:r>
                <a:r>
                  <a:rPr lang="pt-BR" dirty="0"/>
                  <a:t>, o que torna este modelo mais útil e generalizado.</a:t>
                </a:r>
              </a:p>
              <a:p>
                <a:r>
                  <a:rPr lang="pt-BR" dirty="0"/>
                  <a:t>Assim como no modelo de M-P,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 utilizada pelo </a:t>
                </a:r>
                <a:r>
                  <a:rPr lang="pt-BR" b="1" i="1" dirty="0"/>
                  <a:t>perceptron</a:t>
                </a:r>
                <a:r>
                  <a:rPr lang="pt-BR" dirty="0"/>
                  <a:t> também é a </a:t>
                </a:r>
                <a:r>
                  <a:rPr lang="pt-BR" b="1" i="1" dirty="0"/>
                  <a:t>função degrau</a:t>
                </a:r>
                <a:r>
                  <a:rPr lang="pt-BR" dirty="0"/>
                  <a:t> com a diferença que aqui ela não mais depende do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5752"/>
                <a:ext cx="7585229" cy="5302247"/>
              </a:xfrm>
              <a:blipFill rotWithShape="0">
                <a:blip r:embed="rId3"/>
                <a:stretch>
                  <a:fillRect l="-1447" t="-2529" r="-13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1, 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endParaRPr lang="pt-BR" dirty="0">
                  <a:ea typeface="Cambria Math" panose="02040503050406030204" pitchFamily="18" charset="0"/>
                </a:endParaRPr>
              </a:p>
              <a:p>
                <a:r>
                  <a:rPr lang="pt-BR" dirty="0">
                    <a:ea typeface="Cambria Math" panose="02040503050406030204" pitchFamily="18" charset="0"/>
                  </a:rPr>
                  <a:t>Percebam que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agora faz parte das entradas e é chamado de </a:t>
                </a:r>
                <a:r>
                  <a:rPr lang="pt-BR" b="1" i="1" dirty="0"/>
                  <a:t>bias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2691" y="3045723"/>
                <a:ext cx="3877116" cy="1818190"/>
              </a:xfrm>
              <a:prstGeom prst="rect">
                <a:avLst/>
              </a:prstGeom>
              <a:blipFill rotWithShape="0">
                <a:blip r:embed="rId4"/>
                <a:stretch>
                  <a:fillRect l="-1415" b="-436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8585491" y="4929313"/>
            <a:ext cx="3142324" cy="1550303"/>
            <a:chOff x="511819" y="4987108"/>
            <a:chExt cx="3142324" cy="1550303"/>
          </a:xfrm>
        </p:grpSpPr>
        <p:cxnSp>
          <p:nvCxnSpPr>
            <p:cNvPr id="8" name="Straight Arrow Connector 7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1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Rectangle 1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Rectangle 12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Rectangle 14"/>
          <p:cNvSpPr/>
          <p:nvPr/>
        </p:nvSpPr>
        <p:spPr>
          <a:xfrm>
            <a:off x="10121493" y="5281655"/>
            <a:ext cx="20581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b="1" i="1" dirty="0"/>
              <a:t>função de ativação </a:t>
            </a:r>
            <a:endParaRPr lang="pt-BR" dirty="0"/>
          </a:p>
        </p:txBody>
      </p:sp>
      <p:pic>
        <p:nvPicPr>
          <p:cNvPr id="17" name="Picture 5"/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22229" y="1114245"/>
            <a:ext cx="3869771" cy="162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08630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pt-BR" dirty="0"/>
                  <a:t>A ativação do </a:t>
                </a:r>
                <a:r>
                  <a:rPr lang="pt-BR" b="1" i="1" dirty="0"/>
                  <a:t>perceptron</a:t>
                </a:r>
                <a:r>
                  <a:rPr lang="pt-BR" dirty="0"/>
                  <a:t> é causada pela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dos </a:t>
                </a:r>
                <a:r>
                  <a:rPr lang="pt-BR" b="1" i="1" dirty="0"/>
                  <a:t>estímulos de entrada </a:t>
                </a:r>
                <a:r>
                  <a:rPr lang="pt-BR" dirty="0"/>
                  <a:t>em relação aos </a:t>
                </a:r>
                <a:r>
                  <a:rPr lang="pt-BR" b="1" i="1" dirty="0"/>
                  <a:t>pesos sinápticos</a:t>
                </a:r>
                <a:r>
                  <a:rPr lang="pt-BR" dirty="0"/>
                  <a:t>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a </a:t>
                </a:r>
                <a:r>
                  <a:rPr lang="pt-BR" b="1" i="1" dirty="0"/>
                  <a:t>combinação linear </a:t>
                </a:r>
                <a:r>
                  <a:rPr lang="pt-BR" dirty="0"/>
                  <a:t>exceder o </a:t>
                </a:r>
                <a:r>
                  <a:rPr lang="pt-BR" b="1" i="1" dirty="0"/>
                  <a:t>limiar de ativação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, o </a:t>
                </a:r>
                <a:r>
                  <a:rPr lang="pt-BR" b="1" i="1" dirty="0"/>
                  <a:t>disparo</a:t>
                </a:r>
                <a:r>
                  <a:rPr lang="pt-BR" dirty="0"/>
                  <a:t> ocorre.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Isso é expresso por uma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do tipo </a:t>
                </a:r>
                <a:r>
                  <a:rPr lang="pt-BR" b="1" i="1" dirty="0"/>
                  <a:t>degrau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Notem que a </a:t>
                </a:r>
                <a:r>
                  <a:rPr lang="pt-BR" b="1" i="1" dirty="0"/>
                  <a:t>função de ativação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, tem a transição para o valor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 e 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é controlado, indiretamente, pelo valor do </a:t>
                </a:r>
                <a:r>
                  <a:rPr lang="pt-BR" b="1" i="1" dirty="0"/>
                  <a:t>peso de 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</a:t>
                </a:r>
                <a:r>
                  <a:rPr lang="pt-BR" b="1" i="1" dirty="0"/>
                  <a:t>limiar de ativação </a:t>
                </a:r>
                <a:r>
                  <a:rPr lang="pt-BR" dirty="0"/>
                  <a:t>foi absorvido pela combinação linear,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e, portanto, podemos usar a </a:t>
                </a:r>
                <a:r>
                  <a:rPr lang="pt-BR" b="1" i="1" dirty="0"/>
                  <a:t>função de ativação </a:t>
                </a:r>
                <a:r>
                  <a:rPr lang="pt-BR" dirty="0"/>
                  <a:t>com transição fixa em zero, pois agora, ajusta-se o limiar de ativação indiretamente, através da atualização do peso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podemos ver, 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do </a:t>
                </a:r>
                <a:r>
                  <a:rPr lang="pt-BR" b="1" i="1" dirty="0"/>
                  <a:t>perceptron</a:t>
                </a:r>
                <a:r>
                  <a:rPr lang="pt-BR" dirty="0"/>
                  <a:t> tem a forma de um </a:t>
                </a:r>
                <a:r>
                  <a:rPr lang="pt-BR" b="1" i="1" dirty="0"/>
                  <a:t>hiperplano</a:t>
                </a:r>
                <a:endParaRPr lang="pt-BR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Portanto, como já sabemos, este tipo de função</a:t>
                </a:r>
                <a:r>
                  <a:rPr lang="pt-BR" b="1" i="1" dirty="0"/>
                  <a:t> </a:t>
                </a:r>
                <a:r>
                  <a:rPr lang="pt-BR" dirty="0"/>
                  <a:t>dá origem a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</a:t>
                </a:r>
                <a:r>
                  <a:rPr lang="pt-BR" b="1" i="1" dirty="0"/>
                  <a:t>binário </a:t>
                </a:r>
                <a:r>
                  <a:rPr lang="pt-BR" dirty="0"/>
                  <a:t>onde as classes são separadas por uma </a:t>
                </a:r>
                <a:r>
                  <a:rPr lang="pt-BR" b="1" i="1" dirty="0"/>
                  <a:t>superfície de separação linear</a:t>
                </a:r>
                <a:r>
                  <a:rPr lang="pt-BR" dirty="0"/>
                  <a:t>. </a:t>
                </a:r>
              </a:p>
            </p:txBody>
          </p:sp>
        </mc:Choice>
        <mc:Fallback xmlns=""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7472594" cy="5032376"/>
              </a:xfrm>
              <a:blipFill rotWithShape="0">
                <a:blip r:embed="rId3"/>
                <a:stretch>
                  <a:fillRect l="-980" t="-2421" r="-15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3121" y="397366"/>
            <a:ext cx="3974418" cy="1664623"/>
          </a:xfrm>
          <a:prstGeom prst="rect">
            <a:avLst/>
          </a:prstGeom>
        </p:spPr>
      </p:pic>
      <p:grpSp>
        <p:nvGrpSpPr>
          <p:cNvPr id="5" name="Group 5"/>
          <p:cNvGrpSpPr/>
          <p:nvPr/>
        </p:nvGrpSpPr>
        <p:grpSpPr>
          <a:xfrm>
            <a:off x="8619168" y="2789115"/>
            <a:ext cx="3142324" cy="1550303"/>
            <a:chOff x="511819" y="4987108"/>
            <a:chExt cx="3142324" cy="1550303"/>
          </a:xfrm>
        </p:grpSpPr>
        <p:cxnSp>
          <p:nvCxnSpPr>
            <p:cNvPr id="6" name="Straight Arrow Connector 6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7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8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Rectangle 9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10"/>
                <p:cNvSpPr/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483163" cy="404983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1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Rectangle 1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Rectangle 1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6"/>
              <p:cNvSpPr txBox="1"/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dirty="0"/>
                  <a:t>Para que tenhamos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0 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∴</m:t>
                      </m:r>
                      <m:nary>
                        <m:naryPr>
                          <m:chr m:val="∑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exemplo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</m:sup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13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0793" y="4697842"/>
                <a:ext cx="3827376" cy="2009524"/>
              </a:xfrm>
              <a:prstGeom prst="rect">
                <a:avLst/>
              </a:prstGeom>
              <a:blipFill rotWithShape="0">
                <a:blip r:embed="rId10"/>
                <a:stretch>
                  <a:fillRect l="-1274" t="-1824" b="-337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de seta reta 14"/>
          <p:cNvCxnSpPr/>
          <p:nvPr/>
        </p:nvCxnSpPr>
        <p:spPr>
          <a:xfrm>
            <a:off x="8090115" y="3563735"/>
            <a:ext cx="529053" cy="1134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tângulo 13"/>
          <p:cNvSpPr/>
          <p:nvPr/>
        </p:nvSpPr>
        <p:spPr>
          <a:xfrm>
            <a:off x="5673685" y="5457405"/>
            <a:ext cx="22566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200" dirty="0"/>
              <a:t>(combinação linear das entradas)</a:t>
            </a:r>
          </a:p>
        </p:txBody>
      </p:sp>
    </p:spTree>
    <p:extLst>
      <p:ext uri="{BB962C8B-B14F-4D97-AF65-F5344CB8AC3E}">
        <p14:creationId xmlns:p14="http://schemas.microsoft.com/office/powerpoint/2010/main" val="565358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91123"/>
            <a:ext cx="10515600" cy="1325563"/>
          </a:xfrm>
        </p:spPr>
        <p:txBody>
          <a:bodyPr/>
          <a:lstStyle/>
          <a:p>
            <a:r>
              <a:rPr lang="pt-BR" dirty="0"/>
              <a:t>Regra de aprendizado do 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Devido ao fato da </a:t>
                </a:r>
                <a:r>
                  <a:rPr lang="pt-BR" b="1" i="1" dirty="0"/>
                  <a:t>função degrau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ter derivada igual a zero em todos os pontos,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indefinida, nós não podemos utilizar 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como aprendemos anteriormente, usamos a </a:t>
                </a:r>
                <a:r>
                  <a:rPr lang="pt-BR" b="1" i="1" dirty="0"/>
                  <a:t>regra de aprendizado do perceptron</a:t>
                </a:r>
                <a:r>
                  <a:rPr lang="pt-BR" dirty="0"/>
                  <a:t> para treinar o modelo.</a:t>
                </a:r>
              </a:p>
              <a:p>
                <a:r>
                  <a:rPr lang="pt-BR" dirty="0"/>
                  <a:t>É uma regra </a:t>
                </a:r>
                <a:r>
                  <a:rPr lang="pt-BR" b="1" i="1" dirty="0"/>
                  <a:t>simples e intuitiva </a:t>
                </a:r>
                <a:r>
                  <a:rPr lang="pt-BR" dirty="0"/>
                  <a:t>para atualização dos pesos do modelo.</a:t>
                </a:r>
              </a:p>
              <a:p>
                <a:r>
                  <a:rPr lang="pt-BR" dirty="0"/>
                  <a:t>No caso do perceptron, 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é um </a:t>
                </a:r>
                <a:r>
                  <a:rPr lang="pt-BR" b="1" i="1" dirty="0"/>
                  <a:t>hiperplano</a:t>
                </a:r>
                <a:r>
                  <a:rPr lang="pt-BR" dirty="0"/>
                  <a:t>, a regra converge para uma solução perfeita se as classes forem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Classes </a:t>
                </a:r>
                <a:r>
                  <a:rPr lang="pt-BR" b="1" i="1" dirty="0"/>
                  <a:t>suficientemente espaçadas </a:t>
                </a:r>
                <a:r>
                  <a:rPr lang="pt-BR" dirty="0"/>
                  <a:t>e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equação de atualização dos</a:t>
                </a:r>
                <a:r>
                  <a:rPr lang="pt-BR" dirty="0"/>
                  <a:t> </a:t>
                </a:r>
                <a:r>
                  <a:rPr lang="pt-BR" b="1" i="1" dirty="0"/>
                  <a:t>pesos </a:t>
                </a:r>
                <a:r>
                  <a:rPr lang="pt-BR" dirty="0"/>
                  <a:t>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𝒘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acc>
                            <m:accPr>
                              <m:chr m:val="̂"/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</m:acc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𝒙</m:t>
                      </m:r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𝒘</m:t>
                    </m:r>
                  </m:oMath>
                </a14:m>
                <a:r>
                  <a:rPr lang="pt-BR" dirty="0"/>
                  <a:t> é o vetor de pesos,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é o passo de aprendizagem,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é o valor de saída esperado,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</m:acc>
                  </m:oMath>
                </a14:m>
                <a:r>
                  <a:rPr lang="pt-BR" dirty="0"/>
                  <a:t> é a saída do modelo, i.e.,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 é o vetor de atributos.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8800"/>
                <a:ext cx="11175124" cy="5029200"/>
              </a:xfrm>
              <a:blipFill rotWithShape="0">
                <a:blip r:embed="rId3"/>
                <a:stretch>
                  <a:fillRect l="-982" t="-2424" r="-1037" b="-7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8674933" y="5287382"/>
            <a:ext cx="17499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Equação idêntica a da atualização do gradiente descendente estocástico.</a:t>
            </a:r>
          </a:p>
        </p:txBody>
      </p:sp>
      <p:cxnSp>
        <p:nvCxnSpPr>
          <p:cNvPr id="6" name="Straight Arrow Connector 5"/>
          <p:cNvCxnSpPr>
            <a:stCxn id="4" idx="1"/>
          </p:cNvCxnSpPr>
          <p:nvPr/>
        </p:nvCxnSpPr>
        <p:spPr>
          <a:xfrm flipH="1">
            <a:off x="7949719" y="5610548"/>
            <a:ext cx="725214" cy="13403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6458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percebemos, o </a:t>
                </a:r>
                <a:r>
                  <a:rPr lang="pt-BR" b="1" i="1" dirty="0"/>
                  <a:t>perceptron</a:t>
                </a:r>
                <a:r>
                  <a:rPr lang="pt-BR" dirty="0"/>
                  <a:t> é idêntico ao </a:t>
                </a:r>
                <a:r>
                  <a:rPr lang="pt-BR" b="1" i="1" dirty="0"/>
                  <a:t>classificador binário com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 definição, o </a:t>
                </a:r>
                <a:r>
                  <a:rPr lang="pt-BR" b="1" i="1" dirty="0"/>
                  <a:t>perceptron</a:t>
                </a:r>
                <a:r>
                  <a:rPr lang="pt-BR" dirty="0"/>
                  <a:t> sempre utiliza </a:t>
                </a:r>
                <a:r>
                  <a:rPr lang="pt-BR" b="1" i="1" dirty="0"/>
                  <a:t>superfícies de separação lineares</a:t>
                </a:r>
                <a:r>
                  <a:rPr lang="pt-BR" dirty="0"/>
                  <a:t>, ou seja, sempre teremos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como sendo a equação de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Portanto, teoricamente,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sem transformação dos atributos</a:t>
                </a:r>
                <a:r>
                  <a:rPr lang="pt-BR" dirty="0"/>
                  <a:t>, um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único</a:t>
                </a:r>
                <a:r>
                  <a:rPr lang="pt-BR" dirty="0"/>
                  <a:t> </a:t>
                </a:r>
                <a:r>
                  <a:rPr lang="pt-BR" b="1" i="1" dirty="0"/>
                  <a:t>perceptron</a:t>
                </a:r>
                <a:r>
                  <a:rPr lang="pt-BR" dirty="0"/>
                  <a:t> só é capaz de </a:t>
                </a:r>
                <a:r>
                  <a:rPr lang="pt-BR" b="1" i="1" dirty="0"/>
                  <a:t>classificar</a:t>
                </a:r>
                <a:r>
                  <a:rPr lang="pt-BR" dirty="0"/>
                  <a:t> dados que sejam </a:t>
                </a:r>
                <a:r>
                  <a:rPr lang="pt-BR" b="1" i="1" dirty="0"/>
                  <a:t>linearmente separáveis </a:t>
                </a:r>
                <a:r>
                  <a:rPr lang="pt-BR" dirty="0"/>
                  <a:t>(ou seja, separáveis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46073" y="1838725"/>
                <a:ext cx="7107381" cy="5032923"/>
              </a:xfrm>
              <a:blipFill>
                <a:blip r:embed="rId3"/>
                <a:stretch>
                  <a:fillRect l="-1544" t="-2061" r="-2487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253837" y="2202644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7736" y="5280693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1163" r="-1852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33475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34445" y="1838725"/>
                <a:ext cx="6587837" cy="5032923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figura ao lado ilustra isso para um caso bidimensional.</a:t>
                </a:r>
              </a:p>
              <a:p>
                <a:r>
                  <a:rPr lang="pt-BR" dirty="0"/>
                  <a:t>Entretanto, como veremos na sequência, podemos </a:t>
                </a:r>
                <a:r>
                  <a:rPr lang="pt-BR" b="1" i="1" dirty="0"/>
                  <a:t>combinar os resultados de vários perceptrons</a:t>
                </a:r>
                <a:r>
                  <a:rPr lang="pt-BR" dirty="0"/>
                  <a:t> para criar </a:t>
                </a:r>
                <a:r>
                  <a:rPr lang="pt-BR" b="1" i="1" dirty="0"/>
                  <a:t>superfícies de separação </a:t>
                </a:r>
                <a:r>
                  <a:rPr lang="pt-BR" dirty="0"/>
                  <a:t>que separem dados que não sejam linearmente separáveis sem a necessidade de </a:t>
                </a:r>
                <a:r>
                  <a:rPr lang="pt-BR" b="1" i="1" dirty="0"/>
                  <a:t>transformar os atributos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Ou seja, não precisamos usar funções discriminantes,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com outros formatos (e.g., polinômios) que não sejam o de um hiperplano.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4445" y="1838725"/>
                <a:ext cx="6587837" cy="5032923"/>
              </a:xfrm>
              <a:blipFill>
                <a:blip r:embed="rId3"/>
                <a:stretch>
                  <a:fillRect l="-1665" t="-2061" r="-2590" b="-193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51" r="4031"/>
          <a:stretch/>
        </p:blipFill>
        <p:spPr>
          <a:xfrm>
            <a:off x="1419784" y="2223426"/>
            <a:ext cx="2916422" cy="299441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aixaDeTexto 4"/>
              <p:cNvSpPr txBox="1"/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400" dirty="0"/>
                  <a:t>A separação das duas classes ocorre onde </a:t>
                </a:r>
                <a14:m>
                  <m:oMath xmlns:m="http://schemas.openxmlformats.org/officeDocument/2006/math"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400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sz="1400" dirty="0"/>
                  <a:t>.</a:t>
                </a:r>
              </a:p>
            </p:txBody>
          </p:sp>
        </mc:Choice>
        <mc:Fallback xmlns="">
          <p:sp>
            <p:nvSpPr>
              <p:cNvPr id="5" name="CaixaDeTexto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3683" y="5301475"/>
                <a:ext cx="2302283" cy="523220"/>
              </a:xfrm>
              <a:prstGeom prst="rect">
                <a:avLst/>
              </a:prstGeom>
              <a:blipFill>
                <a:blip r:embed="rId5"/>
                <a:stretch>
                  <a:fillRect t="-2353" r="-1852" b="-117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3525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Introdução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80532" cy="5032376"/>
          </a:xfrm>
        </p:spPr>
        <p:txBody>
          <a:bodyPr>
            <a:normAutofit/>
          </a:bodyPr>
          <a:lstStyle/>
          <a:p>
            <a:r>
              <a:rPr lang="pt-BR" dirty="0"/>
              <a:t>A partir desta aula, começamos a discutir a respeito de um tópico que parece, inicialmente, não ser relacionado com a disciplina: o cérebro. </a:t>
            </a:r>
          </a:p>
          <a:p>
            <a:r>
              <a:rPr lang="pt-BR" dirty="0"/>
              <a:t>Entretanto, como veremos a seguir, as ideias que discutimos até agora serão úteis na construção de </a:t>
            </a:r>
            <a:r>
              <a:rPr lang="pt-BR" b="1" i="1" dirty="0"/>
              <a:t>modelos matemáticos que aproximam a atividade de aprendizagem do cérebro</a:t>
            </a:r>
            <a:r>
              <a:rPr lang="pt-BR" dirty="0"/>
              <a:t>. </a:t>
            </a:r>
          </a:p>
          <a:p>
            <a:r>
              <a:rPr lang="pt-BR" dirty="0"/>
              <a:t>E, como veremos, essas ideias que já discutimos, nos ajudarão a entender o funcionamento das </a:t>
            </a:r>
            <a:r>
              <a:rPr lang="pt-BR" b="1" i="1" dirty="0"/>
              <a:t>redes neurais artificiais </a:t>
            </a:r>
            <a:r>
              <a:rPr lang="pt-BR" dirty="0"/>
              <a:t>(RNAs).</a:t>
            </a:r>
          </a:p>
          <a:p>
            <a:r>
              <a:rPr lang="pt-BR" dirty="0"/>
              <a:t>Redes neurais artificiais são uma das formas mais populares e efetivas para implementação de sistemas de aprendizado de máquina e mereceriam por sí só uma disciplina em separado.</a:t>
            </a:r>
          </a:p>
          <a:p>
            <a:r>
              <a:rPr lang="pt-BR" dirty="0"/>
              <a:t>Portanto, neste tópico, veremos uma breve visão geral sobre as RNAs. </a:t>
            </a:r>
          </a:p>
        </p:txBody>
      </p:sp>
    </p:spTree>
    <p:extLst>
      <p:ext uri="{BB962C8B-B14F-4D97-AF65-F5344CB8AC3E}">
        <p14:creationId xmlns:p14="http://schemas.microsoft.com/office/powerpoint/2010/main" val="39462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524" cy="5032376"/>
          </a:xfrm>
        </p:spPr>
        <p:txBody>
          <a:bodyPr>
            <a:normAutofit/>
          </a:bodyPr>
          <a:lstStyle/>
          <a:p>
            <a:r>
              <a:rPr lang="pt-BR" dirty="0"/>
              <a:t>Por serem </a:t>
            </a:r>
            <a:r>
              <a:rPr lang="pt-BR" b="1" i="1" dirty="0"/>
              <a:t>linearmente separáveis</a:t>
            </a:r>
            <a:r>
              <a:rPr lang="pt-BR" dirty="0"/>
              <a:t>, as lógicas AND e OR podem ser separadas por um único perceptron.</a:t>
            </a:r>
          </a:p>
          <a:p>
            <a:r>
              <a:rPr lang="pt-BR" dirty="0"/>
              <a:t>As figuras abaixo demonstram que uma simples reta consegue separar os dados das duas lógicas.</a:t>
            </a:r>
          </a:p>
        </p:txBody>
      </p:sp>
      <p:pic>
        <p:nvPicPr>
          <p:cNvPr id="5" name="Imagem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0" t="2973" r="5273" b="4593"/>
          <a:stretch/>
        </p:blipFill>
        <p:spPr>
          <a:xfrm>
            <a:off x="2428009" y="4206505"/>
            <a:ext cx="2518154" cy="2423267"/>
          </a:xfrm>
          <a:prstGeom prst="rect">
            <a:avLst/>
          </a:prstGeom>
        </p:spPr>
      </p:pic>
      <p:pic>
        <p:nvPicPr>
          <p:cNvPr id="6" name="Imagem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10" t="3493" r="5345" b="4909"/>
          <a:stretch/>
        </p:blipFill>
        <p:spPr>
          <a:xfrm>
            <a:off x="6784503" y="4227350"/>
            <a:ext cx="2526560" cy="2402423"/>
          </a:xfrm>
          <a:prstGeom prst="rect">
            <a:avLst/>
          </a:prstGeom>
        </p:spPr>
      </p:pic>
      <p:pic>
        <p:nvPicPr>
          <p:cNvPr id="9" name="Imagem 8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45966" y="5101140"/>
            <a:ext cx="1714919" cy="591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37053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Perceptron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92882" y="1825624"/>
            <a:ext cx="6691745" cy="5032376"/>
          </a:xfrm>
        </p:spPr>
        <p:txBody>
          <a:bodyPr>
            <a:normAutofit/>
          </a:bodyPr>
          <a:lstStyle/>
          <a:p>
            <a:r>
              <a:rPr lang="pt-BR" dirty="0"/>
              <a:t>Porém, a lógica XOR </a:t>
            </a:r>
            <a:r>
              <a:rPr lang="pt-BR" b="1" i="1" dirty="0">
                <a:solidFill>
                  <a:srgbClr val="00B050"/>
                </a:solidFill>
              </a:rPr>
              <a:t>não é linearmente separável </a:t>
            </a:r>
            <a:r>
              <a:rPr lang="pt-BR" dirty="0"/>
              <a:t>e necessita de uma </a:t>
            </a:r>
            <a:r>
              <a:rPr lang="pt-BR" b="1" i="1" dirty="0">
                <a:solidFill>
                  <a:srgbClr val="7030A0"/>
                </a:solidFill>
              </a:rPr>
              <a:t>superfície de separação não-linear</a:t>
            </a:r>
            <a:r>
              <a:rPr lang="pt-BR" dirty="0"/>
              <a:t>. </a:t>
            </a:r>
          </a:p>
          <a:p>
            <a:r>
              <a:rPr lang="pt-BR" dirty="0"/>
              <a:t>Vejam na figura abaixo que são necessárias </a:t>
            </a:r>
            <a:r>
              <a:rPr lang="pt-BR" b="1" i="1" dirty="0">
                <a:solidFill>
                  <a:srgbClr val="7030A0"/>
                </a:solidFill>
              </a:rPr>
              <a:t>no mínimo duas retas</a:t>
            </a:r>
            <a:r>
              <a:rPr lang="pt-BR" dirty="0"/>
              <a:t>.</a:t>
            </a:r>
          </a:p>
          <a:p>
            <a:r>
              <a:rPr lang="pt-BR" dirty="0"/>
              <a:t>Como veremos, a </a:t>
            </a:r>
            <a:r>
              <a:rPr lang="pt-BR" b="1" i="1" dirty="0">
                <a:solidFill>
                  <a:srgbClr val="00B0F0"/>
                </a:solidFill>
              </a:rPr>
              <a:t>separação da lógica XOR pode ser obtida combinando-se o resultado de dois perceptrons </a:t>
            </a:r>
            <a:r>
              <a:rPr lang="pt-BR" dirty="0"/>
              <a:t>(i.e., dois classificadores lineares), que resultará em uma superfície de separação não linear.</a:t>
            </a:r>
          </a:p>
        </p:txBody>
      </p:sp>
      <p:sp>
        <p:nvSpPr>
          <p:cNvPr id="8" name="Rectangle 7"/>
          <p:cNvSpPr/>
          <p:nvPr/>
        </p:nvSpPr>
        <p:spPr>
          <a:xfrm>
            <a:off x="9426747" y="6581001"/>
            <a:ext cx="2749939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1200" dirty="0">
                <a:hlinkClick r:id="rId3"/>
              </a:rPr>
              <a:t>Exemplo: perceptron_xor_problem.ipynb</a:t>
            </a:r>
            <a:endParaRPr lang="pt-BR" sz="1200" dirty="0"/>
          </a:p>
        </p:txBody>
      </p:sp>
      <p:pic>
        <p:nvPicPr>
          <p:cNvPr id="9" name="Imagem 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3727" y="3313914"/>
            <a:ext cx="1714919" cy="591480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91" t="2218" r="5361" b="4081"/>
          <a:stretch/>
        </p:blipFill>
        <p:spPr>
          <a:xfrm>
            <a:off x="898483" y="2548959"/>
            <a:ext cx="2485244" cy="2402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64407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0994409" cy="4547879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– Redes Neurais Artificiais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#6</a:t>
            </a:r>
            <a:r>
              <a:rPr lang="pt-BR" dirty="0"/>
              <a:t>.</a:t>
            </a:r>
          </a:p>
          <a:p>
            <a:pPr lvl="1"/>
            <a:r>
              <a:rPr lang="pt-BR" dirty="0"/>
              <a:t>Pode ser baixado do MS </a:t>
            </a:r>
            <a:r>
              <a:rPr lang="pt-BR" dirty="0" err="1"/>
              <a:t>Teams</a:t>
            </a:r>
            <a:r>
              <a:rPr lang="pt-BR" dirty="0"/>
              <a:t> ou do GitHub.</a:t>
            </a:r>
          </a:p>
          <a:p>
            <a:pPr lvl="1"/>
            <a:r>
              <a:rPr lang="pt-BR" dirty="0"/>
              <a:t>Pode ser respondido através do link acima (na nuvem) ou localmente.</a:t>
            </a:r>
          </a:p>
          <a:p>
            <a:pPr lvl="1"/>
            <a:r>
              <a:rPr lang="pt-BR" dirty="0">
                <a:hlinkClick r:id="rId4"/>
              </a:rPr>
              <a:t>Instruções para resolução e entrega dos </a:t>
            </a:r>
            <a:r>
              <a:rPr lang="pt-BR">
                <a:hlinkClick r:id="rId4"/>
              </a:rPr>
              <a:t>laboratórios</a:t>
            </a:r>
            <a:r>
              <a:rPr lang="pt-BR"/>
              <a:t>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493163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668771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Related imag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245624"/>
            <a:ext cx="3933825" cy="3429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79975" y="655693"/>
            <a:ext cx="2619375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Related image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0749" y="245624"/>
            <a:ext cx="2020066" cy="3694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Optimizing Neural Networks Tutorial using Keras (Image recognition ..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120" y="3851986"/>
            <a:ext cx="2466975" cy="27241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Building a Deep Learning Introduction Machine under 1000 dollar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51928" y="4185362"/>
            <a:ext cx="1905000" cy="2390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9679040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7128192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upo 39"/>
          <p:cNvGrpSpPr/>
          <p:nvPr/>
        </p:nvGrpSpPr>
        <p:grpSpPr>
          <a:xfrm>
            <a:off x="3038674" y="4552950"/>
            <a:ext cx="5860651" cy="1517650"/>
            <a:chOff x="2774553" y="3625850"/>
            <a:chExt cx="5860651" cy="1517650"/>
          </a:xfrm>
        </p:grpSpPr>
        <p:sp>
          <p:nvSpPr>
            <p:cNvPr id="5" name="Elipse 4"/>
            <p:cNvSpPr/>
            <p:nvPr/>
          </p:nvSpPr>
          <p:spPr>
            <a:xfrm>
              <a:off x="5029200" y="3800475"/>
              <a:ext cx="1295400" cy="103822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Conector de seta reta 6"/>
            <p:cNvCxnSpPr>
              <a:endCxn id="5" idx="1"/>
            </p:cNvCxnSpPr>
            <p:nvPr/>
          </p:nvCxnSpPr>
          <p:spPr>
            <a:xfrm>
              <a:off x="4410075" y="3733800"/>
              <a:ext cx="808832" cy="2187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de seta reta 7"/>
            <p:cNvCxnSpPr>
              <a:endCxn id="5" idx="2"/>
            </p:cNvCxnSpPr>
            <p:nvPr/>
          </p:nvCxnSpPr>
          <p:spPr>
            <a:xfrm>
              <a:off x="4162425" y="4319588"/>
              <a:ext cx="8667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Conector de seta reta 10"/>
            <p:cNvCxnSpPr>
              <a:endCxn id="5" idx="3"/>
            </p:cNvCxnSpPr>
            <p:nvPr/>
          </p:nvCxnSpPr>
          <p:spPr>
            <a:xfrm flipV="1">
              <a:off x="4410075" y="4686655"/>
              <a:ext cx="808832" cy="3806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onector de seta reta 13"/>
            <p:cNvCxnSpPr/>
            <p:nvPr/>
          </p:nvCxnSpPr>
          <p:spPr>
            <a:xfrm>
              <a:off x="4248547" y="3979424"/>
              <a:ext cx="813991" cy="15662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onector de seta reta 14"/>
            <p:cNvCxnSpPr/>
            <p:nvPr/>
          </p:nvCxnSpPr>
          <p:spPr>
            <a:xfrm flipV="1">
              <a:off x="4261247" y="4519743"/>
              <a:ext cx="813991" cy="24875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Conector de seta reta 19"/>
            <p:cNvCxnSpPr>
              <a:stCxn id="5" idx="6"/>
            </p:cNvCxnSpPr>
            <p:nvPr/>
          </p:nvCxnSpPr>
          <p:spPr>
            <a:xfrm flipV="1">
              <a:off x="6324600" y="4319586"/>
              <a:ext cx="866775" cy="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Conector reto 21"/>
            <p:cNvCxnSpPr>
              <a:stCxn id="5" idx="0"/>
              <a:endCxn id="5" idx="4"/>
            </p:cNvCxnSpPr>
            <p:nvPr/>
          </p:nvCxnSpPr>
          <p:spPr>
            <a:xfrm>
              <a:off x="5676900" y="3800475"/>
              <a:ext cx="0" cy="103822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CaixaDeTexto 22"/>
                <p:cNvSpPr txBox="1"/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∑"/>
                            <m:subHide m:val="on"/>
                            <m:supHide m:val="on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/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CaixaDeTexto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46675" y="3938040"/>
                  <a:ext cx="349250" cy="763094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r="-877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Elbow Connector 31"/>
            <p:cNvCxnSpPr/>
            <p:nvPr/>
          </p:nvCxnSpPr>
          <p:spPr>
            <a:xfrm flipV="1">
              <a:off x="5754772" y="4128814"/>
              <a:ext cx="360278" cy="337008"/>
            </a:xfrm>
            <a:prstGeom prst="bent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onector de seta reta 25"/>
            <p:cNvCxnSpPr>
              <a:stCxn id="5" idx="6"/>
            </p:cNvCxnSpPr>
            <p:nvPr/>
          </p:nvCxnSpPr>
          <p:spPr>
            <a:xfrm flipV="1">
              <a:off x="6324600" y="3938040"/>
              <a:ext cx="767953" cy="38154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Conector de seta reta 29"/>
            <p:cNvCxnSpPr>
              <a:stCxn id="5" idx="6"/>
            </p:cNvCxnSpPr>
            <p:nvPr/>
          </p:nvCxnSpPr>
          <p:spPr>
            <a:xfrm>
              <a:off x="6324600" y="4319588"/>
              <a:ext cx="780653" cy="4150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Conector reto 34"/>
            <p:cNvCxnSpPr/>
            <p:nvPr/>
          </p:nvCxnSpPr>
          <p:spPr>
            <a:xfrm>
              <a:off x="5792005" y="4297318"/>
              <a:ext cx="288000" cy="0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have esquerda 35"/>
            <p:cNvSpPr/>
            <p:nvPr/>
          </p:nvSpPr>
          <p:spPr>
            <a:xfrm>
              <a:off x="3862015" y="3625850"/>
              <a:ext cx="215900" cy="1517650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/>
            <p:cNvSpPr txBox="1"/>
            <p:nvPr/>
          </p:nvSpPr>
          <p:spPr>
            <a:xfrm>
              <a:off x="2774553" y="4183180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Estímulos</a:t>
              </a:r>
            </a:p>
          </p:txBody>
        </p:sp>
        <p:sp>
          <p:nvSpPr>
            <p:cNvPr id="38" name="Chave esquerda 37"/>
            <p:cNvSpPr/>
            <p:nvPr/>
          </p:nvSpPr>
          <p:spPr>
            <a:xfrm rot="10800000">
              <a:off x="7206853" y="3800475"/>
              <a:ext cx="215900" cy="1118103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/>
            <p:cNvSpPr txBox="1"/>
            <p:nvPr/>
          </p:nvSpPr>
          <p:spPr>
            <a:xfrm>
              <a:off x="7476328" y="4169461"/>
              <a:ext cx="115887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Impulsos</a:t>
              </a:r>
            </a:p>
          </p:txBody>
        </p:sp>
      </p:grpSp>
      <p:pic>
        <p:nvPicPr>
          <p:cNvPr id="41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18251" r="43954" b="57010"/>
          <a:stretch/>
        </p:blipFill>
        <p:spPr bwMode="auto">
          <a:xfrm>
            <a:off x="8714220" y="733424"/>
            <a:ext cx="1598985" cy="615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5277" y="1258940"/>
            <a:ext cx="3067446" cy="1997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0456921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2821238" y="2474701"/>
            <a:ext cx="5761726" cy="1974852"/>
            <a:chOff x="2821238" y="2474701"/>
            <a:chExt cx="5761726" cy="1974852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5709212" y="268481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515702" y="2764022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21238" y="3303454"/>
                  <a:ext cx="527644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324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28617" y="2474701"/>
                  <a:ext cx="54957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57167" y="3716601"/>
                  <a:ext cx="614207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/>
            <p:cNvCxnSpPr/>
            <p:nvPr/>
          </p:nvCxnSpPr>
          <p:spPr>
            <a:xfrm>
              <a:off x="3347657" y="3144781"/>
              <a:ext cx="735518" cy="12217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400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4782" y="2872819"/>
                  <a:ext cx="556691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16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sz="2000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3488" y="3166488"/>
                  <a:ext cx="1682313" cy="439736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821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pt-B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 </m:t>
                        </m:r>
                        <m:r>
                          <a:rPr lang="pt-BR" sz="20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  <m:r>
                          <a:rPr lang="pt-BR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5702" y="4049443"/>
                  <a:ext cx="1646027" cy="40011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84617" y="2991721"/>
                  <a:ext cx="119834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20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20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7451" y="2856049"/>
                  <a:ext cx="1728042" cy="95782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/>
              <p:cNvSpPr txBox="1"/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se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r>
                  <a:rPr lang="pt-BR" dirty="0"/>
                  <a:t> é o limiar de decisão.</a:t>
                </a:r>
              </a:p>
            </p:txBody>
          </p:sp>
        </mc:Choice>
        <mc:Fallback xmlns="">
          <p:sp>
            <p:nvSpPr>
              <p:cNvPr id="21" name="TextBox 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5684" y="5413385"/>
                <a:ext cx="3877116" cy="987193"/>
              </a:xfrm>
              <a:prstGeom prst="rect">
                <a:avLst/>
              </a:prstGeom>
              <a:blipFill rotWithShape="0">
                <a:blip r:embed="rId10"/>
                <a:stretch>
                  <a:fillRect l="-1415" b="-92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0" name="Group 39"/>
          <p:cNvGrpSpPr/>
          <p:nvPr/>
        </p:nvGrpSpPr>
        <p:grpSpPr>
          <a:xfrm>
            <a:off x="114755" y="4638765"/>
            <a:ext cx="3142324" cy="1550303"/>
            <a:chOff x="114755" y="4638765"/>
            <a:chExt cx="3142324" cy="1550303"/>
          </a:xfrm>
        </p:grpSpPr>
        <p:cxnSp>
          <p:nvCxnSpPr>
            <p:cNvPr id="22" name="Straight Arrow Connector 21"/>
            <p:cNvCxnSpPr/>
            <p:nvPr/>
          </p:nvCxnSpPr>
          <p:spPr>
            <a:xfrm flipV="1">
              <a:off x="641229" y="4808439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>
              <a:off x="114755" y="5888439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Rectangle 5"/>
                <p:cNvSpPr/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6" name="Rectangle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701" y="5881291"/>
                  <a:ext cx="330988" cy="307777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" name="Straight Connector 12"/>
            <p:cNvCxnSpPr/>
            <p:nvPr/>
          </p:nvCxnSpPr>
          <p:spPr>
            <a:xfrm>
              <a:off x="1052195" y="5413385"/>
              <a:ext cx="0" cy="475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>
              <a:off x="1052195" y="5413385"/>
              <a:ext cx="158256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164" y="5881291"/>
                  <a:ext cx="324128" cy="307777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1228" y="4638765"/>
                  <a:ext cx="1047979" cy="404983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9091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9834" y="5696625"/>
                  <a:ext cx="707245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Connector 37"/>
            <p:cNvCxnSpPr/>
            <p:nvPr/>
          </p:nvCxnSpPr>
          <p:spPr>
            <a:xfrm flipH="1">
              <a:off x="641228" y="5413385"/>
              <a:ext cx="410967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4768" y="5259496"/>
                  <a:ext cx="324128" cy="307777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1" name="Oval 40"/>
              <p:cNvSpPr/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41" name="Oval 4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257300"/>
                <a:ext cx="749300" cy="381000"/>
              </a:xfrm>
              <a:prstGeom prst="ellipse">
                <a:avLst/>
              </a:prstGeom>
              <a:blipFill rotWithShape="0">
                <a:blip r:embed="rId16"/>
                <a:stretch>
                  <a:fillRect b="-3077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3" name="Straight Connector 42"/>
          <p:cNvCxnSpPr>
            <a:stCxn id="41" idx="0"/>
            <a:endCxn id="41" idx="4"/>
          </p:cNvCxnSpPr>
          <p:nvPr/>
        </p:nvCxnSpPr>
        <p:spPr>
          <a:xfrm>
            <a:off x="9188450" y="1257300"/>
            <a:ext cx="0" cy="38100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/>
              <p:cNvSpPr/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4" name="Rectangle 4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13800" y="1309298"/>
                <a:ext cx="374650" cy="276999"/>
              </a:xfrm>
              <a:prstGeom prst="rect">
                <a:avLst/>
              </a:prstGeom>
              <a:blipFill rotWithShape="0"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/>
              <p:cNvSpPr/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6" name="Rectangle 4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8450" y="1309299"/>
                <a:ext cx="374650" cy="276999"/>
              </a:xfrm>
              <a:prstGeom prst="rect">
                <a:avLst/>
              </a:prstGeom>
              <a:blipFill rotWithShape="0">
                <a:blip r:embed="rId18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8" name="Straight Arrow Connector 47"/>
          <p:cNvCxnSpPr>
            <a:stCxn id="41" idx="6"/>
          </p:cNvCxnSpPr>
          <p:nvPr/>
        </p:nvCxnSpPr>
        <p:spPr>
          <a:xfrm flipV="1">
            <a:off x="9563100" y="1445419"/>
            <a:ext cx="173831" cy="238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8"/>
              <p:cNvSpPr/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sz="1200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49" name="Rectangle 4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931" y="1278343"/>
                <a:ext cx="374650" cy="276999"/>
              </a:xfrm>
              <a:prstGeom prst="rect">
                <a:avLst/>
              </a:prstGeom>
              <a:blipFill rotWithShape="0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/>
          <p:cNvCxnSpPr/>
          <p:nvPr/>
        </p:nvCxnSpPr>
        <p:spPr>
          <a:xfrm>
            <a:off x="8624095" y="1309297"/>
            <a:ext cx="223042" cy="5714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Arrow Connector 52"/>
          <p:cNvCxnSpPr/>
          <p:nvPr/>
        </p:nvCxnSpPr>
        <p:spPr>
          <a:xfrm flipV="1">
            <a:off x="8632035" y="1536227"/>
            <a:ext cx="215102" cy="11996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Rectangle 56"/>
              <p:cNvSpPr/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7" name="Rectangle 5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118800"/>
                <a:ext cx="368754" cy="276999"/>
              </a:xfrm>
              <a:prstGeom prst="rect">
                <a:avLst/>
              </a:prstGeom>
              <a:blipFill rotWithShape="0"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Rectangle 57"/>
              <p:cNvSpPr/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2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sz="12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sz="1200" dirty="0"/>
              </a:p>
            </p:txBody>
          </p:sp>
        </mc:Choice>
        <mc:Fallback xmlns="">
          <p:sp>
            <p:nvSpPr>
              <p:cNvPr id="58" name="Rectangle 5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0194" y="1499800"/>
                <a:ext cx="372345" cy="276999"/>
              </a:xfrm>
              <a:prstGeom prst="rect">
                <a:avLst/>
              </a:prstGeom>
              <a:blipFill rotWithShape="0"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7" name="Group 86"/>
          <p:cNvGrpSpPr/>
          <p:nvPr/>
        </p:nvGrpSpPr>
        <p:grpSpPr>
          <a:xfrm>
            <a:off x="9378133" y="3482400"/>
            <a:ext cx="1979007" cy="666279"/>
            <a:chOff x="9378133" y="3482400"/>
            <a:chExt cx="1979007" cy="6662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Rectangle 69"/>
                <p:cNvSpPr/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0" name="Rectangle 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78133" y="3494910"/>
                  <a:ext cx="368754" cy="276999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/>
                <p:cNvSpPr/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1" name="Oval 7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51929" y="3482400"/>
                  <a:ext cx="952310" cy="381000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 b="-3077"/>
                  </a:stretch>
                </a:blipFill>
                <a:ln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Straight Connector 71"/>
            <p:cNvCxnSpPr>
              <a:stCxn id="71" idx="0"/>
              <a:endCxn id="71" idx="4"/>
            </p:cNvCxnSpPr>
            <p:nvPr/>
          </p:nvCxnSpPr>
          <p:spPr>
            <a:xfrm>
              <a:off x="10328084" y="3482400"/>
              <a:ext cx="0" cy="38100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/>
                <p:cNvSpPr/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i="1">
                            <a:latin typeface="Cambria Math" panose="02040503050406030204" pitchFamily="18" charset="0"/>
                          </a:rPr>
                          <m:t>𝑔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3" name="Rectangle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80505" y="3534398"/>
                  <a:ext cx="476154" cy="276999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4" name="Rectangle 73"/>
                <p:cNvSpPr/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sz="120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sz="1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</m:t>
                      </m:r>
                    </m:oMath>
                  </a14:m>
                  <a:r>
                    <a:rPr lang="pt-BR" sz="1200" dirty="0"/>
                    <a:t>1</a:t>
                  </a:r>
                </a:p>
              </p:txBody>
            </p:sp>
          </mc:Choice>
          <mc:Fallback xmlns="">
            <p:sp>
              <p:nvSpPr>
                <p:cNvPr id="74" name="Rectangle 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88825" y="3543523"/>
                  <a:ext cx="628853" cy="276999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 b="-1521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/>
            <p:cNvCxnSpPr>
              <a:stCxn id="71" idx="6"/>
            </p:cNvCxnSpPr>
            <p:nvPr/>
          </p:nvCxnSpPr>
          <p:spPr>
            <a:xfrm flipV="1">
              <a:off x="10804239" y="3670444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Rectangle 75"/>
                <p:cNvSpPr/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76" name="Rectangle 7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54991" y="3494910"/>
                  <a:ext cx="374650" cy="276999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1" name="Straight Arrow Connector 80"/>
            <p:cNvCxnSpPr/>
            <p:nvPr/>
          </p:nvCxnSpPr>
          <p:spPr>
            <a:xfrm flipV="1">
              <a:off x="9625049" y="3667646"/>
              <a:ext cx="169946" cy="245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Oval 81"/>
            <p:cNvSpPr/>
            <p:nvPr/>
          </p:nvSpPr>
          <p:spPr>
            <a:xfrm>
              <a:off x="9797639" y="3642463"/>
              <a:ext cx="45719" cy="4571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4" name="Straight Arrow Connector 83"/>
            <p:cNvCxnSpPr/>
            <p:nvPr/>
          </p:nvCxnSpPr>
          <p:spPr>
            <a:xfrm>
              <a:off x="9827653" y="3733181"/>
              <a:ext cx="133504" cy="174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6" name="TextBox 85"/>
            <p:cNvSpPr txBox="1"/>
            <p:nvPr/>
          </p:nvSpPr>
          <p:spPr>
            <a:xfrm>
              <a:off x="9794995" y="3871680"/>
              <a:ext cx="156214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Entrada inibitória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519932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val 4"/>
          <p:cNvSpPr/>
          <p:nvPr/>
        </p:nvSpPr>
        <p:spPr>
          <a:xfrm>
            <a:off x="4065000" y="2659367"/>
            <a:ext cx="3326525" cy="1418897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6" name="Straight Connector 5"/>
          <p:cNvCxnSpPr/>
          <p:nvPr/>
        </p:nvCxnSpPr>
        <p:spPr>
          <a:xfrm>
            <a:off x="6286249" y="2716517"/>
            <a:ext cx="0" cy="1296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5328105" y="2682525"/>
            <a:ext cx="0" cy="1368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(.)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950" y="2753619"/>
                <a:ext cx="510351" cy="369332"/>
              </a:xfrm>
              <a:prstGeom prst="rect">
                <a:avLst/>
              </a:prstGeom>
              <a:blipFill rotWithShape="0">
                <a:blip r:embed="rId3"/>
                <a:stretch>
                  <a:fillRect l="-3571" r="-19048" b="-133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{"/>
                          <m:endChr m:val="}"/>
                          <m:ctrlP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3795" y="3049807"/>
                <a:ext cx="897048" cy="63998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7143" y="2140008"/>
                <a:ext cx="1536701" cy="391646"/>
              </a:xfrm>
              <a:prstGeom prst="rect">
                <a:avLst/>
              </a:prstGeom>
              <a:blipFill rotWithShape="0">
                <a:blip r:embed="rId5"/>
                <a:stretch>
                  <a:fillRect b="-937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/>
          <p:cNvSpPr txBox="1"/>
          <p:nvPr/>
        </p:nvSpPr>
        <p:spPr>
          <a:xfrm>
            <a:off x="408317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entrada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156325" y="4048030"/>
            <a:ext cx="106045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Função de ativação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216775" y="4171140"/>
            <a:ext cx="106045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Saída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3449601" y="2394627"/>
            <a:ext cx="793750" cy="65143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3359604" y="2949168"/>
            <a:ext cx="762385" cy="25228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248807" y="3426061"/>
            <a:ext cx="815783" cy="1394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3392699" y="3625529"/>
            <a:ext cx="767389" cy="3766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694280" y="4167280"/>
            <a:ext cx="115219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sinapses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Rectangle 20"/>
              <p:cNvSpPr/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1" name="Rectangle 2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95081" y="2105438"/>
                <a:ext cx="367665" cy="369332"/>
              </a:xfrm>
              <a:prstGeom prst="rect">
                <a:avLst/>
              </a:prstGeom>
              <a:blipFill rotWithShape="0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/>
              <p:cNvSpPr/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3" name="Rectangle 2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8388" y="3303454"/>
                <a:ext cx="433387" cy="369332"/>
              </a:xfrm>
              <a:prstGeom prst="rect">
                <a:avLst/>
              </a:prstGeom>
              <a:blipFill rotWithShape="0"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/>
          <p:cNvCxnSpPr/>
          <p:nvPr/>
        </p:nvCxnSpPr>
        <p:spPr>
          <a:xfrm>
            <a:off x="7391525" y="3384038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7190843" y="4048029"/>
            <a:ext cx="114683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Ligações de saída</a:t>
            </a:r>
          </a:p>
        </p:txBody>
      </p:sp>
      <p:cxnSp>
        <p:nvCxnSpPr>
          <p:cNvPr id="32" name="Elbow Connector 31"/>
          <p:cNvCxnSpPr/>
          <p:nvPr/>
        </p:nvCxnSpPr>
        <p:spPr>
          <a:xfrm flipV="1">
            <a:off x="5431009" y="3199723"/>
            <a:ext cx="741362" cy="483646"/>
          </a:xfrm>
          <a:prstGeom prst="bentConnector3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/>
              <p:cNvSpPr/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Rectangle 3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5456" y="3297586"/>
                <a:ext cx="433387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0230" y="2706710"/>
                <a:ext cx="460767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35"/>
              <p:cNvSpPr/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6" name="Rectangle 3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8617" y="3716601"/>
                <a:ext cx="498855" cy="369332"/>
              </a:xfrm>
              <a:prstGeom prst="rect">
                <a:avLst/>
              </a:prstGeom>
              <a:blipFill rotWithShape="0"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sz="1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</a:rPr>
                            <m:t>𝑖𝑛</m:t>
                          </m:r>
                        </m:e>
                        <m:sub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r>
                        <a:rPr lang="pt-BR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pt-BR" sz="1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pt-BR" sz="1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sSub>
                            <m:sSubPr>
                              <m:ctrlPr>
                                <a:rPr lang="pt-BR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1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sz="1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0989" y="2860219"/>
                <a:ext cx="1225039" cy="950068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520104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roup 56"/>
          <p:cNvGrpSpPr/>
          <p:nvPr/>
        </p:nvGrpSpPr>
        <p:grpSpPr>
          <a:xfrm>
            <a:off x="2694280" y="1855246"/>
            <a:ext cx="6012023" cy="2900669"/>
            <a:chOff x="2694280" y="1855246"/>
            <a:chExt cx="6012023" cy="2900669"/>
          </a:xfrm>
        </p:grpSpPr>
        <p:sp>
          <p:nvSpPr>
            <p:cNvPr id="4" name="Oval 3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6286249" y="2716517"/>
              <a:ext cx="0" cy="1296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>
              <a:off x="5328105" y="2682525"/>
              <a:ext cx="0" cy="136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400" i="1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sz="14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sz="14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sz="1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03065" y="2918197"/>
                  <a:ext cx="1225039" cy="950068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Curved Connector 15"/>
            <p:cNvCxnSpPr/>
            <p:nvPr/>
          </p:nvCxnSpPr>
          <p:spPr>
            <a:xfrm rot="10800000" flipV="1">
              <a:off x="5398853" y="3051565"/>
              <a:ext cx="824076" cy="661164"/>
            </a:xfrm>
            <a:prstGeom prst="curvedConnector3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/>
                <p:cNvSpPr txBox="1"/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(.)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TextBox 1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3950" y="2753619"/>
                  <a:ext cx="510351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3571" r="-19048"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/>
                <p:cNvSpPr txBox="1"/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2" name="TextBox 2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257" y="3173853"/>
                  <a:ext cx="225533" cy="391646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59459" b="-781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𝑖𝑛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7143" y="2140008"/>
                  <a:ext cx="1536701" cy="391646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937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23"/>
            <p:cNvSpPr txBox="1"/>
            <p:nvPr/>
          </p:nvSpPr>
          <p:spPr>
            <a:xfrm>
              <a:off x="408317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5156325" y="4048030"/>
              <a:ext cx="106045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6216775" y="4171140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28" name="Straight Arrow Connector 27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flipV="1">
              <a:off x="3392699" y="3625529"/>
              <a:ext cx="767389" cy="37669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2694280" y="4048030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entrada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1670" y="2070251"/>
                  <a:ext cx="89569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Rectangle 36"/>
                <p:cNvSpPr/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591444" cy="391646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Rectangle 37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8" name="Rectangle 3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Rectangle 38"/>
                <p:cNvSpPr/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9" name="Rectangle 3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70378" y="3122951"/>
                  <a:ext cx="552972" cy="391646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 b="-7692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TextBox 39"/>
            <p:cNvSpPr txBox="1"/>
            <p:nvPr/>
          </p:nvSpPr>
          <p:spPr>
            <a:xfrm>
              <a:off x="3530451" y="1855246"/>
              <a:ext cx="115219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Peso do bias</a:t>
              </a:r>
            </a:p>
          </p:txBody>
        </p:sp>
        <p:cxnSp>
          <p:nvCxnSpPr>
            <p:cNvPr id="42" name="Straight Connector 41"/>
            <p:cNvCxnSpPr>
              <a:stCxn id="4" idx="6"/>
            </p:cNvCxnSpPr>
            <p:nvPr/>
          </p:nvCxnSpPr>
          <p:spPr>
            <a:xfrm flipV="1">
              <a:off x="7391525" y="3364517"/>
              <a:ext cx="486103" cy="42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/>
            <p:cNvCxnSpPr/>
            <p:nvPr/>
          </p:nvCxnSpPr>
          <p:spPr>
            <a:xfrm flipV="1">
              <a:off x="7858249" y="2832249"/>
              <a:ext cx="638175" cy="53656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877628" y="3364517"/>
              <a:ext cx="82867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>
              <a:off x="7863173" y="3364517"/>
              <a:ext cx="638175" cy="63770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7445171" y="4171140"/>
              <a:ext cx="114683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Ligações de saída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2938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Redes Neurais Artificiais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7805620" cy="5032376"/>
          </a:xfrm>
        </p:spPr>
        <p:txBody>
          <a:bodyPr>
            <a:normAutofit fontScale="92500" lnSpcReduction="10000"/>
          </a:bodyPr>
          <a:lstStyle/>
          <a:p>
            <a:r>
              <a:rPr lang="pt-BR" b="1" i="1" dirty="0"/>
              <a:t>Redes neurais artificiais </a:t>
            </a:r>
            <a:r>
              <a:rPr lang="pt-BR" dirty="0"/>
              <a:t>são modelos computacionais inspirados pelo funcionamento do cérebro dos animais.</a:t>
            </a:r>
          </a:p>
          <a:p>
            <a:r>
              <a:rPr lang="pt-BR" dirty="0"/>
              <a:t>Elas são capazes de realizar tarefas de aprendizado de máquina (e.g., regressão e classificação) com grande eficácia. </a:t>
            </a:r>
          </a:p>
          <a:p>
            <a:r>
              <a:rPr lang="pt-BR" dirty="0"/>
              <a:t>RNAs são geralmente apresentadas como </a:t>
            </a:r>
            <a:r>
              <a:rPr lang="pt-BR" b="1" i="1" dirty="0"/>
              <a:t>sistemas de</a:t>
            </a:r>
            <a:r>
              <a:rPr lang="pt-BR" dirty="0"/>
              <a:t> </a:t>
            </a:r>
            <a:r>
              <a:rPr lang="pt-BR" b="1" i="1" dirty="0"/>
              <a:t>nós (unidades ou neurônios) interconectados</a:t>
            </a:r>
            <a:r>
              <a:rPr lang="pt-BR" dirty="0"/>
              <a:t>, que geram valores de saída, simulando o comportamento de </a:t>
            </a:r>
            <a:r>
              <a:rPr lang="pt-BR" b="1" i="1" dirty="0"/>
              <a:t>redes neurais biológicas</a:t>
            </a:r>
            <a:r>
              <a:rPr lang="pt-BR" dirty="0"/>
              <a:t>.</a:t>
            </a:r>
          </a:p>
          <a:p>
            <a:r>
              <a:rPr lang="pt-BR" dirty="0"/>
              <a:t>Esta primeira parte deste tópico, foca nos elementos básicos de construção de uma rede neural, os </a:t>
            </a:r>
            <a:r>
              <a:rPr lang="pt-BR" b="1" i="1" dirty="0"/>
              <a:t>nós</a:t>
            </a:r>
            <a:r>
              <a:rPr lang="pt-BR" dirty="0"/>
              <a:t> ou </a:t>
            </a:r>
            <a:r>
              <a:rPr lang="pt-BR" b="1" i="1" dirty="0"/>
              <a:t>neurônios</a:t>
            </a:r>
            <a:r>
              <a:rPr lang="pt-BR" dirty="0"/>
              <a:t>.</a:t>
            </a:r>
            <a:endParaRPr lang="pt-BR" b="1" i="1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3820" y="2380005"/>
            <a:ext cx="3548180" cy="309703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9837880" y="1380761"/>
            <a:ext cx="1160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neurônios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>
            <a:off x="10295080" y="1750093"/>
            <a:ext cx="122830" cy="55438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10417910" y="1758156"/>
            <a:ext cx="935890" cy="16401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7874758" y="3698215"/>
            <a:ext cx="1050879" cy="38246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9021947" y="2347391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  <p:sp>
        <p:nvSpPr>
          <p:cNvPr id="28" name="Oval 27"/>
          <p:cNvSpPr/>
          <p:nvPr/>
        </p:nvSpPr>
        <p:spPr>
          <a:xfrm>
            <a:off x="9444966" y="2804287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10677574" y="2804286"/>
            <a:ext cx="281817" cy="17878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TextBox 29"/>
          <p:cNvSpPr txBox="1"/>
          <p:nvPr/>
        </p:nvSpPr>
        <p:spPr>
          <a:xfrm>
            <a:off x="10649141" y="4436839"/>
            <a:ext cx="8950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pesos sinápticos</a:t>
            </a:r>
          </a:p>
        </p:txBody>
      </p:sp>
    </p:spTree>
    <p:extLst>
      <p:ext uri="{BB962C8B-B14F-4D97-AF65-F5344CB8AC3E}">
        <p14:creationId xmlns:p14="http://schemas.microsoft.com/office/powerpoint/2010/main" val="33413687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roup 41"/>
          <p:cNvGrpSpPr/>
          <p:nvPr/>
        </p:nvGrpSpPr>
        <p:grpSpPr>
          <a:xfrm>
            <a:off x="2827529" y="1933136"/>
            <a:ext cx="6801100" cy="2743924"/>
            <a:chOff x="2827529" y="1933136"/>
            <a:chExt cx="6801100" cy="2743924"/>
          </a:xfrm>
        </p:grpSpPr>
        <p:sp>
          <p:nvSpPr>
            <p:cNvPr id="5" name="Oval 4"/>
            <p:cNvSpPr/>
            <p:nvPr/>
          </p:nvSpPr>
          <p:spPr>
            <a:xfrm>
              <a:off x="4065000" y="2659367"/>
              <a:ext cx="3326525" cy="1418897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" name="Straight Connector 6"/>
            <p:cNvCxnSpPr>
              <a:stCxn id="5" idx="0"/>
              <a:endCxn id="5" idx="4"/>
            </p:cNvCxnSpPr>
            <p:nvPr/>
          </p:nvCxnSpPr>
          <p:spPr>
            <a:xfrm>
              <a:off x="5728263" y="2659367"/>
              <a:ext cx="0" cy="141889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80297" y="2898035"/>
                  <a:ext cx="510351" cy="40498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3571" r="-72619"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TextBox 11"/>
                <p:cNvSpPr txBox="1"/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2" name="TextBox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91525" y="2928954"/>
                  <a:ext cx="2237104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3979725" y="4092285"/>
              <a:ext cx="1577325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entrada</a:t>
              </a: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5728263" y="4092285"/>
              <a:ext cx="166326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de ativação</a:t>
              </a: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7185300" y="4212809"/>
              <a:ext cx="106045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Saída</a:t>
              </a:r>
            </a:p>
          </p:txBody>
        </p:sp>
        <p:cxnSp>
          <p:nvCxnSpPr>
            <p:cNvPr id="16" name="Straight Arrow Connector 15"/>
            <p:cNvCxnSpPr/>
            <p:nvPr/>
          </p:nvCxnSpPr>
          <p:spPr>
            <a:xfrm>
              <a:off x="3449601" y="2394627"/>
              <a:ext cx="793750" cy="651437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>
              <a:off x="3359604" y="2949168"/>
              <a:ext cx="762385" cy="25228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V="1">
              <a:off x="3248807" y="3426061"/>
              <a:ext cx="815783" cy="13943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V="1">
              <a:off x="3478719" y="3625530"/>
              <a:ext cx="681369" cy="380924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/>
            <p:cNvSpPr txBox="1"/>
            <p:nvPr/>
          </p:nvSpPr>
          <p:spPr>
            <a:xfrm>
              <a:off x="2827529" y="4216475"/>
              <a:ext cx="115219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sinapses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8388" y="3303454"/>
                  <a:ext cx="433387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Arrow Connector 27"/>
            <p:cNvCxnSpPr/>
            <p:nvPr/>
          </p:nvCxnSpPr>
          <p:spPr>
            <a:xfrm>
              <a:off x="7391525" y="3384038"/>
              <a:ext cx="648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Elbow Connector 31"/>
            <p:cNvCxnSpPr/>
            <p:nvPr/>
          </p:nvCxnSpPr>
          <p:spPr>
            <a:xfrm flipV="1">
              <a:off x="5991611" y="3358255"/>
              <a:ext cx="741362" cy="483646"/>
            </a:xfrm>
            <a:prstGeom prst="bentConnector3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Rectangle 34"/>
                <p:cNvSpPr/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Rectangle 3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90230" y="2706710"/>
                  <a:ext cx="460767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Rectangle 35"/>
                <p:cNvSpPr/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6" name="Rectangle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87073" y="3774441"/>
                  <a:ext cx="49885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89556" y="1988417"/>
                  <a:ext cx="89569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0563" y="2928954"/>
                  <a:ext cx="1729126" cy="871457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26179" y="2348819"/>
                  <a:ext cx="1118191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03241" y="2692339"/>
                  <a:ext cx="501804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/>
                <p:cNvSpPr/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58893" y="3157022"/>
                  <a:ext cx="474424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 b="-1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Rectangle 3"/>
                <p:cNvSpPr/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18750" y="3548199"/>
                  <a:ext cx="539891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/>
            <p:cNvCxnSpPr/>
            <p:nvPr/>
          </p:nvCxnSpPr>
          <p:spPr>
            <a:xfrm flipV="1">
              <a:off x="4060432" y="2148115"/>
              <a:ext cx="783938" cy="36285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4768387" y="1933136"/>
              <a:ext cx="712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bias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511819" y="4987108"/>
            <a:ext cx="3142324" cy="1550303"/>
            <a:chOff x="511819" y="4987108"/>
            <a:chExt cx="3142324" cy="1550303"/>
          </a:xfrm>
        </p:grpSpPr>
        <p:cxnSp>
          <p:nvCxnSpPr>
            <p:cNvPr id="44" name="Straight Arrow Connector 43"/>
            <p:cNvCxnSpPr/>
            <p:nvPr/>
          </p:nvCxnSpPr>
          <p:spPr>
            <a:xfrm flipV="1">
              <a:off x="1038293" y="5156782"/>
              <a:ext cx="0" cy="1080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/>
            <p:nvPr/>
          </p:nvCxnSpPr>
          <p:spPr>
            <a:xfrm>
              <a:off x="511819" y="6236782"/>
              <a:ext cx="2520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1039821" y="5761728"/>
              <a:ext cx="201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Rectangle 48"/>
                <p:cNvSpPr/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0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Rectangle 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6228" y="6229634"/>
                  <a:ext cx="324128" cy="307777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b="1" i="1">
                                    <a:latin typeface="Cambria Math" panose="02040503050406030204" pitchFamily="18" charset="0"/>
                                  </a:rPr>
                                  <m:t>𝒙</m:t>
                                </m:r>
                              </m:e>
                            </m:d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8292" y="4987108"/>
                  <a:ext cx="1047979" cy="404983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 b="-895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Rectangle 50"/>
                <p:cNvSpPr/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1" name="Rectangle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6898" y="6044968"/>
                  <a:ext cx="707245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Rectangle 52"/>
                <p:cNvSpPr/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53" name="Rectangle 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1832" y="5607839"/>
                  <a:ext cx="324128" cy="307777"/>
                </a:xfrm>
                <a:prstGeom prst="rect">
                  <a:avLst/>
                </a:prstGeom>
                <a:blipFill rotWithShape="0"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2220057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Arrow Connector 5"/>
          <p:cNvCxnSpPr/>
          <p:nvPr/>
        </p:nvCxnSpPr>
        <p:spPr>
          <a:xfrm flipV="1">
            <a:off x="3099661" y="3110424"/>
            <a:ext cx="0" cy="23760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>
            <a:off x="2363061" y="4773478"/>
            <a:ext cx="2844000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Multiply 15"/>
          <p:cNvSpPr/>
          <p:nvPr/>
        </p:nvSpPr>
        <p:spPr>
          <a:xfrm>
            <a:off x="3178974" y="48700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7" name="Multiply 16"/>
          <p:cNvSpPr/>
          <p:nvPr/>
        </p:nvSpPr>
        <p:spPr>
          <a:xfrm>
            <a:off x="3331374" y="50224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Multiply 17"/>
          <p:cNvSpPr/>
          <p:nvPr/>
        </p:nvSpPr>
        <p:spPr>
          <a:xfrm>
            <a:off x="3483774" y="5174801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9" name="Multiply 18"/>
          <p:cNvSpPr/>
          <p:nvPr/>
        </p:nvSpPr>
        <p:spPr>
          <a:xfrm>
            <a:off x="2616179" y="4297992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0" name="Multiply 19"/>
          <p:cNvSpPr/>
          <p:nvPr/>
        </p:nvSpPr>
        <p:spPr>
          <a:xfrm>
            <a:off x="2715549" y="4038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1" name="Multiply 20"/>
          <p:cNvSpPr/>
          <p:nvPr/>
        </p:nvSpPr>
        <p:spPr>
          <a:xfrm>
            <a:off x="3182748" y="4254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2" name="Multiply 21"/>
          <p:cNvSpPr/>
          <p:nvPr/>
        </p:nvSpPr>
        <p:spPr>
          <a:xfrm>
            <a:off x="3375774" y="4470507"/>
            <a:ext cx="216000" cy="216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3" name="Oval 22"/>
          <p:cNvSpPr/>
          <p:nvPr/>
        </p:nvSpPr>
        <p:spPr>
          <a:xfrm>
            <a:off x="3591774" y="38039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4" name="Oval 23"/>
          <p:cNvSpPr/>
          <p:nvPr/>
        </p:nvSpPr>
        <p:spPr>
          <a:xfrm>
            <a:off x="3774414" y="35414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5" name="Oval 24"/>
          <p:cNvSpPr/>
          <p:nvPr/>
        </p:nvSpPr>
        <p:spPr>
          <a:xfrm>
            <a:off x="3918414" y="3753323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6" name="Oval 25"/>
          <p:cNvSpPr/>
          <p:nvPr/>
        </p:nvSpPr>
        <p:spPr>
          <a:xfrm>
            <a:off x="4138844" y="407522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Oval 26"/>
          <p:cNvSpPr/>
          <p:nvPr/>
        </p:nvSpPr>
        <p:spPr>
          <a:xfrm>
            <a:off x="4074352" y="3502875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8" name="Oval 27"/>
          <p:cNvSpPr/>
          <p:nvPr/>
        </p:nvSpPr>
        <p:spPr>
          <a:xfrm>
            <a:off x="4291773" y="3793767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9" name="Oval 28"/>
          <p:cNvSpPr/>
          <p:nvPr/>
        </p:nvSpPr>
        <p:spPr>
          <a:xfrm>
            <a:off x="4422311" y="3606282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0" name="Oval 29"/>
          <p:cNvSpPr/>
          <p:nvPr/>
        </p:nvSpPr>
        <p:spPr>
          <a:xfrm>
            <a:off x="4450957" y="4032596"/>
            <a:ext cx="144000" cy="1440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32" name="Straight Connector 31"/>
          <p:cNvCxnSpPr/>
          <p:nvPr/>
        </p:nvCxnSpPr>
        <p:spPr>
          <a:xfrm>
            <a:off x="2715549" y="3502875"/>
            <a:ext cx="2021551" cy="1735526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379" y="2932882"/>
                <a:ext cx="399825" cy="36933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/>
              <p:cNvSpPr txBox="1"/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4" name="TextBox 3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05212" y="4370638"/>
                <a:ext cx="399825" cy="369332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Rectangle 34"/>
              <p:cNvSpPr/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5" name="Rectangle 3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3444" y="5174801"/>
                <a:ext cx="2297039" cy="391646"/>
              </a:xfrm>
              <a:prstGeom prst="rect">
                <a:avLst/>
              </a:prstGeom>
              <a:blipFill rotWithShape="0">
                <a:blip r:embed="rId4"/>
                <a:stretch>
                  <a:fillRect b="-78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upo 13"/>
          <p:cNvGrpSpPr/>
          <p:nvPr/>
        </p:nvGrpSpPr>
        <p:grpSpPr>
          <a:xfrm>
            <a:off x="7764764" y="2932882"/>
            <a:ext cx="3244734" cy="3067686"/>
            <a:chOff x="7764764" y="2932882"/>
            <a:chExt cx="3244734" cy="3067686"/>
          </a:xfrm>
        </p:grpSpPr>
        <p:cxnSp>
          <p:nvCxnSpPr>
            <p:cNvPr id="31" name="Straight Arrow Connector 30"/>
            <p:cNvCxnSpPr/>
            <p:nvPr/>
          </p:nvCxnSpPr>
          <p:spPr>
            <a:xfrm flipV="1">
              <a:off x="8568378" y="3110424"/>
              <a:ext cx="0" cy="23760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>
              <a:off x="7831778" y="4773478"/>
              <a:ext cx="28440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Multiply 36"/>
            <p:cNvSpPr/>
            <p:nvPr/>
          </p:nvSpPr>
          <p:spPr>
            <a:xfrm>
              <a:off x="8647691" y="48700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Multiply 37"/>
            <p:cNvSpPr/>
            <p:nvPr/>
          </p:nvSpPr>
          <p:spPr>
            <a:xfrm>
              <a:off x="8800091" y="50224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Multiply 38"/>
            <p:cNvSpPr/>
            <p:nvPr/>
          </p:nvSpPr>
          <p:spPr>
            <a:xfrm>
              <a:off x="8952491" y="5174801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Multiply 39"/>
            <p:cNvSpPr/>
            <p:nvPr/>
          </p:nvSpPr>
          <p:spPr>
            <a:xfrm>
              <a:off x="8084896" y="4297992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Multiply 40"/>
            <p:cNvSpPr/>
            <p:nvPr/>
          </p:nvSpPr>
          <p:spPr>
            <a:xfrm>
              <a:off x="8184266" y="4038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Multiply 41"/>
            <p:cNvSpPr/>
            <p:nvPr/>
          </p:nvSpPr>
          <p:spPr>
            <a:xfrm>
              <a:off x="8651465" y="4254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Multiply 42"/>
            <p:cNvSpPr/>
            <p:nvPr/>
          </p:nvSpPr>
          <p:spPr>
            <a:xfrm>
              <a:off x="8844491" y="4470507"/>
              <a:ext cx="216000" cy="216000"/>
            </a:xfrm>
            <a:prstGeom prst="mathMultiply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Oval 43"/>
            <p:cNvSpPr/>
            <p:nvPr/>
          </p:nvSpPr>
          <p:spPr>
            <a:xfrm>
              <a:off x="9060491" y="38039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Oval 44"/>
            <p:cNvSpPr/>
            <p:nvPr/>
          </p:nvSpPr>
          <p:spPr>
            <a:xfrm>
              <a:off x="9243131" y="35414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Oval 45"/>
            <p:cNvSpPr/>
            <p:nvPr/>
          </p:nvSpPr>
          <p:spPr>
            <a:xfrm>
              <a:off x="9387131" y="3753323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Oval 46"/>
            <p:cNvSpPr/>
            <p:nvPr/>
          </p:nvSpPr>
          <p:spPr>
            <a:xfrm>
              <a:off x="9607561" y="407522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Oval 47"/>
            <p:cNvSpPr/>
            <p:nvPr/>
          </p:nvSpPr>
          <p:spPr>
            <a:xfrm>
              <a:off x="9543069" y="3502875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Oval 48"/>
            <p:cNvSpPr/>
            <p:nvPr/>
          </p:nvSpPr>
          <p:spPr>
            <a:xfrm>
              <a:off x="9760490" y="3793767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Oval 49"/>
            <p:cNvSpPr/>
            <p:nvPr/>
          </p:nvSpPr>
          <p:spPr>
            <a:xfrm>
              <a:off x="9891028" y="3606282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Oval 50"/>
            <p:cNvSpPr/>
            <p:nvPr/>
          </p:nvSpPr>
          <p:spPr>
            <a:xfrm>
              <a:off x="9919674" y="4032596"/>
              <a:ext cx="144000" cy="14400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52" name="Straight Connector 51"/>
            <p:cNvCxnSpPr/>
            <p:nvPr/>
          </p:nvCxnSpPr>
          <p:spPr>
            <a:xfrm>
              <a:off x="8184266" y="3420987"/>
              <a:ext cx="2021551" cy="1735526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/>
                <p:cNvSpPr txBox="1"/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3" name="TextBox 5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93096" y="2932882"/>
                  <a:ext cx="399825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/>
                <p:cNvSpPr txBox="1"/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4" name="TextBox 5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73929" y="4370638"/>
                  <a:ext cx="399825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54"/>
                <p:cNvSpPr/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5" name="Rectangle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4764" y="5631236"/>
                  <a:ext cx="3244734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onector de seta reta 8"/>
            <p:cNvCxnSpPr/>
            <p:nvPr/>
          </p:nvCxnSpPr>
          <p:spPr>
            <a:xfrm flipH="1">
              <a:off x="8400266" y="5086001"/>
              <a:ext cx="1663410" cy="640858"/>
            </a:xfrm>
            <a:prstGeom prst="straightConnector1">
              <a:avLst/>
            </a:prstGeom>
            <a:ln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385859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roup 61"/>
          <p:cNvGrpSpPr/>
          <p:nvPr/>
        </p:nvGrpSpPr>
        <p:grpSpPr>
          <a:xfrm>
            <a:off x="1798696" y="1840320"/>
            <a:ext cx="3410759" cy="3044340"/>
            <a:chOff x="1798696" y="1840320"/>
            <a:chExt cx="3410759" cy="3044340"/>
          </a:xfrm>
        </p:grpSpPr>
        <p:sp>
          <p:nvSpPr>
            <p:cNvPr id="4" name="Oval 3"/>
            <p:cNvSpPr/>
            <p:nvPr/>
          </p:nvSpPr>
          <p:spPr>
            <a:xfrm>
              <a:off x="2082019" y="2704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800" dirty="0">
                <a:solidFill>
                  <a:schemeClr val="tx1"/>
                </a:solidFill>
              </a:endParaRPr>
            </a:p>
          </p:txBody>
        </p:sp>
        <p:sp>
          <p:nvSpPr>
            <p:cNvPr id="5" name="Oval 4"/>
            <p:cNvSpPr/>
            <p:nvPr/>
          </p:nvSpPr>
          <p:spPr>
            <a:xfrm>
              <a:off x="3261360" y="1840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Oval 5"/>
            <p:cNvSpPr/>
            <p:nvPr/>
          </p:nvSpPr>
          <p:spPr>
            <a:xfrm>
              <a:off x="3261360" y="2416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3261360" y="2992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3261360" y="3568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3262338" y="4144320"/>
              <a:ext cx="288000" cy="288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2082019" y="3280320"/>
              <a:ext cx="288000" cy="288000"/>
            </a:xfrm>
            <a:prstGeom prst="ellipse">
              <a:avLst/>
            </a:prstGeom>
            <a:solidFill>
              <a:srgbClr val="92D050"/>
            </a:solidFill>
            <a:ln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" name="Straight Connector 11"/>
            <p:cNvCxnSpPr>
              <a:stCxn id="4" idx="6"/>
              <a:endCxn id="5" idx="2"/>
            </p:cNvCxnSpPr>
            <p:nvPr/>
          </p:nvCxnSpPr>
          <p:spPr>
            <a:xfrm flipV="1">
              <a:off x="2370019" y="1984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>
              <a:stCxn id="4" idx="6"/>
              <a:endCxn id="6" idx="2"/>
            </p:cNvCxnSpPr>
            <p:nvPr/>
          </p:nvCxnSpPr>
          <p:spPr>
            <a:xfrm flipV="1">
              <a:off x="2370019" y="2560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stCxn id="4" idx="6"/>
              <a:endCxn id="7" idx="2"/>
            </p:cNvCxnSpPr>
            <p:nvPr/>
          </p:nvCxnSpPr>
          <p:spPr>
            <a:xfrm>
              <a:off x="2370019" y="2848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4" idx="6"/>
              <a:endCxn id="8" idx="2"/>
            </p:cNvCxnSpPr>
            <p:nvPr/>
          </p:nvCxnSpPr>
          <p:spPr>
            <a:xfrm>
              <a:off x="2370019" y="2848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>
              <a:stCxn id="4" idx="6"/>
              <a:endCxn id="9" idx="2"/>
            </p:cNvCxnSpPr>
            <p:nvPr/>
          </p:nvCxnSpPr>
          <p:spPr>
            <a:xfrm>
              <a:off x="2370019" y="2848320"/>
              <a:ext cx="892319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stCxn id="10" idx="6"/>
              <a:endCxn id="5" idx="2"/>
            </p:cNvCxnSpPr>
            <p:nvPr/>
          </p:nvCxnSpPr>
          <p:spPr>
            <a:xfrm flipV="1">
              <a:off x="2370019" y="1984320"/>
              <a:ext cx="891341" cy="1440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>
              <a:stCxn id="10" idx="6"/>
              <a:endCxn id="6" idx="2"/>
            </p:cNvCxnSpPr>
            <p:nvPr/>
          </p:nvCxnSpPr>
          <p:spPr>
            <a:xfrm flipV="1">
              <a:off x="2370019" y="2560320"/>
              <a:ext cx="891341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>
              <a:stCxn id="10" idx="6"/>
              <a:endCxn id="7" idx="2"/>
            </p:cNvCxnSpPr>
            <p:nvPr/>
          </p:nvCxnSpPr>
          <p:spPr>
            <a:xfrm flipV="1">
              <a:off x="2370019" y="3136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0" idx="6"/>
              <a:endCxn id="8" idx="2"/>
            </p:cNvCxnSpPr>
            <p:nvPr/>
          </p:nvCxnSpPr>
          <p:spPr>
            <a:xfrm>
              <a:off x="2370019" y="3424320"/>
              <a:ext cx="891341" cy="288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>
              <a:stCxn id="10" idx="6"/>
              <a:endCxn id="9" idx="2"/>
            </p:cNvCxnSpPr>
            <p:nvPr/>
          </p:nvCxnSpPr>
          <p:spPr>
            <a:xfrm>
              <a:off x="2370019" y="3424320"/>
              <a:ext cx="892319" cy="864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32"/>
            <p:cNvSpPr/>
            <p:nvPr/>
          </p:nvSpPr>
          <p:spPr>
            <a:xfrm>
              <a:off x="4440701" y="2992320"/>
              <a:ext cx="288000" cy="288000"/>
            </a:xfrm>
            <a:prstGeom prst="ellipse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5" name="Straight Connector 34"/>
            <p:cNvCxnSpPr>
              <a:stCxn id="5" idx="6"/>
              <a:endCxn id="33" idx="2"/>
            </p:cNvCxnSpPr>
            <p:nvPr/>
          </p:nvCxnSpPr>
          <p:spPr>
            <a:xfrm>
              <a:off x="3549360" y="1984320"/>
              <a:ext cx="891341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6" idx="6"/>
              <a:endCxn id="33" idx="2"/>
            </p:cNvCxnSpPr>
            <p:nvPr/>
          </p:nvCxnSpPr>
          <p:spPr>
            <a:xfrm>
              <a:off x="3549360" y="2560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>
              <a:stCxn id="7" idx="6"/>
              <a:endCxn id="33" idx="2"/>
            </p:cNvCxnSpPr>
            <p:nvPr/>
          </p:nvCxnSpPr>
          <p:spPr>
            <a:xfrm>
              <a:off x="3549360" y="3136320"/>
              <a:ext cx="891341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>
              <a:stCxn id="8" idx="6"/>
              <a:endCxn id="33" idx="2"/>
            </p:cNvCxnSpPr>
            <p:nvPr/>
          </p:nvCxnSpPr>
          <p:spPr>
            <a:xfrm flipV="1">
              <a:off x="3549360" y="3136320"/>
              <a:ext cx="891341" cy="576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>
              <a:stCxn id="9" idx="6"/>
              <a:endCxn id="33" idx="2"/>
            </p:cNvCxnSpPr>
            <p:nvPr/>
          </p:nvCxnSpPr>
          <p:spPr>
            <a:xfrm flipV="1">
              <a:off x="3550338" y="3136320"/>
              <a:ext cx="890363" cy="11520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/>
            <p:cNvCxnSpPr>
              <a:stCxn id="33" idx="6"/>
            </p:cNvCxnSpPr>
            <p:nvPr/>
          </p:nvCxnSpPr>
          <p:spPr>
            <a:xfrm>
              <a:off x="4728701" y="3136320"/>
              <a:ext cx="351299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6" name="Rectangle 55"/>
            <p:cNvSpPr/>
            <p:nvPr/>
          </p:nvSpPr>
          <p:spPr>
            <a:xfrm>
              <a:off x="2048727" y="2684543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x1</a:t>
              </a: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048727" y="3270431"/>
              <a:ext cx="354584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x2</a:t>
              </a:r>
            </a:p>
          </p:txBody>
        </p:sp>
        <p:sp>
          <p:nvSpPr>
            <p:cNvPr id="58" name="TextBox 57"/>
            <p:cNvSpPr txBox="1"/>
            <p:nvPr/>
          </p:nvSpPr>
          <p:spPr>
            <a:xfrm>
              <a:off x="1798696" y="3548543"/>
              <a:ext cx="85464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Entrada</a:t>
              </a: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2974227" y="4422995"/>
              <a:ext cx="86226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</a:t>
              </a:r>
            </a:p>
            <a:p>
              <a:pPr algn="ctr"/>
              <a:r>
                <a:rPr lang="pt-BR" sz="1200" dirty="0"/>
                <a:t>Escondida</a:t>
              </a: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152701" y="3280320"/>
              <a:ext cx="85863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Camada de Saída</a:t>
              </a:r>
            </a:p>
          </p:txBody>
        </p:sp>
        <p:sp>
          <p:nvSpPr>
            <p:cNvPr id="61" name="TextBox 60"/>
            <p:cNvSpPr txBox="1"/>
            <p:nvPr/>
          </p:nvSpPr>
          <p:spPr>
            <a:xfrm>
              <a:off x="5011335" y="2910988"/>
              <a:ext cx="19812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201297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471553" y="529061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XNOR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5819931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upo 24"/>
          <p:cNvGrpSpPr/>
          <p:nvPr/>
        </p:nvGrpSpPr>
        <p:grpSpPr>
          <a:xfrm>
            <a:off x="7868557" y="5921164"/>
            <a:ext cx="2804259" cy="846036"/>
            <a:chOff x="7868557" y="5921164"/>
            <a:chExt cx="2804259" cy="846036"/>
          </a:xfrm>
        </p:grpSpPr>
        <p:sp>
          <p:nvSpPr>
            <p:cNvPr id="21" name="Rectangle 20"/>
            <p:cNvSpPr/>
            <p:nvPr/>
          </p:nvSpPr>
          <p:spPr>
            <a:xfrm>
              <a:off x="7888653" y="6506334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7868557" y="601583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8130862" y="5921164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8137233" y="6397868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</p:grpSp>
      <p:grpSp>
        <p:nvGrpSpPr>
          <p:cNvPr id="2" name="Grupo 1"/>
          <p:cNvGrpSpPr/>
          <p:nvPr/>
        </p:nvGrpSpPr>
        <p:grpSpPr>
          <a:xfrm>
            <a:off x="29218" y="1708743"/>
            <a:ext cx="3800094" cy="3486715"/>
            <a:chOff x="29218" y="1708743"/>
            <a:chExt cx="3800094" cy="3486715"/>
          </a:xfrm>
        </p:grpSpPr>
        <p:cxnSp>
          <p:nvCxnSpPr>
            <p:cNvPr id="26" name="Straight Arrow Connector 5"/>
            <p:cNvCxnSpPr/>
            <p:nvPr/>
          </p:nvCxnSpPr>
          <p:spPr>
            <a:xfrm>
              <a:off x="423532" y="473231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7"/>
            <p:cNvCxnSpPr/>
            <p:nvPr/>
          </p:nvCxnSpPr>
          <p:spPr>
            <a:xfrm flipV="1">
              <a:off x="423532" y="185993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8"/>
            <p:cNvSpPr/>
            <p:nvPr/>
          </p:nvSpPr>
          <p:spPr>
            <a:xfrm>
              <a:off x="423532" y="220469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TextBox 9"/>
            <p:cNvSpPr txBox="1"/>
            <p:nvPr/>
          </p:nvSpPr>
          <p:spPr>
            <a:xfrm>
              <a:off x="3303532" y="454003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30" name="TextBox 10"/>
            <p:cNvSpPr txBox="1"/>
            <p:nvPr/>
          </p:nvSpPr>
          <p:spPr>
            <a:xfrm>
              <a:off x="423532" y="170874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32" name="Rectangle 12"/>
            <p:cNvSpPr/>
            <p:nvPr/>
          </p:nvSpPr>
          <p:spPr>
            <a:xfrm>
              <a:off x="2871142" y="213611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Oval 13"/>
            <p:cNvSpPr/>
            <p:nvPr/>
          </p:nvSpPr>
          <p:spPr>
            <a:xfrm>
              <a:off x="345549" y="212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4"/>
            <p:cNvSpPr/>
            <p:nvPr/>
          </p:nvSpPr>
          <p:spPr>
            <a:xfrm>
              <a:off x="2853532" y="463850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TextBox 15"/>
            <p:cNvSpPr txBox="1"/>
            <p:nvPr/>
          </p:nvSpPr>
          <p:spPr>
            <a:xfrm>
              <a:off x="423531" y="1827073"/>
              <a:ext cx="252646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AND</a:t>
              </a:r>
            </a:p>
          </p:txBody>
        </p:sp>
        <p:sp>
          <p:nvSpPr>
            <p:cNvPr id="36" name="TextBox 16"/>
            <p:cNvSpPr txBox="1"/>
            <p:nvPr/>
          </p:nvSpPr>
          <p:spPr>
            <a:xfrm>
              <a:off x="2752093" y="482612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7" name="TextBox 17"/>
            <p:cNvSpPr txBox="1"/>
            <p:nvPr/>
          </p:nvSpPr>
          <p:spPr>
            <a:xfrm>
              <a:off x="244110" y="480089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38" name="TextBox 18"/>
            <p:cNvSpPr txBox="1"/>
            <p:nvPr/>
          </p:nvSpPr>
          <p:spPr>
            <a:xfrm>
              <a:off x="29218" y="202765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43" name="Oval 14"/>
            <p:cNvSpPr/>
            <p:nvPr/>
          </p:nvSpPr>
          <p:spPr>
            <a:xfrm>
              <a:off x="338130" y="464612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" name="Conector reto 3"/>
            <p:cNvCxnSpPr/>
            <p:nvPr/>
          </p:nvCxnSpPr>
          <p:spPr>
            <a:xfrm>
              <a:off x="1128645" y="1991925"/>
              <a:ext cx="1980000" cy="2268000"/>
            </a:xfrm>
            <a:prstGeom prst="line">
              <a:avLst/>
            </a:prstGeom>
            <a:ln w="19050">
              <a:solidFill>
                <a:srgbClr val="7030A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Retângulo 4"/>
                <p:cNvSpPr/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5" name="Retângulo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459" y="3097907"/>
                  <a:ext cx="1241045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t="-8197" r="-3941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Forma livre 19"/>
            <p:cNvSpPr/>
            <p:nvPr/>
          </p:nvSpPr>
          <p:spPr>
            <a:xfrm>
              <a:off x="1342068" y="2745969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upo 2"/>
          <p:cNvGrpSpPr/>
          <p:nvPr/>
        </p:nvGrpSpPr>
        <p:grpSpPr>
          <a:xfrm>
            <a:off x="3783077" y="1723982"/>
            <a:ext cx="3800094" cy="3486715"/>
            <a:chOff x="3783077" y="1723982"/>
            <a:chExt cx="3800094" cy="3486715"/>
          </a:xfrm>
        </p:grpSpPr>
        <p:cxnSp>
          <p:nvCxnSpPr>
            <p:cNvPr id="56" name="Straight Arrow Connector 5"/>
            <p:cNvCxnSpPr/>
            <p:nvPr/>
          </p:nvCxnSpPr>
          <p:spPr>
            <a:xfrm>
              <a:off x="4177391" y="4747555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7"/>
            <p:cNvCxnSpPr/>
            <p:nvPr/>
          </p:nvCxnSpPr>
          <p:spPr>
            <a:xfrm flipV="1">
              <a:off x="4177391" y="1875175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Rectangle 8"/>
            <p:cNvSpPr/>
            <p:nvPr/>
          </p:nvSpPr>
          <p:spPr>
            <a:xfrm>
              <a:off x="4177391" y="2219936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TextBox 9"/>
            <p:cNvSpPr txBox="1"/>
            <p:nvPr/>
          </p:nvSpPr>
          <p:spPr>
            <a:xfrm>
              <a:off x="7057391" y="4555270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60" name="TextBox 10"/>
            <p:cNvSpPr txBox="1"/>
            <p:nvPr/>
          </p:nvSpPr>
          <p:spPr>
            <a:xfrm>
              <a:off x="4177391" y="1723982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62" name="Rectangle 12"/>
            <p:cNvSpPr/>
            <p:nvPr/>
          </p:nvSpPr>
          <p:spPr>
            <a:xfrm>
              <a:off x="6625001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TextBox 15"/>
            <p:cNvSpPr txBox="1"/>
            <p:nvPr/>
          </p:nvSpPr>
          <p:spPr>
            <a:xfrm>
              <a:off x="4165954" y="1852850"/>
              <a:ext cx="253143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/>
                <a:t>OR</a:t>
              </a:r>
            </a:p>
          </p:txBody>
        </p:sp>
        <p:sp>
          <p:nvSpPr>
            <p:cNvPr id="66" name="TextBox 16"/>
            <p:cNvSpPr txBox="1"/>
            <p:nvPr/>
          </p:nvSpPr>
          <p:spPr>
            <a:xfrm>
              <a:off x="6505952" y="4841365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67" name="TextBox 17"/>
            <p:cNvSpPr txBox="1"/>
            <p:nvPr/>
          </p:nvSpPr>
          <p:spPr>
            <a:xfrm>
              <a:off x="3997969" y="48161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68" name="TextBox 18"/>
            <p:cNvSpPr txBox="1"/>
            <p:nvPr/>
          </p:nvSpPr>
          <p:spPr>
            <a:xfrm>
              <a:off x="3783077" y="204289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73" name="Oval 14"/>
            <p:cNvSpPr/>
            <p:nvPr/>
          </p:nvSpPr>
          <p:spPr>
            <a:xfrm>
              <a:off x="4075954" y="4643755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4" name="Rectangle 12"/>
            <p:cNvSpPr/>
            <p:nvPr/>
          </p:nvSpPr>
          <p:spPr>
            <a:xfrm>
              <a:off x="6625001" y="466754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5" name="Rectangle 12"/>
            <p:cNvSpPr/>
            <p:nvPr/>
          </p:nvSpPr>
          <p:spPr>
            <a:xfrm>
              <a:off x="4099117" y="215135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6" name="Conector reto 75"/>
            <p:cNvCxnSpPr/>
            <p:nvPr/>
          </p:nvCxnSpPr>
          <p:spPr>
            <a:xfrm>
              <a:off x="3969734" y="2664222"/>
              <a:ext cx="1980000" cy="2268000"/>
            </a:xfrm>
            <a:prstGeom prst="line">
              <a:avLst/>
            </a:prstGeom>
            <a:ln w="19050">
              <a:solidFill>
                <a:srgbClr val="92D050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Retângulo 76"/>
                <p:cNvSpPr/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linear</a:t>
                  </a:r>
                </a:p>
              </p:txBody>
            </p:sp>
          </mc:Choice>
          <mc:Fallback xmlns="">
            <p:sp>
              <p:nvSpPr>
                <p:cNvPr id="77" name="Retângulo 7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47574" y="3033217"/>
                  <a:ext cx="1241045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t="-10000" r="-3922" b="-2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8" name="Forma livre 77"/>
            <p:cNvSpPr/>
            <p:nvPr/>
          </p:nvSpPr>
          <p:spPr>
            <a:xfrm>
              <a:off x="4687574" y="3072736"/>
              <a:ext cx="508000" cy="365530"/>
            </a:xfrm>
            <a:custGeom>
              <a:avLst/>
              <a:gdLst>
                <a:gd name="connsiteX0" fmla="*/ 0 w 508000"/>
                <a:gd name="connsiteY0" fmla="*/ 365530 h 365530"/>
                <a:gd name="connsiteX1" fmla="*/ 127000 w 508000"/>
                <a:gd name="connsiteY1" fmla="*/ 22630 h 365530"/>
                <a:gd name="connsiteX2" fmla="*/ 508000 w 508000"/>
                <a:gd name="connsiteY2" fmla="*/ 60730 h 3655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08000" h="365530">
                  <a:moveTo>
                    <a:pt x="0" y="365530"/>
                  </a:moveTo>
                  <a:cubicBezTo>
                    <a:pt x="21166" y="219480"/>
                    <a:pt x="42333" y="73430"/>
                    <a:pt x="127000" y="22630"/>
                  </a:cubicBezTo>
                  <a:cubicBezTo>
                    <a:pt x="211667" y="-28170"/>
                    <a:pt x="359833" y="16280"/>
                    <a:pt x="508000" y="6073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9" name="Grupo 38"/>
          <p:cNvGrpSpPr/>
          <p:nvPr/>
        </p:nvGrpSpPr>
        <p:grpSpPr>
          <a:xfrm>
            <a:off x="8240569" y="1189925"/>
            <a:ext cx="3800094" cy="4434115"/>
            <a:chOff x="8240569" y="1189925"/>
            <a:chExt cx="3800094" cy="4434115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8634883" y="4646126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8634883" y="1773746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8634883" y="2118507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1514883" y="4453841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8634883" y="1622553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8562492" y="2039936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1089347" y="4562307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1064882" y="2039936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8551706" y="4552317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634883" y="1751115"/>
              <a:ext cx="2520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/>
                <a:t>XOR</a:t>
              </a:r>
              <a:endParaRPr lang="pt-BR" b="1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10963444" y="4739936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455461" y="4714707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240569" y="1941461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31" name="Elipse 30"/>
            <p:cNvSpPr/>
            <p:nvPr/>
          </p:nvSpPr>
          <p:spPr>
            <a:xfrm rot="18937290">
              <a:off x="9661933" y="1189925"/>
              <a:ext cx="571405" cy="4434115"/>
            </a:xfrm>
            <a:prstGeom prst="ellipse">
              <a:avLst/>
            </a:prstGeom>
            <a:noFill/>
            <a:ln w="19050">
              <a:solidFill>
                <a:schemeClr val="accent2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Retângulo 81"/>
                <p:cNvSpPr/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a14:m>
                  <a:r>
                    <a:rPr lang="pt-BR" dirty="0"/>
                    <a:t> não-linear</a:t>
                  </a:r>
                </a:p>
              </p:txBody>
            </p:sp>
          </mc:Choice>
          <mc:Fallback xmlns="">
            <p:sp>
              <p:nvSpPr>
                <p:cNvPr id="82" name="Retângulo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5896" y="2203672"/>
                  <a:ext cx="1665841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t="-8197" r="-2930" b="-2459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3" name="Forma livre 82"/>
            <p:cNvSpPr/>
            <p:nvPr/>
          </p:nvSpPr>
          <p:spPr>
            <a:xfrm>
              <a:off x="9896492" y="2537629"/>
              <a:ext cx="180369" cy="482600"/>
            </a:xfrm>
            <a:custGeom>
              <a:avLst/>
              <a:gdLst>
                <a:gd name="connsiteX0" fmla="*/ 88900 w 180369"/>
                <a:gd name="connsiteY0" fmla="*/ 482600 h 482600"/>
                <a:gd name="connsiteX1" fmla="*/ 177800 w 180369"/>
                <a:gd name="connsiteY1" fmla="*/ 190500 h 482600"/>
                <a:gd name="connsiteX2" fmla="*/ 0 w 180369"/>
                <a:gd name="connsiteY2" fmla="*/ 0 h 482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80369" h="482600">
                  <a:moveTo>
                    <a:pt x="88900" y="482600"/>
                  </a:moveTo>
                  <a:cubicBezTo>
                    <a:pt x="140758" y="376766"/>
                    <a:pt x="192617" y="270933"/>
                    <a:pt x="177800" y="190500"/>
                  </a:cubicBezTo>
                  <a:cubicBezTo>
                    <a:pt x="162983" y="110067"/>
                    <a:pt x="81491" y="55033"/>
                    <a:pt x="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211167370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17085"/>
            <a:ext cx="6583133" cy="3198407"/>
            <a:chOff x="3519378" y="1417085"/>
            <a:chExt cx="6583133" cy="319840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Oval 25"/>
            <p:cNvSpPr>
              <a:spLocks noChangeAspect="1"/>
            </p:cNvSpPr>
            <p:nvPr/>
          </p:nvSpPr>
          <p:spPr>
            <a:xfrm>
              <a:off x="4682993" y="2345318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7" name="Straight Arrow Connector 26"/>
            <p:cNvCxnSpPr>
              <a:stCxn id="20" idx="3"/>
              <a:endCxn id="26" idx="3"/>
            </p:cNvCxnSpPr>
            <p:nvPr/>
          </p:nvCxnSpPr>
          <p:spPr>
            <a:xfrm flipV="1">
              <a:off x="4201128" y="2468230"/>
              <a:ext cx="502953" cy="139782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4682993" y="3506053"/>
              <a:ext cx="144000" cy="14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1" name="Straight Arrow Connector 30"/>
            <p:cNvCxnSpPr>
              <a:stCxn id="19" idx="3"/>
              <a:endCxn id="30" idx="1"/>
            </p:cNvCxnSpPr>
            <p:nvPr/>
          </p:nvCxnSpPr>
          <p:spPr>
            <a:xfrm>
              <a:off x="4201128" y="2138053"/>
              <a:ext cx="502953" cy="138908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TextBox 36"/>
            <p:cNvSpPr txBox="1"/>
            <p:nvPr/>
          </p:nvSpPr>
          <p:spPr>
            <a:xfrm>
              <a:off x="4655017" y="2468229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8" name="TextBox 37"/>
            <p:cNvSpPr txBox="1"/>
            <p:nvPr/>
          </p:nvSpPr>
          <p:spPr>
            <a:xfrm>
              <a:off x="4655017" y="3229053"/>
              <a:ext cx="55534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200" dirty="0"/>
                <a:t>not</a:t>
              </a: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4634543" y="1417085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338493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283108" y="2294837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90547" y="3018350"/>
                  <a:ext cx="3011964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44677"/>
                  <a:ext cx="1649426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13621952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89565" cy="338554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649426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|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&amp;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29" name="TextBox 2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r="-19028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726775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" name="Group 58"/>
          <p:cNvGrpSpPr/>
          <p:nvPr/>
        </p:nvGrpSpPr>
        <p:grpSpPr>
          <a:xfrm>
            <a:off x="3519378" y="1435894"/>
            <a:ext cx="5779072" cy="3137727"/>
            <a:chOff x="3519378" y="1435894"/>
            <a:chExt cx="5779072" cy="313772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4754993" y="1706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7" name="Oval 6"/>
            <p:cNvSpPr>
              <a:spLocks noChangeAspect="1"/>
            </p:cNvSpPr>
            <p:nvPr/>
          </p:nvSpPr>
          <p:spPr>
            <a:xfrm>
              <a:off x="4754993" y="3434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OR</a:t>
              </a:r>
            </a:p>
          </p:txBody>
        </p:sp>
        <p:sp>
          <p:nvSpPr>
            <p:cNvPr id="8" name="Oval 7"/>
            <p:cNvSpPr>
              <a:spLocks noChangeAspect="1"/>
            </p:cNvSpPr>
            <p:nvPr/>
          </p:nvSpPr>
          <p:spPr>
            <a:xfrm>
              <a:off x="6246336" y="2570053"/>
              <a:ext cx="864000" cy="864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dirty="0">
                  <a:solidFill>
                    <a:schemeClr val="tx1"/>
                  </a:solidFill>
                </a:rPr>
                <a:t>AND</a:t>
              </a:r>
            </a:p>
          </p:txBody>
        </p:sp>
        <p:cxnSp>
          <p:nvCxnSpPr>
            <p:cNvPr id="10" name="Straight Arrow Connector 9"/>
            <p:cNvCxnSpPr>
              <a:stCxn id="4" idx="6"/>
              <a:endCxn id="8" idx="1"/>
            </p:cNvCxnSpPr>
            <p:nvPr/>
          </p:nvCxnSpPr>
          <p:spPr>
            <a:xfrm>
              <a:off x="5618993" y="213805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/>
            <p:cNvCxnSpPr>
              <a:stCxn id="7" idx="6"/>
              <a:endCxn id="8" idx="3"/>
            </p:cNvCxnSpPr>
            <p:nvPr/>
          </p:nvCxnSpPr>
          <p:spPr>
            <a:xfrm flipV="1">
              <a:off x="5618993" y="3307523"/>
              <a:ext cx="753873" cy="558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Rectangle 18"/>
            <p:cNvSpPr/>
            <p:nvPr/>
          </p:nvSpPr>
          <p:spPr>
            <a:xfrm>
              <a:off x="4054171" y="2056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Rectangle 19"/>
            <p:cNvSpPr/>
            <p:nvPr/>
          </p:nvSpPr>
          <p:spPr>
            <a:xfrm>
              <a:off x="4054171" y="3784410"/>
              <a:ext cx="146957" cy="16328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20"/>
            <p:cNvCxnSpPr>
              <a:stCxn id="19" idx="3"/>
              <a:endCxn id="4" idx="2"/>
            </p:cNvCxnSpPr>
            <p:nvPr/>
          </p:nvCxnSpPr>
          <p:spPr>
            <a:xfrm>
              <a:off x="4201128" y="2138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201128" y="3866053"/>
              <a:ext cx="553865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20" idx="3"/>
              <a:endCxn id="4" idx="3"/>
            </p:cNvCxnSpPr>
            <p:nvPr/>
          </p:nvCxnSpPr>
          <p:spPr>
            <a:xfrm flipV="1">
              <a:off x="4201128" y="244352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>
              <a:stCxn id="19" idx="3"/>
              <a:endCxn id="7" idx="1"/>
            </p:cNvCxnSpPr>
            <p:nvPr/>
          </p:nvCxnSpPr>
          <p:spPr>
            <a:xfrm>
              <a:off x="4201128" y="2138053"/>
              <a:ext cx="680395" cy="1422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1953387"/>
                  <a:ext cx="5715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/>
                <p:cNvSpPr txBox="1"/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35" name="TextBox 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9378" y="3681387"/>
                  <a:ext cx="57150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9" name="TextBox 38"/>
            <p:cNvSpPr txBox="1"/>
            <p:nvPr/>
          </p:nvSpPr>
          <p:spPr>
            <a:xfrm>
              <a:off x="4634543" y="143589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#1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634543" y="4296622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#2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125886" y="2294154"/>
              <a:ext cx="110490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dirty="0"/>
                <a:t>Perceptron #3</a:t>
              </a:r>
            </a:p>
          </p:txBody>
        </p:sp>
        <p:cxnSp>
          <p:nvCxnSpPr>
            <p:cNvPr id="43" name="Straight Arrow Connector 42"/>
            <p:cNvCxnSpPr>
              <a:stCxn id="8" idx="6"/>
            </p:cNvCxnSpPr>
            <p:nvPr/>
          </p:nvCxnSpPr>
          <p:spPr>
            <a:xfrm>
              <a:off x="7110336" y="3002053"/>
              <a:ext cx="611264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&amp;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1600" b="0" i="1" dirty="0">
                    <a:latin typeface="Cambria Math" panose="02040503050406030204" pitchFamily="18" charset="0"/>
                  </a:endParaRPr>
                </a:p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                         =(</m:t>
                            </m:r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 |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&amp; 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6486" y="3018350"/>
                  <a:ext cx="3011964" cy="58477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r="-14980" b="-520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Rectangle 44"/>
                <p:cNvSpPr/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~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 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5" name="Rectangle 4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29766" y="1876237"/>
                  <a:ext cx="1614224" cy="338554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Rectangle 45"/>
                <p:cNvSpPr/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pt-BR" sz="16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~</m:t>
                            </m:r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600" dirty="0"/>
                </a:p>
              </p:txBody>
            </p:sp>
          </mc:Choice>
          <mc:Fallback xmlns="">
            <p:sp>
              <p:nvSpPr>
                <p:cNvPr id="46" name="Rectangle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69905" y="3673252"/>
                  <a:ext cx="1574085" cy="338554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Straight Arrow Connector 48"/>
            <p:cNvCxnSpPr>
              <a:endCxn id="4" idx="1"/>
            </p:cNvCxnSpPr>
            <p:nvPr/>
          </p:nvCxnSpPr>
          <p:spPr>
            <a:xfrm>
              <a:off x="4478060" y="1706053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80670" y="1537888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Straight Arrow Connector 50"/>
            <p:cNvCxnSpPr/>
            <p:nvPr/>
          </p:nvCxnSpPr>
          <p:spPr>
            <a:xfrm flipV="1">
              <a:off x="4423530" y="4097597"/>
              <a:ext cx="403463" cy="12653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Rectangle 51"/>
                <p:cNvSpPr/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2" name="Rectangle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31004" y="4221264"/>
                  <a:ext cx="658257" cy="276999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/>
            <p:nvPr/>
          </p:nvCxnSpPr>
          <p:spPr>
            <a:xfrm flipV="1">
              <a:off x="5968664" y="3004741"/>
              <a:ext cx="269417" cy="760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Rectangle 56"/>
                <p:cNvSpPr/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2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2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57" name="Rectangle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6623" y="2760390"/>
                  <a:ext cx="658257" cy="276999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7983059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616299" y="893608"/>
            <a:ext cx="3800094" cy="4620187"/>
            <a:chOff x="3707123" y="629544"/>
            <a:chExt cx="3800094" cy="4620187"/>
          </a:xfrm>
        </p:grpSpPr>
        <p:cxnSp>
          <p:nvCxnSpPr>
            <p:cNvPr id="6" name="Straight Arrow Connector 5"/>
            <p:cNvCxnSpPr/>
            <p:nvPr/>
          </p:nvCxnSpPr>
          <p:spPr>
            <a:xfrm>
              <a:off x="4101437" y="3865889"/>
              <a:ext cx="2880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 flipV="1">
              <a:off x="4101437" y="993509"/>
              <a:ext cx="0" cy="288000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Rectangle 8"/>
            <p:cNvSpPr/>
            <p:nvPr/>
          </p:nvSpPr>
          <p:spPr>
            <a:xfrm>
              <a:off x="4101437" y="1338270"/>
              <a:ext cx="2520000" cy="252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6981437" y="3673604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x1</a:t>
              </a: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4101437" y="842316"/>
              <a:ext cx="5257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x2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029047" y="378207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549047" y="1269690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023454" y="125589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6531437" y="3772080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023454" y="629544"/>
              <a:ext cx="29579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XOR</a:t>
              </a: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29998" y="3959699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3922015" y="3934470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0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3707123" y="1161224"/>
              <a:ext cx="38287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1</a:t>
              </a: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028712" y="4988865"/>
              <a:ext cx="144780" cy="152400"/>
            </a:xfrm>
            <a:prstGeom prst="rect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Oval 21"/>
            <p:cNvSpPr/>
            <p:nvPr/>
          </p:nvSpPr>
          <p:spPr>
            <a:xfrm>
              <a:off x="4014988" y="4550868"/>
              <a:ext cx="180000" cy="180000"/>
            </a:xfrm>
            <a:prstGeom prst="ellipse">
              <a:avLst/>
            </a:prstGeom>
            <a:solidFill>
              <a:srgbClr val="0070C0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277293" y="4456202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1 (nível lógico 1)</a:t>
              </a: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4277292" y="4880399"/>
              <a:ext cx="253558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Classe 0 (nível lógico 0)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5346999" y="2697573"/>
            <a:ext cx="2314895" cy="2302576"/>
            <a:chOff x="5725052" y="620852"/>
            <a:chExt cx="2314895" cy="2302576"/>
          </a:xfrm>
        </p:grpSpPr>
        <p:grpSp>
          <p:nvGrpSpPr>
            <p:cNvPr id="61" name="Group 60"/>
            <p:cNvGrpSpPr/>
            <p:nvPr/>
          </p:nvGrpSpPr>
          <p:grpSpPr>
            <a:xfrm>
              <a:off x="5725052" y="762803"/>
              <a:ext cx="2314895" cy="2160625"/>
              <a:chOff x="5725052" y="762803"/>
              <a:chExt cx="2314895" cy="2160625"/>
            </a:xfrm>
          </p:grpSpPr>
          <p:cxnSp>
            <p:nvCxnSpPr>
              <p:cNvPr id="26" name="Straight Arrow Connector 25"/>
              <p:cNvCxnSpPr/>
              <p:nvPr/>
            </p:nvCxnSpPr>
            <p:spPr>
              <a:xfrm>
                <a:off x="5965255" y="2604672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flipV="1">
                <a:off x="5965255" y="854905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8" name="Rectangle 27"/>
              <p:cNvSpPr/>
              <p:nvPr/>
            </p:nvSpPr>
            <p:spPr>
              <a:xfrm>
                <a:off x="5965255" y="1064923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7719659" y="2487538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5965255" y="762803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7463020" y="255527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910429" y="1007651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383740" y="2661818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5855957" y="2646450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5725052" y="957072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3" name="Straight Connector 2"/>
              <p:cNvCxnSpPr>
                <a:cxnSpLocks noChangeAspect="1"/>
              </p:cNvCxnSpPr>
              <p:nvPr/>
            </p:nvCxnSpPr>
            <p:spPr>
              <a:xfrm rot="16200000">
                <a:off x="5725054" y="818790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/>
                <p:cNvSpPr txBox="1"/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2" name="TextBox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9193" y="620852"/>
                  <a:ext cx="1135464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TextBox 62"/>
                <p:cNvSpPr txBox="1"/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3" name="TextBox 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5543" y="1725100"/>
                  <a:ext cx="1135464" cy="276999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7" name="Group 66"/>
          <p:cNvGrpSpPr/>
          <p:nvPr/>
        </p:nvGrpSpPr>
        <p:grpSpPr>
          <a:xfrm>
            <a:off x="5346999" y="369876"/>
            <a:ext cx="2314895" cy="2160625"/>
            <a:chOff x="8630975" y="522021"/>
            <a:chExt cx="2314895" cy="2160625"/>
          </a:xfrm>
        </p:grpSpPr>
        <p:grpSp>
          <p:nvGrpSpPr>
            <p:cNvPr id="60" name="Group 59"/>
            <p:cNvGrpSpPr/>
            <p:nvPr/>
          </p:nvGrpSpPr>
          <p:grpSpPr>
            <a:xfrm>
              <a:off x="8630975" y="522021"/>
              <a:ext cx="2314895" cy="2160625"/>
              <a:chOff x="5670226" y="3021786"/>
              <a:chExt cx="2314895" cy="2160625"/>
            </a:xfrm>
          </p:grpSpPr>
          <p:cxnSp>
            <p:nvCxnSpPr>
              <p:cNvPr id="44" name="Straight Arrow Connector 43"/>
              <p:cNvCxnSpPr/>
              <p:nvPr/>
            </p:nvCxnSpPr>
            <p:spPr>
              <a:xfrm>
                <a:off x="5910429" y="4863655"/>
                <a:ext cx="1754403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Arrow Connector 44"/>
              <p:cNvCxnSpPr/>
              <p:nvPr/>
            </p:nvCxnSpPr>
            <p:spPr>
              <a:xfrm flipV="1">
                <a:off x="5910429" y="3113888"/>
                <a:ext cx="0" cy="175440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/>
              <p:cNvSpPr/>
              <p:nvPr/>
            </p:nvSpPr>
            <p:spPr>
              <a:xfrm>
                <a:off x="5910429" y="3323906"/>
                <a:ext cx="1535103" cy="1535108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47" name="TextBox 46"/>
              <p:cNvSpPr txBox="1"/>
              <p:nvPr/>
            </p:nvSpPr>
            <p:spPr>
              <a:xfrm>
                <a:off x="7664833" y="4746521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x1</a:t>
                </a:r>
              </a:p>
            </p:txBody>
          </p:sp>
          <p:sp>
            <p:nvSpPr>
              <p:cNvPr id="48" name="TextBox 47"/>
              <p:cNvSpPr txBox="1"/>
              <p:nvPr/>
            </p:nvSpPr>
            <p:spPr>
              <a:xfrm>
                <a:off x="5910429" y="3021786"/>
                <a:ext cx="320288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dirty="0"/>
                  <a:t>x2</a:t>
                </a:r>
              </a:p>
            </p:txBody>
          </p:sp>
          <p:sp>
            <p:nvSpPr>
              <p:cNvPr id="49" name="Rectangle 48"/>
              <p:cNvSpPr/>
              <p:nvPr/>
            </p:nvSpPr>
            <p:spPr>
              <a:xfrm>
                <a:off x="5869198" y="3278250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2" name="TextBox 51"/>
              <p:cNvSpPr txBox="1"/>
              <p:nvPr/>
            </p:nvSpPr>
            <p:spPr>
              <a:xfrm>
                <a:off x="7328914" y="4920801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sp>
            <p:nvSpPr>
              <p:cNvPr id="53" name="TextBox 52"/>
              <p:cNvSpPr txBox="1"/>
              <p:nvPr/>
            </p:nvSpPr>
            <p:spPr>
              <a:xfrm>
                <a:off x="5801131" y="4905433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0</a:t>
                </a:r>
              </a:p>
            </p:txBody>
          </p:sp>
          <p:sp>
            <p:nvSpPr>
              <p:cNvPr id="54" name="TextBox 53"/>
              <p:cNvSpPr txBox="1"/>
              <p:nvPr/>
            </p:nvSpPr>
            <p:spPr>
              <a:xfrm>
                <a:off x="5670226" y="3216055"/>
                <a:ext cx="233236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dirty="0"/>
                  <a:t>1</a:t>
                </a:r>
              </a:p>
            </p:txBody>
          </p:sp>
          <p:cxnSp>
            <p:nvCxnSpPr>
              <p:cNvPr id="55" name="Straight Connector 54"/>
              <p:cNvCxnSpPr>
                <a:cxnSpLocks noChangeAspect="1"/>
              </p:cNvCxnSpPr>
              <p:nvPr/>
            </p:nvCxnSpPr>
            <p:spPr>
              <a:xfrm rot="16200000">
                <a:off x="6170264" y="3626151"/>
                <a:ext cx="1425453" cy="1425457"/>
              </a:xfrm>
              <a:prstGeom prst="line">
                <a:avLst/>
              </a:prstGeom>
              <a:ln w="28575">
                <a:solidFill>
                  <a:srgbClr val="00B05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7" name="Oval 56"/>
              <p:cNvSpPr/>
              <p:nvPr/>
            </p:nvSpPr>
            <p:spPr>
              <a:xfrm>
                <a:off x="7392954" y="4822500"/>
                <a:ext cx="109650" cy="109651"/>
              </a:xfrm>
              <a:prstGeom prst="ellipse">
                <a:avLst/>
              </a:prstGeom>
              <a:solidFill>
                <a:srgbClr val="0070C0"/>
              </a:solidFill>
              <a:ln>
                <a:solidFill>
                  <a:srgbClr val="0070C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8" name="Rectangle 57"/>
              <p:cNvSpPr/>
              <p:nvPr/>
            </p:nvSpPr>
            <p:spPr>
              <a:xfrm>
                <a:off x="5865330" y="4816013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  <p:sp>
            <p:nvSpPr>
              <p:cNvPr id="59" name="Rectangle 58"/>
              <p:cNvSpPr/>
              <p:nvPr/>
            </p:nvSpPr>
            <p:spPr>
              <a:xfrm>
                <a:off x="7401330" y="3272845"/>
                <a:ext cx="88195" cy="92837"/>
              </a:xfrm>
              <a:prstGeom prst="rect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 sz="1100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TextBox 63"/>
                <p:cNvSpPr txBox="1"/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≥0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4" name="TextBox 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90348" y="1935768"/>
                  <a:ext cx="1135464" cy="276999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2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2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200" dirty="0"/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7829" y="1276286"/>
                  <a:ext cx="1135464" cy="276999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8" name="Rectangle 67"/>
          <p:cNvSpPr/>
          <p:nvPr/>
        </p:nvSpPr>
        <p:spPr>
          <a:xfrm>
            <a:off x="7078102" y="3099867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  <p:sp>
        <p:nvSpPr>
          <p:cNvPr id="69" name="Rectangle 68"/>
          <p:cNvSpPr/>
          <p:nvPr/>
        </p:nvSpPr>
        <p:spPr>
          <a:xfrm>
            <a:off x="5535184" y="4632654"/>
            <a:ext cx="88195" cy="92837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sz="1100"/>
          </a:p>
        </p:txBody>
      </p:sp>
    </p:spTree>
    <p:extLst>
      <p:ext uri="{BB962C8B-B14F-4D97-AF65-F5344CB8AC3E}">
        <p14:creationId xmlns:p14="http://schemas.microsoft.com/office/powerpoint/2010/main" val="142981283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Algumas aplicações famosas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690688"/>
            <a:ext cx="7779875" cy="5167312"/>
          </a:xfrm>
        </p:spPr>
        <p:txBody>
          <a:bodyPr>
            <a:normAutofit/>
          </a:bodyPr>
          <a:lstStyle/>
          <a:p>
            <a:r>
              <a:rPr lang="pt-BR" dirty="0"/>
              <a:t>RNAs são versáteis, poderosas e escalonáveis, tornando-as ideais para realizar tarefas grandes e altamente complexas de </a:t>
            </a:r>
            <a:r>
              <a:rPr lang="pt-BR" b="1" i="1" dirty="0"/>
              <a:t>aprendizado de máquina</a:t>
            </a:r>
            <a:r>
              <a:rPr lang="pt-BR" dirty="0"/>
              <a:t>, como por exemplo: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Classificar bilhões de imagens (por exemplo, como o Google Images, Facebook, etc. fazem),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Serviços de reconhecimento de fala (por exemplo, a Siri da Apple, Alexa da Amazon e Google </a:t>
            </a:r>
            <a:r>
              <a:rPr lang="pt-BR" dirty="0" err="1"/>
              <a:t>Assistant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Recomendar vídeos que melhor se adequam ao comportamento de centenas de milhões de usuários todos os dias (por exemplo, YouTube, </a:t>
            </a:r>
            <a:r>
              <a:rPr lang="pt-BR" dirty="0" err="1"/>
              <a:t>Netflix</a:t>
            </a:r>
            <a:r>
              <a:rPr lang="pt-BR" dirty="0"/>
              <a:t>),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Pilotar um veículo com pouca ou nenhuma intervenção humana.</a:t>
            </a:r>
          </a:p>
        </p:txBody>
      </p:sp>
      <p:pic>
        <p:nvPicPr>
          <p:cNvPr id="2052" name="Picture 4" descr="É possível resgatar o botão &quot;visualizar imagem&quot; da pesquisa do ...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50" t="20505" r="7042" b="22052"/>
          <a:stretch/>
        </p:blipFill>
        <p:spPr bwMode="auto">
          <a:xfrm>
            <a:off x="8237921" y="747458"/>
            <a:ext cx="2466908" cy="9432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How to get your local business listed in Alexa, Google Assistant ...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40" t="12063" r="8631" b="16190"/>
          <a:stretch/>
        </p:blipFill>
        <p:spPr bwMode="auto">
          <a:xfrm>
            <a:off x="9204291" y="1891816"/>
            <a:ext cx="2771803" cy="1373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6" name="Picture 18" descr="YouTube apresenta novo logo | Exame"/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093" b="25663"/>
          <a:stretch/>
        </p:blipFill>
        <p:spPr bwMode="auto">
          <a:xfrm>
            <a:off x="8762889" y="3539269"/>
            <a:ext cx="2446095" cy="5998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Waymo Stock IPO - Economagic"/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353" t="6126" r="5537" b="7636"/>
          <a:stretch/>
        </p:blipFill>
        <p:spPr bwMode="auto">
          <a:xfrm>
            <a:off x="8738656" y="5012730"/>
            <a:ext cx="3332640" cy="167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Netflix existia nos anos 90 – e era bem diferente; conheça história"/>
          <p:cNvPicPr>
            <a:picLocks noChangeAspect="1" noChangeArrowheads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469" t="27680" r="5735" b="23835"/>
          <a:stretch/>
        </p:blipFill>
        <p:spPr bwMode="auto">
          <a:xfrm>
            <a:off x="10105092" y="4274344"/>
            <a:ext cx="1829971" cy="562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13017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590045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992572"/>
            <a:ext cx="11353801" cy="4865427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 descoberta da célula em 1665 por Robert Hooke foi importantíssima para que houvesse uma melhor compreensão da estrutura dos seres vivos. </a:t>
            </a:r>
          </a:p>
          <a:p>
            <a:r>
              <a:rPr lang="pt-BR" dirty="0"/>
              <a:t>Podemos considerar a célula como sendo o </a:t>
            </a:r>
            <a:r>
              <a:rPr lang="pt-BR" b="1" i="1" dirty="0"/>
              <a:t>átomo da vida</a:t>
            </a:r>
            <a:r>
              <a:rPr lang="pt-BR" dirty="0"/>
              <a:t>.</a:t>
            </a:r>
          </a:p>
          <a:p>
            <a:r>
              <a:rPr lang="pt-BR" dirty="0"/>
              <a:t>Células podem ser classificadas em </a:t>
            </a:r>
            <a:r>
              <a:rPr lang="pt-BR" b="1" i="1" dirty="0"/>
              <a:t>procariontes</a:t>
            </a:r>
            <a:r>
              <a:rPr lang="pt-BR" dirty="0"/>
              <a:t> e </a:t>
            </a:r>
            <a:r>
              <a:rPr lang="pt-BR" b="1" i="1" dirty="0"/>
              <a:t>eucariontes</a:t>
            </a:r>
            <a:r>
              <a:rPr lang="pt-BR" dirty="0"/>
              <a:t>.</a:t>
            </a:r>
          </a:p>
          <a:p>
            <a:r>
              <a:rPr lang="pt-BR" dirty="0"/>
              <a:t>Células </a:t>
            </a:r>
            <a:r>
              <a:rPr lang="pt-BR" b="1" i="1" dirty="0"/>
              <a:t>procariontes</a:t>
            </a:r>
            <a:r>
              <a:rPr lang="pt-BR" dirty="0"/>
              <a:t> têm uma estrutura simples e não possuem núcleo (e.g., bactérias).</a:t>
            </a:r>
          </a:p>
          <a:p>
            <a:r>
              <a:rPr lang="pt-BR" dirty="0"/>
              <a:t>As células </a:t>
            </a:r>
            <a:r>
              <a:rPr lang="pt-BR" b="1" i="1" dirty="0"/>
              <a:t>eucariontes</a:t>
            </a:r>
            <a:r>
              <a:rPr lang="pt-BR" dirty="0"/>
              <a:t> (plantas, animais, fungos, protozoários, algas, e amebas) possuem três partes principais: </a:t>
            </a:r>
            <a:r>
              <a:rPr lang="pt-BR" b="1" i="1" dirty="0"/>
              <a:t>membrana</a:t>
            </a:r>
            <a:r>
              <a:rPr lang="pt-BR" dirty="0"/>
              <a:t>, </a:t>
            </a:r>
            <a:r>
              <a:rPr lang="pt-BR" b="1" i="1" dirty="0"/>
              <a:t>citoplasma</a:t>
            </a:r>
            <a:r>
              <a:rPr lang="pt-BR" dirty="0"/>
              <a:t> e </a:t>
            </a:r>
            <a:r>
              <a:rPr lang="pt-BR" b="1" i="1" dirty="0"/>
              <a:t>núcleo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 </a:t>
            </a:r>
            <a:r>
              <a:rPr lang="pt-BR" b="1" i="1" dirty="0"/>
              <a:t>membrana</a:t>
            </a:r>
            <a:r>
              <a:rPr lang="pt-BR" dirty="0"/>
              <a:t> “delimita a célula”, i.e., ela isola seu interior do meio externo.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</a:t>
            </a:r>
            <a:r>
              <a:rPr lang="pt-BR" b="1" i="1" dirty="0"/>
              <a:t>citoplasma</a:t>
            </a:r>
            <a:r>
              <a:rPr lang="pt-BR" dirty="0"/>
              <a:t> é o espaço intracelular entre a membrana e o núcleo. 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Ele é preenchido pelo </a:t>
            </a:r>
            <a:r>
              <a:rPr lang="pt-BR" b="1" i="1" dirty="0"/>
              <a:t>citosol</a:t>
            </a:r>
            <a:r>
              <a:rPr lang="pt-BR" dirty="0"/>
              <a:t> onde estão suspensas as </a:t>
            </a:r>
            <a:r>
              <a:rPr lang="pt-BR" b="1" i="1" dirty="0"/>
              <a:t>organelas</a:t>
            </a:r>
            <a:r>
              <a:rPr lang="pt-BR" dirty="0"/>
              <a:t> (e.g., mitocôndrias, lisossomos, etc.).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Já o </a:t>
            </a:r>
            <a:r>
              <a:rPr lang="pt-BR" b="1" i="1" dirty="0"/>
              <a:t>núcleo</a:t>
            </a:r>
            <a:r>
              <a:rPr lang="pt-BR" dirty="0"/>
              <a:t> controla as atividades celulares e armazena a maior parte da informação genética (DNA) da célula.</a:t>
            </a:r>
          </a:p>
        </p:txBody>
      </p:sp>
      <p:pic>
        <p:nvPicPr>
          <p:cNvPr id="4" name="Picture 2" descr="Bionóculos Ensino de Biologia e Química Geral: Células Eucariótica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1024" y="1"/>
            <a:ext cx="2647951" cy="20126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2113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086725" y="1359602"/>
            <a:ext cx="4086225" cy="2343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85901"/>
            <a:ext cx="7990490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Os </a:t>
            </a:r>
            <a:r>
              <a:rPr lang="pt-BR" b="1" i="1" dirty="0"/>
              <a:t>neurônios</a:t>
            </a:r>
            <a:r>
              <a:rPr lang="pt-BR" dirty="0"/>
              <a:t> são células </a:t>
            </a:r>
            <a:r>
              <a:rPr lang="pt-BR" b="1" i="1" dirty="0"/>
              <a:t>eucariontes</a:t>
            </a:r>
            <a:r>
              <a:rPr lang="pt-BR" dirty="0"/>
              <a:t> também, mas são células que possuem </a:t>
            </a:r>
            <a:r>
              <a:rPr lang="pt-BR" b="1" i="1" dirty="0"/>
              <a:t>mecanismos eletroquímicos</a:t>
            </a:r>
            <a:r>
              <a:rPr lang="pt-BR" dirty="0"/>
              <a:t> característicos. </a:t>
            </a:r>
          </a:p>
          <a:p>
            <a:r>
              <a:rPr lang="pt-BR" dirty="0"/>
              <a:t>Os neurônios apresentam três partes básicas:</a:t>
            </a:r>
            <a:r>
              <a:rPr lang="pt-BR" b="1" dirty="0"/>
              <a:t> </a:t>
            </a:r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, o </a:t>
            </a:r>
            <a:r>
              <a:rPr lang="pt-BR" b="1" i="1" dirty="0"/>
              <a:t>axônio</a:t>
            </a:r>
            <a:r>
              <a:rPr lang="pt-BR" dirty="0"/>
              <a:t> e o </a:t>
            </a:r>
            <a:r>
              <a:rPr lang="pt-BR" b="1" i="1" dirty="0"/>
              <a:t>corpo celular (soma)</a:t>
            </a:r>
            <a:r>
              <a:rPr lang="pt-BR" dirty="0"/>
              <a:t>.</a:t>
            </a:r>
          </a:p>
          <a:p>
            <a:r>
              <a:rPr lang="pt-BR" dirty="0"/>
              <a:t>Os </a:t>
            </a:r>
            <a:r>
              <a:rPr lang="pt-BR" b="1" i="1" dirty="0"/>
              <a:t>dendritos</a:t>
            </a:r>
            <a:r>
              <a:rPr lang="pt-BR" dirty="0"/>
              <a:t> são prolongamentos do neurônio que garantem a </a:t>
            </a:r>
            <a:r>
              <a:rPr lang="pt-BR" b="1" i="1" dirty="0"/>
              <a:t>recepção de estímulos </a:t>
            </a:r>
            <a:r>
              <a:rPr lang="pt-BR" dirty="0"/>
              <a:t>de outros neurônios, levando impulsos nervosos em direção ao </a:t>
            </a:r>
            <a:r>
              <a:rPr lang="pt-BR" b="1" i="1" dirty="0"/>
              <a:t>corpo celular</a:t>
            </a:r>
            <a:r>
              <a:rPr lang="pt-BR" dirty="0"/>
              <a:t>.</a:t>
            </a:r>
          </a:p>
          <a:p>
            <a:r>
              <a:rPr lang="pt-BR" dirty="0"/>
              <a:t>O </a:t>
            </a:r>
            <a:r>
              <a:rPr lang="pt-BR" b="1" i="1" dirty="0"/>
              <a:t>axônio</a:t>
            </a:r>
            <a:r>
              <a:rPr lang="pt-BR" dirty="0"/>
              <a:t> é um prolongamento que garante o envio de informação (estímulos) a outros neurônios através de seus </a:t>
            </a:r>
            <a:r>
              <a:rPr lang="pt-BR" b="1" i="1" dirty="0"/>
              <a:t>terminais</a:t>
            </a:r>
            <a:r>
              <a:rPr lang="pt-BR" dirty="0"/>
              <a:t>. </a:t>
            </a:r>
          </a:p>
          <a:p>
            <a:r>
              <a:rPr lang="pt-BR" dirty="0"/>
              <a:t>Cada neurônio possui apenas um axônio, o qual é, geralmente, mais longo que os dendritos. </a:t>
            </a:r>
          </a:p>
        </p:txBody>
      </p:sp>
    </p:spTree>
    <p:extLst>
      <p:ext uri="{BB962C8B-B14F-4D97-AF65-F5344CB8AC3E}">
        <p14:creationId xmlns:p14="http://schemas.microsoft.com/office/powerpoint/2010/main" val="26624022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4039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1030" name="Picture 6" descr="Explainer: What is a neuron? | Science News for Students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3" t="5158" r="3204" b="4941"/>
          <a:stretch/>
        </p:blipFill>
        <p:spPr bwMode="auto">
          <a:xfrm>
            <a:off x="8109020" y="1485901"/>
            <a:ext cx="4082980" cy="23412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485901"/>
            <a:ext cx="7270819" cy="5372100"/>
          </a:xfrm>
        </p:spPr>
        <p:txBody>
          <a:bodyPr>
            <a:normAutofit fontScale="92500"/>
          </a:bodyPr>
          <a:lstStyle/>
          <a:p>
            <a:r>
              <a:rPr lang="pt-BR" dirty="0"/>
              <a:t>O </a:t>
            </a:r>
            <a:r>
              <a:rPr lang="pt-BR" b="1" i="1" dirty="0"/>
              <a:t>corpo celular</a:t>
            </a:r>
            <a:r>
              <a:rPr lang="pt-BR" dirty="0"/>
              <a:t> (também conhecido como </a:t>
            </a:r>
            <a:r>
              <a:rPr lang="pt-BR" b="1" i="1" dirty="0"/>
              <a:t>soma</a:t>
            </a:r>
            <a:r>
              <a:rPr lang="pt-BR" dirty="0"/>
              <a:t>) contém o núcleo do neurônio e é responsável por realizar a </a:t>
            </a:r>
            <a:r>
              <a:rPr lang="pt-BR" b="1" i="1" dirty="0"/>
              <a:t>integração</a:t>
            </a:r>
            <a:r>
              <a:rPr lang="pt-BR" dirty="0"/>
              <a:t> dos estímulos recebidos pelo neurônio através de seus dendritos.</a:t>
            </a:r>
          </a:p>
          <a:p>
            <a:r>
              <a:rPr lang="pt-BR" dirty="0"/>
              <a:t>Os pontos de contato entre os dentritos de um neurônio e os terminais do axônio de outro neurônio são chamados de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Ou seja, os neurônios se comunicam uns com os outros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Sinapses podem ser químicas, as mais comuns, ou elétricas, muito pouco comuns.</a:t>
            </a:r>
          </a:p>
          <a:p>
            <a:r>
              <a:rPr lang="pt-BR" dirty="0"/>
              <a:t>As figuras ao lado mostram o esquema de um </a:t>
            </a:r>
            <a:r>
              <a:rPr lang="pt-BR" b="1" i="1" dirty="0"/>
              <a:t>neurônio</a:t>
            </a:r>
            <a:r>
              <a:rPr lang="pt-BR" dirty="0"/>
              <a:t> e uma sinapse química.</a:t>
            </a:r>
          </a:p>
        </p:txBody>
      </p:sp>
      <p:pic>
        <p:nvPicPr>
          <p:cNvPr id="2050" name="Picture 2" descr="Sinapses: Partes, Funções e Tipos de sinapses - Psicoativo ⋆ Universo da  Psicologi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41100" y="4527234"/>
            <a:ext cx="3008469" cy="17900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41696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7103"/>
            <a:ext cx="10515600" cy="1325563"/>
          </a:xfrm>
        </p:spPr>
        <p:txBody>
          <a:bodyPr/>
          <a:lstStyle/>
          <a:p>
            <a:r>
              <a:rPr lang="pt-BR" dirty="0"/>
              <a:t>Um pouco de contexto</a:t>
            </a:r>
          </a:p>
        </p:txBody>
      </p:sp>
      <p:pic>
        <p:nvPicPr>
          <p:cNvPr id="2052" name="Picture 4" descr="4 -Potencial de ação em um membrana celular neuronal. | Download ...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21" t="7550" r="2824"/>
          <a:stretch/>
        </p:blipFill>
        <p:spPr bwMode="auto">
          <a:xfrm>
            <a:off x="8908503" y="275508"/>
            <a:ext cx="3283497" cy="3124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55744"/>
            <a:ext cx="7975601" cy="5502255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Em termos bem simples, mas lembrando de que existem exceções, nós podemos simplificar o funcionamento do </a:t>
            </a:r>
            <a:r>
              <a:rPr lang="pt-BR" b="1" i="1" dirty="0"/>
              <a:t>neurônio</a:t>
            </a:r>
            <a:r>
              <a:rPr lang="pt-BR" dirty="0"/>
              <a:t> como: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neurônio recebe estímulos elétricos, basicamente a partir dos dendritos.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Esses estímulos são somados no corpo celular (</a:t>
            </a:r>
            <a:r>
              <a:rPr lang="pt-BR" i="1" dirty="0"/>
              <a:t>soma</a:t>
            </a:r>
            <a:r>
              <a:rPr lang="pt-BR" dirty="0"/>
              <a:t>).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 soma dos estímulos exceder um certo </a:t>
            </a:r>
            <a:r>
              <a:rPr lang="pt-BR" b="1" i="1" dirty="0"/>
              <a:t>limiar de ativação</a:t>
            </a:r>
            <a:r>
              <a:rPr lang="pt-BR" dirty="0"/>
              <a:t>, o </a:t>
            </a:r>
            <a:r>
              <a:rPr lang="pt-BR" b="1" i="1" dirty="0"/>
              <a:t>neurônio</a:t>
            </a:r>
            <a:r>
              <a:rPr lang="pt-BR" dirty="0"/>
              <a:t> gera um pulso (ou </a:t>
            </a:r>
            <a:r>
              <a:rPr lang="pt-BR" b="1" i="1" dirty="0"/>
              <a:t>potencial de ação</a:t>
            </a:r>
            <a:r>
              <a:rPr lang="pt-BR" dirty="0"/>
              <a:t>) que é enviado pelos terminais do axônio a outros neurônios.</a:t>
            </a:r>
          </a:p>
          <a:p>
            <a:r>
              <a:rPr lang="pt-BR" dirty="0"/>
              <a:t>Um </a:t>
            </a:r>
            <a:r>
              <a:rPr lang="pt-BR" b="1" i="1" dirty="0"/>
              <a:t>neurônio</a:t>
            </a:r>
            <a:r>
              <a:rPr lang="pt-BR" dirty="0"/>
              <a:t> pode se conectar a até 20.000 outros </a:t>
            </a:r>
            <a:r>
              <a:rPr lang="pt-BR" b="1" i="1" dirty="0"/>
              <a:t>neurônios</a:t>
            </a:r>
            <a:r>
              <a:rPr lang="pt-BR" dirty="0"/>
              <a:t> através das </a:t>
            </a:r>
            <a:r>
              <a:rPr lang="pt-BR" b="1" i="1" dirty="0"/>
              <a:t>sinapses</a:t>
            </a:r>
            <a:r>
              <a:rPr lang="pt-BR" dirty="0"/>
              <a:t>.</a:t>
            </a:r>
          </a:p>
          <a:p>
            <a:r>
              <a:rPr lang="pt-BR" dirty="0"/>
              <a:t>Sinais são passados de </a:t>
            </a:r>
            <a:r>
              <a:rPr lang="pt-BR" b="1" i="1" dirty="0"/>
              <a:t>neurônio</a:t>
            </a:r>
            <a:r>
              <a:rPr lang="pt-BR" dirty="0"/>
              <a:t> para </a:t>
            </a:r>
            <a:r>
              <a:rPr lang="pt-BR" b="1" i="1" dirty="0"/>
              <a:t>neurônio</a:t>
            </a:r>
            <a:r>
              <a:rPr lang="pt-BR" dirty="0"/>
              <a:t> através de </a:t>
            </a:r>
            <a:r>
              <a:rPr lang="pt-BR" b="1" i="1" dirty="0"/>
              <a:t>reações eletroquímicas</a:t>
            </a:r>
            <a:r>
              <a:rPr lang="pt-BR" dirty="0"/>
              <a:t>.</a:t>
            </a:r>
          </a:p>
          <a:p>
            <a:r>
              <a:rPr lang="pt-BR" dirty="0"/>
              <a:t>Do ponto de vista do nosso curso, o </a:t>
            </a:r>
            <a:r>
              <a:rPr lang="pt-BR" b="1" i="1" dirty="0"/>
              <a:t>neurônio</a:t>
            </a:r>
            <a:r>
              <a:rPr lang="pt-BR" dirty="0"/>
              <a:t> será considerado como um </a:t>
            </a:r>
            <a:r>
              <a:rPr lang="pt-BR" b="1" i="1" dirty="0"/>
              <a:t>sistema</a:t>
            </a:r>
            <a:r>
              <a:rPr lang="pt-BR" dirty="0"/>
              <a:t> </a:t>
            </a:r>
            <a:r>
              <a:rPr lang="pt-BR" b="1" i="1" dirty="0"/>
              <a:t>com várias entradas e uma ou mais saídas</a:t>
            </a:r>
            <a:r>
              <a:rPr lang="pt-BR" dirty="0"/>
              <a:t> onde a comunicação entre neurônios é feita através de sinais elétricos. </a:t>
            </a:r>
          </a:p>
        </p:txBody>
      </p:sp>
      <p:pic>
        <p:nvPicPr>
          <p:cNvPr id="6" name="Picture 2" descr="Qual a função da bainha de mielina dos neurônios? - Anatomia I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3801" y="3399551"/>
            <a:ext cx="3270174" cy="2129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Imagem 3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65"/>
          <a:stretch/>
        </p:blipFill>
        <p:spPr>
          <a:xfrm>
            <a:off x="8908503" y="5849066"/>
            <a:ext cx="3175472" cy="850442"/>
          </a:xfrm>
          <a:prstGeom prst="rect">
            <a:avLst/>
          </a:prstGeom>
        </p:spPr>
      </p:pic>
      <p:sp>
        <p:nvSpPr>
          <p:cNvPr id="7" name="Seta para a direita 6"/>
          <p:cNvSpPr/>
          <p:nvPr/>
        </p:nvSpPr>
        <p:spPr>
          <a:xfrm rot="5400000">
            <a:off x="10386616" y="5336179"/>
            <a:ext cx="381000" cy="571500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8" name="CaixaDeTexto 7"/>
          <p:cNvSpPr txBox="1"/>
          <p:nvPr/>
        </p:nvSpPr>
        <p:spPr>
          <a:xfrm>
            <a:off x="10735866" y="5394792"/>
            <a:ext cx="173990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100" dirty="0"/>
              <a:t>Modelo Matemático</a:t>
            </a:r>
          </a:p>
        </p:txBody>
      </p:sp>
      <p:cxnSp>
        <p:nvCxnSpPr>
          <p:cNvPr id="9" name="Conector de seta reta 8"/>
          <p:cNvCxnSpPr/>
          <p:nvPr/>
        </p:nvCxnSpPr>
        <p:spPr>
          <a:xfrm flipV="1">
            <a:off x="8088923" y="2029767"/>
            <a:ext cx="1386673" cy="1024932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/>
          <p:cNvCxnSpPr/>
          <p:nvPr/>
        </p:nvCxnSpPr>
        <p:spPr>
          <a:xfrm>
            <a:off x="7666892" y="5812429"/>
            <a:ext cx="1597688" cy="31706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476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49811"/>
            <a:ext cx="10515600" cy="1325563"/>
          </a:xfrm>
        </p:spPr>
        <p:txBody>
          <a:bodyPr/>
          <a:lstStyle/>
          <a:p>
            <a:r>
              <a:rPr lang="pt-BR" dirty="0"/>
              <a:t>O Modelo de McCulloch e Pitts 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198" y="1572087"/>
            <a:ext cx="11149486" cy="5285913"/>
          </a:xfrm>
        </p:spPr>
        <p:txBody>
          <a:bodyPr>
            <a:normAutofit fontScale="85000" lnSpcReduction="20000"/>
          </a:bodyPr>
          <a:lstStyle/>
          <a:p>
            <a:r>
              <a:rPr lang="pt-BR" dirty="0"/>
              <a:t>O final do século XIX e o início do século XX foram períodos fundamentais para o estabelecimento do conhecimento atual do sistema nervoso. </a:t>
            </a:r>
          </a:p>
          <a:p>
            <a:r>
              <a:rPr lang="pt-BR" dirty="0"/>
              <a:t>De posse desse entendimento, em 1943, dois neurocientistas, Warren McCulloch e Walter </a:t>
            </a:r>
            <a:r>
              <a:rPr lang="pt-BR" dirty="0" err="1"/>
              <a:t>Pitts</a:t>
            </a:r>
            <a:r>
              <a:rPr lang="pt-BR" dirty="0"/>
              <a:t> apresentam em um artigo científico o primeiro </a:t>
            </a:r>
            <a:r>
              <a:rPr lang="pt-BR" b="1" i="1" dirty="0"/>
              <a:t>modelo computacional </a:t>
            </a:r>
            <a:r>
              <a:rPr lang="pt-BR" dirty="0"/>
              <a:t>de um neurônio.</a:t>
            </a:r>
          </a:p>
          <a:p>
            <a:r>
              <a:rPr lang="pt-BR" dirty="0"/>
              <a:t>A partir desse modelo, foi possível estabelecer uma conexão entre o funcionamento de um neurônio e a </a:t>
            </a:r>
            <a:r>
              <a:rPr lang="pt-BR" b="1" i="1" dirty="0"/>
              <a:t>lógica proposicional</a:t>
            </a:r>
            <a:r>
              <a:rPr lang="pt-BR" dirty="0"/>
              <a:t>.</a:t>
            </a:r>
          </a:p>
          <a:p>
            <a:r>
              <a:rPr lang="pt-BR" b="1" i="1" dirty="0"/>
              <a:t>Lógica proposicional </a:t>
            </a:r>
            <a:r>
              <a:rPr lang="pt-BR" dirty="0"/>
              <a:t>se baseia em </a:t>
            </a:r>
            <a:r>
              <a:rPr lang="pt-BR" b="1" i="1" dirty="0"/>
              <a:t>proposições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Uma </a:t>
            </a:r>
            <a:r>
              <a:rPr lang="pt-BR" b="1" i="1" dirty="0"/>
              <a:t>proposição</a:t>
            </a:r>
            <a:r>
              <a:rPr lang="pt-BR" dirty="0"/>
              <a:t> é uma </a:t>
            </a:r>
            <a:r>
              <a:rPr lang="pt-BR" b="1" i="1" dirty="0"/>
              <a:t>sentença declarativa</a:t>
            </a:r>
            <a:r>
              <a:rPr lang="pt-BR" dirty="0"/>
              <a:t> ou </a:t>
            </a:r>
            <a:r>
              <a:rPr lang="pt-BR" b="1" i="1" dirty="0"/>
              <a:t>afirmação</a:t>
            </a:r>
            <a:r>
              <a:rPr lang="pt-BR" dirty="0"/>
              <a:t>, ou seja, é uma sentença que faz uma </a:t>
            </a:r>
            <a:r>
              <a:rPr lang="pt-BR" b="1" i="1" dirty="0"/>
              <a:t>afirmação </a:t>
            </a:r>
            <a:r>
              <a:rPr lang="pt-BR" dirty="0"/>
              <a:t>sobre um fato, podendo este ser verdadeiro ou falso.</a:t>
            </a:r>
          </a:p>
          <a:p>
            <a:r>
              <a:rPr lang="pt-BR" dirty="0"/>
              <a:t>O artigo de </a:t>
            </a:r>
            <a:r>
              <a:rPr lang="pt-BR" dirty="0" err="1"/>
              <a:t>McCulloch</a:t>
            </a:r>
            <a:r>
              <a:rPr lang="pt-BR" dirty="0"/>
              <a:t> e </a:t>
            </a:r>
            <a:r>
              <a:rPr lang="pt-BR" dirty="0" err="1"/>
              <a:t>Pitts</a:t>
            </a:r>
            <a:r>
              <a:rPr lang="pt-BR" dirty="0"/>
              <a:t> fornece </a:t>
            </a:r>
            <a:r>
              <a:rPr lang="pt-BR" i="1" dirty="0"/>
              <a:t>insights</a:t>
            </a:r>
            <a:r>
              <a:rPr lang="pt-BR" dirty="0"/>
              <a:t> fundamentais sobre como a </a:t>
            </a:r>
            <a:r>
              <a:rPr lang="pt-BR" b="1" i="1" dirty="0"/>
              <a:t>lógica proposicional </a:t>
            </a:r>
            <a:r>
              <a:rPr lang="pt-BR" dirty="0"/>
              <a:t>pode ser processada por um neurônio.</a:t>
            </a:r>
          </a:p>
          <a:p>
            <a:r>
              <a:rPr lang="pt-BR" dirty="0"/>
              <a:t>Existe uma correspondência direta entre a lógica proposicional e a lógica Booleana.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Podemos pensar em uma </a:t>
            </a:r>
            <a:r>
              <a:rPr lang="pt-BR" b="1" i="1" dirty="0"/>
              <a:t>sentença declarativa</a:t>
            </a:r>
            <a:r>
              <a:rPr lang="pt-BR" dirty="0"/>
              <a:t> como sendo uma </a:t>
            </a:r>
            <a:r>
              <a:rPr lang="pt-BR" b="1" i="1" dirty="0"/>
              <a:t>expressão Booleana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ou 1 = 1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1 e 0   = 0</a:t>
            </a:r>
          </a:p>
          <a:p>
            <a:r>
              <a:rPr lang="pt-BR" dirty="0"/>
              <a:t>A partir desta correspondência, a relação com a computação foi direta e natural.</a:t>
            </a:r>
          </a:p>
        </p:txBody>
      </p:sp>
      <p:pic>
        <p:nvPicPr>
          <p:cNvPr id="2050" name="Picture 2" descr="McCulloch (right) and Pitts (left) in 194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23421" y="23935"/>
            <a:ext cx="1467058" cy="15481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10490479" y="567178"/>
            <a:ext cx="141011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Walter Pitts e Warren McCulloch</a:t>
            </a:r>
          </a:p>
        </p:txBody>
      </p:sp>
    </p:spTree>
    <p:extLst>
      <p:ext uri="{BB962C8B-B14F-4D97-AF65-F5344CB8AC3E}">
        <p14:creationId xmlns:p14="http://schemas.microsoft.com/office/powerpoint/2010/main" val="802538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14788</TotalTime>
  <Words>5166</Words>
  <Application>Microsoft Office PowerPoint</Application>
  <PresentationFormat>Widescreen</PresentationFormat>
  <Paragraphs>669</Paragraphs>
  <Slides>38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T320 - Introdução ao Aprendizado de Máquina II: Redes Neurais Artificiais (Parte I)</vt:lpstr>
      <vt:lpstr>Introdução</vt:lpstr>
      <vt:lpstr>Redes Neurais Artificiais</vt:lpstr>
      <vt:lpstr>Algumas aplicações famosas</vt:lpstr>
      <vt:lpstr>Um pouco de contexto</vt:lpstr>
      <vt:lpstr>Um pouco de contexto</vt:lpstr>
      <vt:lpstr>Um pouco de contexto</vt:lpstr>
      <vt:lpstr>Um pouco de contexto</vt:lpstr>
      <vt:lpstr>O Modelo de McCulloch e Pitts </vt:lpstr>
      <vt:lpstr>O Modelo de McCulloch e Pitts </vt:lpstr>
      <vt:lpstr>Exemplos de portas lógicas com o modelo M-P</vt:lpstr>
      <vt:lpstr>Exemplos de portas lógicas com o modelo M-P</vt:lpstr>
      <vt:lpstr>Tarefa</vt:lpstr>
      <vt:lpstr>Perceptron</vt:lpstr>
      <vt:lpstr>Perceptron</vt:lpstr>
      <vt:lpstr>Perceptron</vt:lpstr>
      <vt:lpstr>Regra de aprendizado do perceptron</vt:lpstr>
      <vt:lpstr>Perceptron</vt:lpstr>
      <vt:lpstr>Perceptron</vt:lpstr>
      <vt:lpstr>Perceptron</vt:lpstr>
      <vt:lpstr>Perceptron</vt:lpstr>
      <vt:lpstr>Tarefas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Learning: Classificadores Lineares</dc:title>
  <dc:creator>Felipe Augusto Pereira de Figueiredo</dc:creator>
  <cp:lastModifiedBy>Felipe Augusto Pereira de Figueiredo</cp:lastModifiedBy>
  <cp:revision>1259</cp:revision>
  <dcterms:created xsi:type="dcterms:W3CDTF">2020-04-06T23:46:10Z</dcterms:created>
  <dcterms:modified xsi:type="dcterms:W3CDTF">2023-10-22T11:35:06Z</dcterms:modified>
</cp:coreProperties>
</file>