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00" r:id="rId2"/>
    <p:sldId id="292" r:id="rId3"/>
    <p:sldId id="336" r:id="rId4"/>
    <p:sldId id="370" r:id="rId5"/>
    <p:sldId id="371" r:id="rId6"/>
    <p:sldId id="372" r:id="rId7"/>
    <p:sldId id="373" r:id="rId8"/>
    <p:sldId id="374" r:id="rId9"/>
    <p:sldId id="375" r:id="rId10"/>
    <p:sldId id="376" r:id="rId11"/>
    <p:sldId id="377" r:id="rId12"/>
    <p:sldId id="378" r:id="rId13"/>
    <p:sldId id="379" r:id="rId14"/>
    <p:sldId id="347" r:id="rId15"/>
    <p:sldId id="380" r:id="rId16"/>
    <p:sldId id="381" r:id="rId17"/>
    <p:sldId id="382" r:id="rId18"/>
    <p:sldId id="301" r:id="rId19"/>
    <p:sldId id="269" r:id="rId20"/>
    <p:sldId id="303" r:id="rId21"/>
    <p:sldId id="271" r:id="rId22"/>
    <p:sldId id="365" r:id="rId23"/>
    <p:sldId id="383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03B23-3076-49E1-A7F6-EF54F478ED00}" v="22" dt="2021-05-31T18:22:44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9" autoAdjust="0"/>
    <p:restoredTop sz="88889" autoAdjust="0"/>
  </p:normalViewPr>
  <p:slideViewPr>
    <p:cSldViewPr snapToGrid="0">
      <p:cViewPr varScale="1">
        <p:scale>
          <a:sx n="98" d="100"/>
          <a:sy n="98" d="100"/>
        </p:scale>
        <p:origin x="10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AA003B23-3076-49E1-A7F6-EF54F478ED00}"/>
    <pc:docChg chg="modSld">
      <pc:chgData name="Felipe Augusto Pereira de Figueiredo" userId="e1771b70d906f94b" providerId="Windows Live" clId="Web-{AA003B23-3076-49E1-A7F6-EF54F478ED00}" dt="2021-05-31T18:22:41.788" v="7" actId="20577"/>
      <pc:docMkLst>
        <pc:docMk/>
      </pc:docMkLst>
      <pc:sldChg chg="modSp">
        <pc:chgData name="Felipe Augusto Pereira de Figueiredo" userId="e1771b70d906f94b" providerId="Windows Live" clId="Web-{AA003B23-3076-49E1-A7F6-EF54F478ED00}" dt="2021-05-31T18:22:41.788" v="7" actId="20577"/>
        <pc:sldMkLst>
          <pc:docMk/>
          <pc:sldMk cId="29378494" sldId="289"/>
        </pc:sldMkLst>
        <pc:spChg chg="mod">
          <ac:chgData name="Felipe Augusto Pereira de Figueiredo" userId="e1771b70d906f94b" providerId="Windows Live" clId="Web-{AA003B23-3076-49E1-A7F6-EF54F478ED00}" dt="2021-05-31T18:22:41.788" v="7" actId="20577"/>
          <ac:spMkLst>
            <pc:docMk/>
            <pc:sldMk cId="29378494" sldId="28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terative_method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Neighbourhood_(mathematics)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neural_networks_supervised.html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292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Projeto #2:</a:t>
            </a:r>
            <a:r>
              <a:rPr lang="pt-BR" sz="1200" dirty="0"/>
              <a:t> https://mybinder.org/v2/gh/zz4fap/t320_aprendizado_de_maquina/main?filepath=projeto%2Fprojeto_2_T320_1S2022.ipynb</a:t>
            </a:r>
          </a:p>
          <a:p>
            <a:endParaRPr lang="pt-BR" sz="1200" dirty="0"/>
          </a:p>
          <a:p>
            <a:r>
              <a:rPr lang="pt-BR" sz="1200" b="1" dirty="0"/>
              <a:t>Projeto #2:</a:t>
            </a:r>
            <a:r>
              <a:rPr lang="pt-BR" sz="1200" dirty="0"/>
              <a:t> https://colab.research.google.com/github/zz4fap/t320_aprendizado_de_maquina/blob/main/projeto/projeto_2_T320_1S2022.ipynb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840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pt-BR" dirty="0"/>
              <a:t>Referências</a:t>
            </a:r>
          </a:p>
          <a:p>
            <a:endParaRPr lang="en-US" dirty="0"/>
          </a:p>
          <a:p>
            <a:r>
              <a:rPr lang="en-US" dirty="0"/>
              <a:t>[1] https://neptune.ai/blog/keras-loss-functions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1673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Embora o</a:t>
            </a:r>
            <a:r>
              <a:rPr lang="pt-BR" baseline="0" dirty="0"/>
              <a:t> gradiente descendente </a:t>
            </a:r>
            <a:r>
              <a:rPr lang="pt-BR" dirty="0"/>
              <a:t>estocástico continue sendo uma estratégia de otimização muito popular, o aprendizado com ele as vezes pode ser lento. O método do momento é projetado para acelerar o aprendizado, especialmente em caso de alta curvatura, gradientes pequenos mas consistentes ou gradientes ruidosos. O algoritmo do momento acumula uma média móvel exponencialmente decrescente dos gradientes passados e continua a se mover em sua direção.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923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Embora o</a:t>
                </a:r>
                <a:r>
                  <a:rPr lang="pt-BR" sz="1200" baseline="0" dirty="0">
                    <a:solidFill>
                      <a:schemeClr val="tx1"/>
                    </a:solidFill>
                    <a:latin typeface="+mn-lt"/>
                  </a:rPr>
                  <a:t> gradiente descendente 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estocástico continue sendo uma estratégia de otimização muito popular, o aprendizado com ele as vezes pode ser lento. O método do momento é projetado para acelerar o aprendizado, especialmente em caso de alta curvatura, gradientes pequenos mas consistentes ou gradientes ruidosos. O algoritmo do momento acumula uma média móvel exponencialmente decrescente dos gradientes passados e continua a se mover em sua direção.</a:t>
                </a:r>
              </a:p>
              <a:p>
                <a:endParaRPr lang="pt-BR" sz="1200" dirty="0">
                  <a:solidFill>
                    <a:schemeClr val="tx1"/>
                  </a:solidFill>
                  <a:latin typeface="+mn-l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Portanto, podemos pensar no hiperparâmetro </a:t>
                </a:r>
                <a14:m>
                  <m:oMath xmlns:m="http://schemas.openxmlformats.org/officeDocument/2006/math">
                    <m:r>
                      <a:rPr lang="pt-B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em termos da equação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. Por exemplo, </a:t>
                </a:r>
                <a14:m>
                  <m:oMath xmlns:m="http://schemas.openxmlformats.org/officeDocument/2006/math">
                    <m:r>
                      <a:rPr lang="pt-B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pt-B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=0.9</m:t>
                    </m:r>
                  </m:oMath>
                </a14:m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corresponde à multiplicação da velocidade máxima por 10 em relação ao algoritmo de descida do gradiente.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sz="1200" dirty="0" smtClean="0">
                    <a:solidFill>
                      <a:schemeClr val="tx1"/>
                    </a:solidFill>
                    <a:latin typeface="+mn-lt"/>
                  </a:rPr>
                  <a:t>Embora o</a:t>
                </a:r>
                <a:r>
                  <a:rPr lang="pt-BR" sz="1200" baseline="0" dirty="0">
                    <a:solidFill>
                      <a:schemeClr val="tx1"/>
                    </a:solidFill>
                    <a:latin typeface="+mn-lt"/>
                  </a:rPr>
                  <a:t> gradiente descendente 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estocástico continue sendo uma estratégia de otimização muito popular, o aprendizado com ele as vezes pode ser lento. O método do momento é projetado para acelerar o aprendizado, especialmente em caso de alta curvatura, gradientes pequenos mas consistentes ou gradientes ruidosos. O algoritmo do momento acumula uma média móvel exponencialmente decrescente dos gradientes passados e continua a se mover em sua direção.</a:t>
                </a:r>
              </a:p>
              <a:p>
                <a:endParaRPr lang="pt-BR" sz="1200" dirty="0">
                  <a:solidFill>
                    <a:schemeClr val="tx1"/>
                  </a:solidFill>
                  <a:latin typeface="+mn-l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Portanto, podemos pensar no hiperparâmetro 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𝜑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em termos da equação 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1/(1−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𝜑)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. Por exemplo, 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𝜑</a:t>
                </a:r>
                <a:r>
                  <a:rPr lang="pt-BR" sz="1200" b="0" i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=0.9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corresponde à multiplicação da velocidade máxima por 10 em relação ao algoritmo de descida do gradiente</a:t>
                </a:r>
                <a:r>
                  <a:rPr lang="pt-BR" sz="1200" dirty="0" smtClean="0">
                    <a:solidFill>
                      <a:schemeClr val="tx1"/>
                    </a:solidFill>
                    <a:latin typeface="+mn-lt"/>
                  </a:rPr>
                  <a:t>.</a:t>
                </a:r>
                <a:endParaRPr lang="pt-BR" sz="1200" dirty="0">
                  <a:solidFill>
                    <a:schemeClr val="tx1"/>
                  </a:solidFill>
                  <a:latin typeface="+mn-lt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2406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vantagem do momento de Nesterov sobre o momento clássico reside na forma como ele lida com o problema de oscilações em torno do mínimo global durante a otimização.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No momento clássico, o otimizador acumula o momento e o aplica diretamente ao gradiente no ponto atual para atualizar os pesos. Isso significa que o impulso é aplicado antes de avaliar o gradiente no ponto atual, o que pode levar a oscilações em torno do mínimo global. Essas oscilações podem retardar a convergência e impedir que o otimizador alcance a solução ótima.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Por outro lado, o momento de Nesterov corrige essa questão. Em vez de calcular o gradiente no ponto atual, ele estima o gradiente no próximo ponto, levando em consideração o momento acumulado anteriormente. Essa estimativa é baseada na direção do momento anterior e permite que o otimizador faça ajustes mais precisos antes de atualizar os pesos.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Essa correção na estimativa do gradiente oferece duas principais vantagens em relação ao momento clássico: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Melhor convergência: O momento de Nesterov ajuda a reduzir as oscilações em torno do mínimo global, permitindo uma convergência mais rápida e eficiente. Ao fazer uma correção na direção do momento antes de calcular o gradiente, ele evita que o otimizador "passe direto" pelo mínimo e oscile em torno dele.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Ajustes mais precisos: Ao estimar o gradiente no próximo ponto, levando em conta a direção do momento anterior, o momento de Nesterov permite ajustes mais precisos nos pesos. Isso é especialmente útil em áreas onde a superfície de erro é curvada, pois evita atualizações excessivamente grandes ou pequenas que podem dificultar a convergência.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resumo, a principal vantagem do momento de Nesterov sobre o momento clássico é a correção das oscilações em torno do mínimo global durante a otimização. Isso resulta em uma convergência mais rápida e ajustes mais precisos nos pesos, melhorando assim o desempenho do algoritmo de otimização.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</a:t>
            </a:r>
            <a:r>
              <a:rPr lang="pt-BR" dirty="0" err="1"/>
              <a:t>AdaGrad</a:t>
            </a:r>
            <a:r>
              <a:rPr lang="pt-BR" dirty="0"/>
              <a:t> é adequado para funções objetivo onde a curvatura do espaço de busca (superfície de erro) é diferente em diferentes dimensões, permitindo uma otimização mais efetiva dada a customização do tamanho do passo em cada dimensão.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mais informações</a:t>
            </a:r>
            <a:r>
              <a:rPr lang="pt-BR" baseline="0" dirty="0"/>
              <a:t> sobre esses </a:t>
            </a:r>
            <a:r>
              <a:rPr lang="pt-BR" b="1" dirty="0"/>
              <a:t>Modelos com Passo de Aprendizagem Adaptativo</a:t>
            </a:r>
            <a:r>
              <a:rPr lang="pt-BR" b="0" baseline="0" dirty="0"/>
              <a:t> vejam: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[1] GOODFELLOW, I., BENGIO, Y., COURVILLE, A., Deep Learning, MIT Press, 2016. HAYKIN, S. Neural Networks and Learning Machines, 3rd edition, Prentice-Hall, 2008.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https://towardsdatascience.com/adaptive-learning-rate-adagrad-and-rmsprop-46a7d547d244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5233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local search algorithm starts from a candidate solution and then 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iteratively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moves to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Neighbourhood (mathematics)"/>
              </a:rPr>
              <a:t>neighbor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solution; a neighborhood being the set of all potential solutions that differ from the current solution by the minimal possible extent.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search is distinguished from local search by its focus on finding the minimum or maximum over the given set, as opposed to finding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minima or maxima. Finding an arbitrary local minimum is relatively straightforward by using classical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 optimization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methods. Finding the global minimum of a function is far more difficult</a:t>
            </a:r>
            <a:endParaRPr lang="pt-BR" dirty="0"/>
          </a:p>
          <a:p>
            <a:endParaRPr lang="pt-BR" dirty="0"/>
          </a:p>
          <a:p>
            <a:r>
              <a:rPr lang="pt-BR" dirty="0"/>
              <a:t>O ponto inicial pode determinar se o algoritmo converge, sendo alguns pontos iniciais tão instáveis que o algoritmo encontra dificuldades numéricas e falha completamente.</a:t>
            </a:r>
          </a:p>
          <a:p>
            <a:endParaRPr lang="pt-BR" dirty="0"/>
          </a:p>
          <a:p>
            <a:r>
              <a:rPr lang="pt-BR" dirty="0"/>
              <a:t>Se dois</a:t>
            </a:r>
            <a:r>
              <a:rPr lang="pt-BR" baseline="0" dirty="0"/>
              <a:t> nós </a:t>
            </a:r>
            <a:r>
              <a:rPr lang="pt-BR" dirty="0"/>
              <a:t>ocultos com a mesma função de ativação estiverem conectados às mesmas entradas, esses</a:t>
            </a:r>
            <a:r>
              <a:rPr lang="pt-BR" baseline="0" dirty="0"/>
              <a:t> nós </a:t>
            </a:r>
            <a:r>
              <a:rPr lang="pt-BR" dirty="0"/>
              <a:t>deverão ter pesos iniciais diferentes. Se eles tiverem os mesmos pesos iniciais, um algoritmo de aprendizado determinístico aplicado a um custo e modelo determinísticos atualizará constantemente essas duas unidades da mesma maneira.</a:t>
            </a:r>
            <a:r>
              <a:rPr lang="pt-BR" baseline="0" dirty="0"/>
              <a:t> </a:t>
            </a:r>
            <a:r>
              <a:rPr lang="pt-BR" dirty="0"/>
              <a:t>Mesmo que o modelo ou o algoritmo de treinamento seja capaz de usar processos estocásticos para calcular atualizações diferentes para nós diferentes, geralmente é melhor inicializar cada nó para calcular uma função diferente de todas os outros</a:t>
            </a:r>
            <a:r>
              <a:rPr lang="pt-BR" baseline="0" dirty="0"/>
              <a:t> nós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Referências</a:t>
            </a:r>
          </a:p>
          <a:p>
            <a:r>
              <a:rPr lang="pt-BR" dirty="0"/>
              <a:t>[1] https://www.deeplearning.ai/ai-notes/initialization/</a:t>
            </a:r>
          </a:p>
          <a:p>
            <a:r>
              <a:rPr lang="pt-BR" dirty="0"/>
              <a:t>[2] ftp://ftp.dca.fee.unicamp.br/pub/docs/gudwin/publications/sbrn98.pdf</a:t>
            </a:r>
          </a:p>
          <a:p>
            <a:r>
              <a:rPr lang="pt-BR" dirty="0"/>
              <a:t>[3] https://colab.research.google.com/github/d2l-ai/d2l-en-colab/blob/master/chapter_multilayer-perceptrons/numerical-stability-and-init.ipynb#scrollTo=6tqUWTNKFdsO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880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 weights in a neural network are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sign of overfitting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network with large weights has very likely learned the statistical noise in the training data.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results in a model that is unstable, and very sensitive to changes to the input variables.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dirty="0"/>
              <a:t>Pesos iniciais muito grandes podem, no entanto, resultar em valores explosivos durante a propagação direta ou retropropagação.</a:t>
            </a:r>
          </a:p>
          <a:p>
            <a:endParaRPr lang="pt-BR" dirty="0"/>
          </a:p>
          <a:p>
            <a:r>
              <a:rPr lang="pt-BR" dirty="0"/>
              <a:t>Referências</a:t>
            </a:r>
          </a:p>
          <a:p>
            <a:r>
              <a:rPr lang="pt-BR" dirty="0"/>
              <a:t>[1]</a:t>
            </a:r>
            <a:r>
              <a:rPr lang="pt-BR" baseline="0" dirty="0"/>
              <a:t> https://machinelearningmastery.com/introduction-to-weight-constraints-to-reduce-generalization-error-in-deep-learning/#:~:text=Large%20weights%20in%20a%20neural,changes%20to%20the%20input%20variables.</a:t>
            </a:r>
          </a:p>
          <a:p>
            <a:r>
              <a:rPr lang="pt-BR" baseline="0" dirty="0"/>
              <a:t>[2] https://www.quora.com/Why-dont-we-initialize-the-weights-of-a-neural-network-to-zero</a:t>
            </a:r>
          </a:p>
          <a:p>
            <a:endParaRPr lang="pt-BR" baseline="0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406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empírico</a:t>
            </a:r>
            <a:r>
              <a:rPr lang="pt-BR" dirty="0"/>
              <a:t>: baseado na experiência e na observação, metódicas ou não.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mais informações</a:t>
            </a:r>
            <a:r>
              <a:rPr lang="pt-BR" baseline="0" dirty="0"/>
              <a:t> sobre a inicialização dos pesos </a:t>
            </a:r>
            <a:r>
              <a:rPr lang="pt-BR" b="0" baseline="0" dirty="0"/>
              <a:t>vejam: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GOODFELLOW, I., BENGIO, Y., COURVILLE, A., Deep Learning, MIT Press, 2016. HAYKIN, S. Neural Networks and Learning Machines, 3rd edition, Prentice-Hall, 2008.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Referência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[1] https://www.deeplearning.ai/ai-notes/initialization/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https://machinelearningmastery.com/weight-initialization-for-deep-learning-neural-networks/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42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mais informações</a:t>
            </a:r>
            <a:r>
              <a:rPr lang="pt-BR" baseline="0" dirty="0"/>
              <a:t> sobre a implementação de redes MLP na biblioteca SciKit-Learn, visite o seguinte site:</a:t>
            </a:r>
          </a:p>
          <a:p>
            <a:endParaRPr lang="pt-BR" dirty="0"/>
          </a:p>
          <a:p>
            <a:r>
              <a:rPr lang="pt-BR" dirty="0">
                <a:hlinkClick r:id="rId3"/>
              </a:rPr>
              <a:t>https://scikit-learn.org/stable/modules/neural_networks_supervised.html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539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eplearning.ai/ai-notes/initialization/index.html#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eeplearning.ai/ai-notes/initialization/index.html#III" TargetMode="External"/><Relationship Id="rId4" Type="http://schemas.openxmlformats.org/officeDocument/2006/relationships/image" Target="../media/image17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related_projects.html#related-project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projeto/projeto_2_T320_2S2022.ipynb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9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0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19807"/>
            <a:ext cx="9309315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Redes Neurais Artificiais (</a:t>
            </a:r>
            <a:r>
              <a:rPr lang="pt-BR" b="1" i="1"/>
              <a:t>Parte IV)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4349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4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dos algoritmos de otimização dos pesos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7" y="1825624"/>
                <a:ext cx="6963385" cy="5032375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/>
                  <a:t>Redução programada do passo de aprendizagem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escolha do</a:t>
                </a:r>
                <a:r>
                  <a:rPr lang="pt-BR" b="1" i="1" dirty="0"/>
                  <a:t> passo de aprendizagem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é complicada e exige um compromisso entre velocidade de convergência e estabilidade/precisão.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Pode-se usar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com um valor fixo, mas, geralmente, para o GDE e MB, se adota uma variação decrescente de um valor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a um valor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(i.e., da iteração 0 à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iteração):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den>
                    </m:f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pt-BR" dirty="0"/>
                  <a:t>,</a:t>
                </a:r>
              </a:p>
              <a:p>
                <a:pPr marL="457200" lvl="1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 é o número da iteração de treinamento.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Após 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-ésima iteração, deixa-se o valor do passo de aprendizagem fixo, como mostrado na figura ao lado.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Porém, a definição dos hiperparâmetros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pt-BR" dirty="0"/>
                  <a:t>, é mais um problema </a:t>
                </a:r>
                <a:r>
                  <a:rPr lang="pt-BR" b="1" i="1" dirty="0"/>
                  <a:t>a ser tratado caso-a-caso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7" y="1825624"/>
                <a:ext cx="6963385" cy="5032375"/>
              </a:xfrm>
              <a:blipFill>
                <a:blip r:embed="rId2"/>
                <a:stretch>
                  <a:fillRect l="-1312" t="-2421" r="-10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788" t="5639" r="7163" b="2354"/>
          <a:stretch/>
        </p:blipFill>
        <p:spPr>
          <a:xfrm>
            <a:off x="8336132" y="1661309"/>
            <a:ext cx="3190160" cy="28646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402260" y="1790103"/>
                <a:ext cx="2314407" cy="1277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sz="1200" b="0" i="0" smtClean="0">
                        <a:latin typeface="Cambria Math" panose="02040503050406030204" pitchFamily="18" charset="0"/>
                      </a:rPr>
                      <m:t>=10000</m:t>
                    </m:r>
                  </m:oMath>
                </a14:m>
                <a:endParaRPr lang="pt-BR" sz="12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200" b="0" dirty="0"/>
                  <a:t>Tamanho do batch: 100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200" dirty="0"/>
                  <a:t>Número de épocas: 100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pt-BR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pt-BR" sz="1200" b="0" i="0" smtClean="0">
                        <a:latin typeface="Cambria Math" panose="02040503050406030204" pitchFamily="18" charset="0"/>
                      </a:rPr>
                      <m:t>=(</m:t>
                    </m:r>
                    <m:f>
                      <m:f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1200" b="0" i="0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pt-BR" sz="1200" b="0" i="0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pt-BR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sz="1200" dirty="0"/>
                  <a:t> = 5000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2260" y="1790103"/>
                <a:ext cx="2314407" cy="1277594"/>
              </a:xfrm>
              <a:prstGeom prst="rect">
                <a:avLst/>
              </a:prstGeom>
              <a:blipFill rotWithShape="0">
                <a:blip r:embed="rId4"/>
                <a:stretch>
                  <a:fillRect b="-33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9" r="8947" b="2656"/>
          <a:stretch/>
        </p:blipFill>
        <p:spPr>
          <a:xfrm>
            <a:off x="10005713" y="4714011"/>
            <a:ext cx="2150776" cy="21439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2" r="9437" b="2629"/>
          <a:stretch/>
        </p:blipFill>
        <p:spPr>
          <a:xfrm>
            <a:off x="7694580" y="4695251"/>
            <a:ext cx="2169300" cy="2162748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9665747" y="5594547"/>
            <a:ext cx="364735" cy="525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617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9985"/>
            <a:ext cx="10515600" cy="1325563"/>
          </a:xfrm>
        </p:spPr>
        <p:txBody>
          <a:bodyPr/>
          <a:lstStyle/>
          <a:p>
            <a:r>
              <a:rPr lang="pt-BR" dirty="0"/>
              <a:t>Variações dos algoritmos de otimização dos pesos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01198"/>
                <a:ext cx="11196146" cy="5167312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/>
                  <a:t>Momentum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</a:t>
                </a:r>
                <a:r>
                  <a:rPr lang="pt-BR" b="1" i="1" dirty="0"/>
                  <a:t>termo</a:t>
                </a:r>
                <a:r>
                  <a:rPr lang="pt-BR" dirty="0"/>
                  <a:t> </a:t>
                </a:r>
                <a:r>
                  <a:rPr lang="pt-BR" b="1" i="1" dirty="0"/>
                  <a:t>momento</a:t>
                </a:r>
                <a:r>
                  <a:rPr lang="pt-BR" dirty="0"/>
                  <a:t> é adicionado à </a:t>
                </a:r>
                <a:r>
                  <a:rPr lang="pt-BR" b="1" i="1" dirty="0"/>
                  <a:t>equação de atualização dos pesos </a:t>
                </a:r>
                <a:r>
                  <a:rPr lang="pt-BR" dirty="0"/>
                  <a:t>para incorporar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informação do histórico de gradientes anteriores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Esse termo tem o potencial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aumentar a velocidade de convergência </a:t>
                </a:r>
                <a:r>
                  <a:rPr lang="pt-BR" dirty="0"/>
                  <a:t>das versões online e em </a:t>
                </a:r>
                <a:r>
                  <a:rPr lang="pt-BR" dirty="0" err="1"/>
                  <a:t>mini-lotes</a:t>
                </a:r>
                <a:r>
                  <a:rPr lang="pt-BR" dirty="0"/>
                  <a:t> 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deixá-las mais estáveis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</a:t>
                </a:r>
                <a:r>
                  <a:rPr lang="pt-BR" b="1" i="1" dirty="0"/>
                  <a:t>atualização dos pesos</a:t>
                </a:r>
                <a:r>
                  <a:rPr lang="pt-BR" dirty="0"/>
                  <a:t> com o </a:t>
                </a:r>
                <a:r>
                  <a:rPr lang="pt-BR" b="1" i="1" dirty="0"/>
                  <a:t>termo momento</a:t>
                </a:r>
                <a:r>
                  <a:rPr lang="pt-BR" dirty="0"/>
                  <a:t> é dada por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457200" lvl="1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 são os pesos,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/>
                  <a:t> é a </a:t>
                </a:r>
                <a:r>
                  <a:rPr lang="pt-BR" b="1" i="1" dirty="0"/>
                  <a:t>velocidade</a:t>
                </a:r>
                <a:r>
                  <a:rPr lang="pt-BR" dirty="0"/>
                  <a:t>, a qual é atualizada da seguinte forma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+(1−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457200" lvl="1" indent="0">
                  <a:buNone/>
                </a:pPr>
                <a:r>
                  <a:rPr lang="pt-BR" dirty="0">
                    <a:ea typeface="Cambria Math" panose="02040503050406030204" pitchFamily="18" charset="0"/>
                  </a:rPr>
                  <a:t>onde,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vetor gradiente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passo de aprendizagem</a:t>
                </a:r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∈[0,1)</m:t>
                    </m:r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coeficiente de momento</a:t>
                </a:r>
                <a:r>
                  <a:rPr lang="pt-BR" dirty="0"/>
                  <a:t> e determina com que rapidez as contribuições de gradientes anteriores decaem (ou seja,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 é um termo que dita a quantidade de memória).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Quanto maior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pt-BR" dirty="0"/>
                  <a:t>, maior será a influência de gradientes anteriores na direção atual e quanto menor, menor a influência de gradientes anteriores.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/>
                  <a:t> dá a </a:t>
                </a:r>
                <a:r>
                  <a:rPr lang="pt-BR" b="1" i="1" dirty="0"/>
                  <a:t>direção</a:t>
                </a:r>
                <a:r>
                  <a:rPr lang="pt-BR" dirty="0"/>
                  <a:t> e a </a:t>
                </a:r>
                <a:r>
                  <a:rPr lang="pt-BR" b="1" i="1" dirty="0"/>
                  <a:t>velocidade</a:t>
                </a:r>
                <a:r>
                  <a:rPr lang="pt-BR" dirty="0"/>
                  <a:t> na qual os pesos se movem pelo espaço de pesos.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01198"/>
                <a:ext cx="11196146" cy="5167312"/>
              </a:xfrm>
              <a:blipFill>
                <a:blip r:embed="rId3"/>
                <a:stretch>
                  <a:fillRect l="-925" t="-2594" r="-1306" b="-4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36D82C4A-F236-6BBF-A7E9-65527F059A40}"/>
              </a:ext>
            </a:extLst>
          </p:cNvPr>
          <p:cNvSpPr txBox="1"/>
          <p:nvPr/>
        </p:nvSpPr>
        <p:spPr>
          <a:xfrm>
            <a:off x="7882759" y="4456386"/>
            <a:ext cx="3037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Média móvel exponencialmente decrescente.</a:t>
            </a:r>
          </a:p>
        </p:txBody>
      </p:sp>
    </p:spTree>
    <p:extLst>
      <p:ext uri="{BB962C8B-B14F-4D97-AF65-F5344CB8AC3E}">
        <p14:creationId xmlns:p14="http://schemas.microsoft.com/office/powerpoint/2010/main" val="46447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dos algoritmos de otimização dos pesos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5"/>
                <a:ext cx="8276619" cy="5032375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/>
                  <a:t>Momentum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Em física, </a:t>
                </a:r>
                <a:r>
                  <a:rPr lang="pt-BR" b="1" i="1" dirty="0"/>
                  <a:t>momento</a:t>
                </a:r>
                <a:r>
                  <a:rPr lang="pt-BR" dirty="0"/>
                  <a:t> é igual a </a:t>
                </a:r>
                <a:r>
                  <a:rPr lang="pt-BR" b="1" i="1" dirty="0"/>
                  <a:t>massa de uma partícula vezes sua velocidade</a:t>
                </a:r>
                <a:r>
                  <a:rPr lang="pt-BR" dirty="0"/>
                  <a:t>. A partícula é o vetor de pesos,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No algoritmo do momento, assumimos que a massa é unitária, então o vetor velocidade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/>
                  <a:t> também pode ser considerado como o momento da partícula.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termo momento adiciona uma média dos gradientes anteriores à atualização corrente. 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Quando o gradiente aponta na mesma direção por várias iterações, o termo aumenta o tamanho dos passos dados naquela direção.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Quando o gradiente muda de direção a cada nova iteração, o termo momento suaviza as variações (figura ao lado).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Como resultado, temos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convergência mais rápida e oscilação reduzida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5"/>
                <a:ext cx="8276619" cy="5032375"/>
              </a:xfrm>
              <a:blipFill>
                <a:blip r:embed="rId3"/>
                <a:stretch>
                  <a:fillRect l="-1252" t="-1937" r="-15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2"/>
          <a:stretch/>
        </p:blipFill>
        <p:spPr>
          <a:xfrm>
            <a:off x="9085633" y="1690528"/>
            <a:ext cx="3048155" cy="486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224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63527"/>
            <a:ext cx="11353801" cy="1325563"/>
          </a:xfrm>
        </p:spPr>
        <p:txBody>
          <a:bodyPr>
            <a:normAutofit/>
          </a:bodyPr>
          <a:lstStyle/>
          <a:p>
            <a:r>
              <a:rPr lang="pt-BR" dirty="0"/>
              <a:t>Variações dos algoritmos de otimização dos pesos</a:t>
            </a:r>
            <a:endParaRPr lang="pt-B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760706"/>
                <a:ext cx="11224100" cy="5097293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/>
                  <a:t>Momento de Nesterov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método do </a:t>
                </a:r>
                <a:r>
                  <a:rPr lang="pt-BR" b="1" i="1" dirty="0"/>
                  <a:t>momento de Nesterov </a:t>
                </a:r>
                <a:r>
                  <a:rPr lang="pt-BR" dirty="0"/>
                  <a:t>é uma variação do </a:t>
                </a:r>
                <a:r>
                  <a:rPr lang="pt-BR" b="1" i="1" dirty="0"/>
                  <a:t>método do momento</a:t>
                </a:r>
                <a:r>
                  <a:rPr lang="pt-BR" dirty="0"/>
                  <a:t> em que o cálculo do </a:t>
                </a:r>
                <a:r>
                  <a:rPr lang="pt-BR" b="1" i="1" dirty="0"/>
                  <a:t>vetor gradiente</a:t>
                </a:r>
                <a:r>
                  <a:rPr lang="pt-BR" dirty="0"/>
                  <a:t> não é feito em relação ao vetor de pesos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, mas em relação 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Essa mudança no cálculo do gradiente faz com que o </a:t>
                </a:r>
                <a:r>
                  <a:rPr lang="pt-BR" b="1" i="1" dirty="0"/>
                  <a:t>momento de Nesterov </a:t>
                </a:r>
                <a:r>
                  <a:rPr lang="pt-BR" dirty="0"/>
                  <a:t>apresente convergência mais rápida e ajustes mais precisos dos pesos do que o momento clássico.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/>
                  <a:t>Modelos com Passo de Aprendizagem Adaptativo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</a:t>
                </a:r>
                <a:r>
                  <a:rPr lang="pt-BR" b="1" i="1" dirty="0"/>
                  <a:t>passo de aprendizagem </a:t>
                </a:r>
                <a:r>
                  <a:rPr lang="pt-BR" dirty="0"/>
                  <a:t>é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hiperparâmetro difícil de ser ajustado otimamente </a:t>
                </a:r>
                <a:r>
                  <a:rPr lang="pt-BR" dirty="0"/>
                  <a:t>e </a:t>
                </a:r>
                <a:r>
                  <a:rPr lang="pt-BR" b="1" dirty="0">
                    <a:solidFill>
                      <a:srgbClr val="00B050"/>
                    </a:solidFill>
                  </a:rPr>
                  <a:t>bastante relevante para o sucesso do treinamento </a:t>
                </a:r>
                <a:r>
                  <a:rPr lang="pt-BR" dirty="0"/>
                  <a:t>de uma rede neural.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Isso motivou o surgimento de métodos capazes de ajustá-lo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dinamicamente</a:t>
                </a:r>
                <a:r>
                  <a:rPr lang="pt-BR" dirty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Esses métodos ajustam o passo de acordo com o desempenho da rede, i.e.,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informação dos gradientes passados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Além disso, pode-se ter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passos diferentes para cada peso do modelo</a:t>
                </a:r>
                <a:r>
                  <a:rPr lang="pt-BR" dirty="0"/>
                  <a:t>, os quais são atualizados de forma independente.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Portanto, esses métodos são adequados para redes neurais, onde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superfície de erro é bastante irregular e diferente em diferentes dimensões, tornando a atualização dos pesos mais efetiva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Dentre as técnicas mais populares dessa classe estão </a:t>
                </a:r>
                <a:r>
                  <a:rPr lang="pt-BR" b="1" i="1" dirty="0"/>
                  <a:t>AdaGrad</a:t>
                </a:r>
                <a:r>
                  <a:rPr lang="pt-BR" dirty="0"/>
                  <a:t>, </a:t>
                </a:r>
                <a:r>
                  <a:rPr lang="pt-BR" b="1" i="1" dirty="0"/>
                  <a:t>RMSProp</a:t>
                </a:r>
                <a:r>
                  <a:rPr lang="pt-BR" dirty="0"/>
                  <a:t> e </a:t>
                </a:r>
                <a:r>
                  <a:rPr lang="pt-BR" b="1" i="1" dirty="0"/>
                  <a:t>Adam.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760706"/>
                <a:ext cx="11224100" cy="5097293"/>
              </a:xfrm>
              <a:blipFill>
                <a:blip r:embed="rId3"/>
                <a:stretch>
                  <a:fillRect l="-814" t="-2990" r="-1194" b="-15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0879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237843" cy="5032376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Uma vez que os métodos de treinamento de </a:t>
            </a:r>
            <a:r>
              <a:rPr lang="pt-BR" b="1" i="1" dirty="0"/>
              <a:t>redes neurais MLP </a:t>
            </a:r>
            <a:r>
              <a:rPr lang="pt-BR" dirty="0"/>
              <a:t>são iterativos,</a:t>
            </a:r>
            <a:br>
              <a:rPr lang="pt-BR" dirty="0"/>
            </a:br>
            <a:r>
              <a:rPr lang="pt-BR" dirty="0"/>
              <a:t>eles dependem de uma </a:t>
            </a:r>
            <a:r>
              <a:rPr lang="pt-BR" b="1" i="1" dirty="0"/>
              <a:t>inicialização dos pesos</a:t>
            </a:r>
            <a:r>
              <a:rPr lang="pt-BR" dirty="0"/>
              <a:t>.</a:t>
            </a:r>
          </a:p>
          <a:p>
            <a:r>
              <a:rPr lang="pt-BR" dirty="0"/>
              <a:t>Como os métodos são de </a:t>
            </a:r>
            <a:r>
              <a:rPr lang="pt-BR" b="1" i="1" dirty="0"/>
              <a:t>busca local</a:t>
            </a:r>
            <a:r>
              <a:rPr lang="pt-BR" dirty="0"/>
              <a:t>, a inicialização pode afetar drasticamente a qualidade da solução obtida.</a:t>
            </a:r>
          </a:p>
          <a:p>
            <a:r>
              <a:rPr lang="pt-BR" dirty="0"/>
              <a:t>O </a:t>
            </a:r>
            <a:r>
              <a:rPr lang="pt-BR" b="1" i="1" dirty="0"/>
              <a:t>ponto de inicialização </a:t>
            </a:r>
            <a:r>
              <a:rPr lang="pt-BR" dirty="0"/>
              <a:t>pode determinar se o algoritmo converge, sendo alguns pontos iniciais tão instáveis que o algoritmo encontra dificuldades numéricas (representações numéricas: </a:t>
            </a:r>
            <a:r>
              <a:rPr lang="pt-BR" b="1" i="1" dirty="0"/>
              <a:t>underflow</a:t>
            </a:r>
            <a:r>
              <a:rPr lang="pt-BR" dirty="0"/>
              <a:t> e </a:t>
            </a:r>
            <a:r>
              <a:rPr lang="pt-BR" b="1" i="1" dirty="0"/>
              <a:t>overflow</a:t>
            </a:r>
            <a:r>
              <a:rPr lang="pt-BR" dirty="0"/>
              <a:t>) e falha completamente em convergir (e.g., </a:t>
            </a:r>
            <a:r>
              <a:rPr lang="pt-BR" b="1" i="1" dirty="0"/>
              <a:t>desaparecimento</a:t>
            </a:r>
            <a:r>
              <a:rPr lang="pt-BR" dirty="0"/>
              <a:t> e </a:t>
            </a:r>
            <a:r>
              <a:rPr lang="pt-BR" b="1" i="1" dirty="0"/>
              <a:t>explosão</a:t>
            </a:r>
            <a:r>
              <a:rPr lang="pt-BR" dirty="0"/>
              <a:t> dos gradientes).</a:t>
            </a:r>
          </a:p>
          <a:p>
            <a:r>
              <a:rPr lang="pt-BR" dirty="0"/>
              <a:t>O ponto de inicialização também pode fazer com que ocorram variações expressivas na </a:t>
            </a:r>
            <a:r>
              <a:rPr lang="pt-BR" b="1" i="1" dirty="0"/>
              <a:t>velocidade de convergência</a:t>
            </a:r>
            <a:r>
              <a:rPr lang="pt-BR" dirty="0"/>
              <a:t> (e.g., platôs, pontos de sela).</a:t>
            </a:r>
          </a:p>
          <a:p>
            <a:r>
              <a:rPr lang="pt-BR" dirty="0"/>
              <a:t>Uma questão importante da inicialização dos pesos é “</a:t>
            </a:r>
            <a:r>
              <a:rPr lang="pt-BR" b="1" i="1" dirty="0"/>
              <a:t>quebrar a simetria</a:t>
            </a:r>
            <a:r>
              <a:rPr lang="pt-BR" dirty="0"/>
              <a:t>” entre os </a:t>
            </a:r>
            <a:r>
              <a:rPr lang="pt-BR" b="1" i="1" dirty="0"/>
              <a:t>nós</a:t>
            </a:r>
            <a:r>
              <a:rPr lang="pt-BR" dirty="0"/>
              <a:t>, ou seja, </a:t>
            </a:r>
            <a:r>
              <a:rPr lang="pt-BR" b="1" i="1" dirty="0"/>
              <a:t>nós</a:t>
            </a:r>
            <a:r>
              <a:rPr lang="pt-BR" dirty="0"/>
              <a:t> com a mesma </a:t>
            </a:r>
            <a:r>
              <a:rPr lang="pt-BR" b="1" i="1" dirty="0"/>
              <a:t>função de ativação</a:t>
            </a:r>
            <a:r>
              <a:rPr lang="pt-BR" dirty="0"/>
              <a:t> e conectados às mesmas entradas, devem ter pesos iniciais diferentes, caso contrário, eles terão os mesmos pesos ao longo do treinamento. </a:t>
            </a:r>
          </a:p>
          <a:p>
            <a:r>
              <a:rPr lang="pt-BR" dirty="0"/>
              <a:t>Isso, portanto, sugere uma </a:t>
            </a:r>
            <a:r>
              <a:rPr lang="pt-BR" b="1" i="1" dirty="0"/>
              <a:t>abordagem de inicialização aleatória</a:t>
            </a:r>
            <a:r>
              <a:rPr lang="pt-BR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9281780" y="6581001"/>
            <a:ext cx="29102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hlinkClick r:id="rId3"/>
              </a:rPr>
              <a:t>[1] </a:t>
            </a:r>
            <a:r>
              <a:rPr lang="en-US" sz="1200" dirty="0">
                <a:hlinkClick r:id="rId3"/>
              </a:rPr>
              <a:t>The importance of effective initialization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992928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208027" cy="5032375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Os pesos iniciais são tipicamente obtidos a partir de </a:t>
            </a:r>
            <a:r>
              <a:rPr lang="pt-BR" b="1" i="1" dirty="0"/>
              <a:t>distribuições gaussianas </a:t>
            </a:r>
            <a:r>
              <a:rPr lang="pt-BR" dirty="0"/>
              <a:t>ou </a:t>
            </a:r>
            <a:r>
              <a:rPr lang="pt-BR" b="1" i="1" dirty="0"/>
              <a:t>uniformes</a:t>
            </a:r>
            <a:r>
              <a:rPr lang="pt-BR" dirty="0"/>
              <a:t>, não importando muito qual é usada.</a:t>
            </a:r>
          </a:p>
          <a:p>
            <a:r>
              <a:rPr lang="pt-BR" dirty="0"/>
              <a:t>No entanto, a </a:t>
            </a:r>
            <a:r>
              <a:rPr lang="pt-BR" b="1" i="1" dirty="0"/>
              <a:t>escala da distribuição inicial</a:t>
            </a:r>
            <a:r>
              <a:rPr lang="pt-BR" dirty="0"/>
              <a:t> tem um efeito significativo tanto no resultado da otimização quanto na capacidade de generalização da rede.</a:t>
            </a:r>
          </a:p>
          <a:p>
            <a:r>
              <a:rPr lang="pt-BR" dirty="0"/>
              <a:t>A ordem de grandeza desses pesos levanta algumas discussões: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Pesos de maior magnitude criam uma maior distinção entre </a:t>
            </a:r>
            <a:r>
              <a:rPr lang="pt-BR" b="1" i="1" dirty="0"/>
              <a:t>nós</a:t>
            </a:r>
            <a:r>
              <a:rPr lang="pt-BR" dirty="0"/>
              <a:t> (i.e., a </a:t>
            </a:r>
            <a:r>
              <a:rPr lang="pt-BR" b="1" i="1" dirty="0"/>
              <a:t>quebra de simetria</a:t>
            </a:r>
            <a:r>
              <a:rPr lang="pt-BR" dirty="0"/>
              <a:t>). Por outro lado, isso pode causar problemas de </a:t>
            </a:r>
            <a:r>
              <a:rPr lang="pt-BR" b="1" i="1" dirty="0"/>
              <a:t>instabilidade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Pesos de maior magnitude favorecem a propagação de informação, porém, por outro lado, causam preocupações do ponto de vista de regularização (</a:t>
            </a:r>
            <a:r>
              <a:rPr lang="pt-BR" b="1" i="1" dirty="0" err="1"/>
              <a:t>overfitting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Pesos de magnitude elevada podem levar os </a:t>
            </a:r>
            <a:r>
              <a:rPr lang="pt-BR" b="1" i="1" dirty="0"/>
              <a:t>nós</a:t>
            </a:r>
            <a:r>
              <a:rPr lang="pt-BR" dirty="0"/>
              <a:t> com </a:t>
            </a:r>
            <a:r>
              <a:rPr lang="pt-BR" b="1" i="1" dirty="0"/>
              <a:t>funções de ativação </a:t>
            </a:r>
            <a:r>
              <a:rPr lang="pt-BR" dirty="0"/>
              <a:t>do tipo sigmóide a operarem na região de saturação, comprometendo a convergência do algoritmo (</a:t>
            </a:r>
            <a:r>
              <a:rPr lang="pt-BR" b="1" i="1" dirty="0"/>
              <a:t>desaparecimento do gradiente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Pesos de magnitude elevada podem levar os </a:t>
            </a:r>
            <a:r>
              <a:rPr lang="pt-BR" b="1" i="1" dirty="0"/>
              <a:t>nós</a:t>
            </a:r>
            <a:r>
              <a:rPr lang="pt-BR" dirty="0"/>
              <a:t> com </a:t>
            </a:r>
            <a:r>
              <a:rPr lang="pt-BR" b="1" i="1" dirty="0"/>
              <a:t>funções de ativação </a:t>
            </a:r>
            <a:r>
              <a:rPr lang="pt-BR" dirty="0"/>
              <a:t>do tipo RELU à </a:t>
            </a:r>
            <a:r>
              <a:rPr lang="pt-BR" b="1" i="1" dirty="0"/>
              <a:t>explosão do gradiente</a:t>
            </a:r>
            <a:r>
              <a:rPr lang="pt-BR" dirty="0"/>
              <a:t> ou dos </a:t>
            </a:r>
            <a:r>
              <a:rPr lang="pt-BR" b="1" i="1" dirty="0"/>
              <a:t>valores de saída</a:t>
            </a:r>
            <a:r>
              <a:rPr lang="pt-BR" dirty="0"/>
              <a:t>, deixando a rede muito sensível a mudanças dos valores de entrada.</a:t>
            </a:r>
          </a:p>
          <a:p>
            <a:r>
              <a:rPr lang="pt-BR" dirty="0"/>
              <a:t>Portanto, na sequência listamos algumas </a:t>
            </a:r>
            <a:r>
              <a:rPr lang="pt-BR" b="1" i="1" dirty="0"/>
              <a:t>heurísticas</a:t>
            </a:r>
            <a:r>
              <a:rPr lang="pt-BR" dirty="0"/>
              <a:t> para inicialização dos pesos.</a:t>
            </a:r>
          </a:p>
        </p:txBody>
      </p:sp>
    </p:spTree>
    <p:extLst>
      <p:ext uri="{BB962C8B-B14F-4D97-AF65-F5344CB8AC3E}">
        <p14:creationId xmlns:p14="http://schemas.microsoft.com/office/powerpoint/2010/main" val="3054868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87126" cy="503237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A ideia por trás destas heurísticas 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manter a média das ativações igual a zero e suas variâncias constantes ao longo das várias camadas da rede</a:t>
                </a:r>
                <a:r>
                  <a:rPr lang="pt-BR" dirty="0"/>
                  <a:t>, pois desta forma evita-se o desaparecimento ou a explosão do gradiente.</a:t>
                </a:r>
              </a:p>
              <a:p>
                <a:r>
                  <a:rPr lang="pt-BR" dirty="0"/>
                  <a:t>Considerando uma camada com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 entradas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 saídas, temos as seguintes </a:t>
                </a:r>
                <a:r>
                  <a:rPr lang="pt-BR" b="1" i="1" dirty="0"/>
                  <a:t>heurísticas</a:t>
                </a:r>
                <a:r>
                  <a:rPr lang="pt-BR" dirty="0"/>
                  <a:t> para inicializar os </a:t>
                </a:r>
                <a:r>
                  <a:rPr lang="pt-BR" b="1" i="1" dirty="0"/>
                  <a:t>pesos sinápticos</a:t>
                </a:r>
                <a:r>
                  <a:rPr lang="pt-BR" dirty="0"/>
                  <a:t> de seus nós.</a:t>
                </a:r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Uma heurística para a inicialização dos </a:t>
                </a:r>
                <a:r>
                  <a:rPr lang="pt-BR" b="1" i="1" dirty="0"/>
                  <a:t>pesos de bias </a:t>
                </a:r>
                <a:r>
                  <a:rPr lang="pt-BR" dirty="0"/>
                  <a:t>é inicializá-los com </a:t>
                </a:r>
                <a:r>
                  <a:rPr lang="pt-BR" b="1" i="1" dirty="0"/>
                  <a:t>valores nulos</a:t>
                </a:r>
                <a:r>
                  <a:rPr lang="pt-BR" dirty="0"/>
                  <a:t>. Esta heurística é usada pois se mostra bastante eficiente na maioria dos casos.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87126" cy="5032375"/>
              </a:xfrm>
              <a:blipFill>
                <a:blip r:embed="rId3"/>
                <a:stretch>
                  <a:fillRect l="-702" t="-27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6207093"/>
                  </p:ext>
                </p:extLst>
              </p:nvPr>
            </p:nvGraphicFramePr>
            <p:xfrm>
              <a:off x="838200" y="3299428"/>
              <a:ext cx="11036474" cy="268357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5475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6348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08066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43757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165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Inicialização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Funções de ativação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Distribuição Uniforme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Distribuição Normal 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(0,</m:t>
                                </m:r>
                                <m:sSup>
                                  <m:sSupPr>
                                    <m:ctrlPr>
                                      <a:rPr lang="pt-B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41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/>
                            <a:t>Xavier/Glorot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/>
                            <a:t>Linear</a:t>
                          </a:r>
                          <a:r>
                            <a:rPr lang="pt-BR" sz="1400" baseline="0" dirty="0"/>
                            <a:t> (i.e., n</a:t>
                          </a:r>
                          <a:r>
                            <a:rPr lang="pt-BR" sz="1400" dirty="0"/>
                            <a:t>enhuma), Tanh, Logística, Softmax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num>
                                      <m:den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41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/>
                            <a:t>He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/>
                            <a:t>ReLU</a:t>
                          </a:r>
                          <a:r>
                            <a:rPr lang="pt-BR" sz="1400" baseline="0" dirty="0"/>
                            <a:t> e suas variantes</a:t>
                          </a:r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num>
                                      <m:den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41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/>
                            <a:t>LeCun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/>
                            <a:t>SELU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6207093"/>
                  </p:ext>
                </p:extLst>
              </p:nvPr>
            </p:nvGraphicFramePr>
            <p:xfrm>
              <a:off x="838200" y="3299428"/>
              <a:ext cx="11036474" cy="268357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54751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3663486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308066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243757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Inicialização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Funções de ativação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79604" t="-2353" r="-79802" b="-42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53000" t="-2353" r="-750" b="-42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7218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/>
                            <a:t>Xavier/Glorot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/>
                            <a:t>Linear</a:t>
                          </a:r>
                          <a:r>
                            <a:rPr lang="pt-BR" sz="1400" baseline="0" dirty="0" smtClean="0"/>
                            <a:t> (i.e., n</a:t>
                          </a:r>
                          <a:r>
                            <a:rPr lang="pt-BR" sz="1400" dirty="0" smtClean="0"/>
                            <a:t>enhuma), </a:t>
                          </a:r>
                          <a:r>
                            <a:rPr lang="pt-BR" sz="1400" dirty="0"/>
                            <a:t>Tanh, Logística, Softmax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79604" t="-73109" r="-79802" b="-2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53000" t="-73109" r="-750" b="-2008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7218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/>
                            <a:t>He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/>
                            <a:t>ReLU</a:t>
                          </a:r>
                          <a:r>
                            <a:rPr lang="pt-BR" sz="1400" baseline="0" dirty="0"/>
                            <a:t> e </a:t>
                          </a:r>
                          <a:r>
                            <a:rPr lang="pt-BR" sz="1400" baseline="0" dirty="0" smtClean="0"/>
                            <a:t>suas variantes</a:t>
                          </a:r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79604" t="-174576" r="-79802" b="-1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53000" t="-174576" r="-750" b="-10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7218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/>
                            <a:t>LeCun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/>
                            <a:t>SELU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79604" t="-272269" r="-79802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53000" t="-272269" r="-750" b="-16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3"/>
          <p:cNvSpPr/>
          <p:nvPr/>
        </p:nvSpPr>
        <p:spPr>
          <a:xfrm>
            <a:off x="8983749" y="6581001"/>
            <a:ext cx="32082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hlinkClick r:id="rId5"/>
              </a:rPr>
              <a:t>[2] </a:t>
            </a:r>
            <a:r>
              <a:rPr lang="en-US" sz="1200" dirty="0">
                <a:hlinkClick r:id="rId5"/>
              </a:rPr>
              <a:t>How to find appropriate initialization values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63213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832"/>
            <a:ext cx="10515600" cy="982412"/>
          </a:xfrm>
        </p:spPr>
        <p:txBody>
          <a:bodyPr/>
          <a:lstStyle/>
          <a:p>
            <a:r>
              <a:rPr lang="pt-BR" dirty="0"/>
              <a:t>Redes Neurais MLP com SciKit-Learn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868" y="1562352"/>
            <a:ext cx="11247784" cy="5295648"/>
          </a:xfrm>
        </p:spPr>
        <p:txBody>
          <a:bodyPr>
            <a:normAutofit fontScale="92500"/>
          </a:bodyPr>
          <a:lstStyle/>
          <a:p>
            <a:r>
              <a:rPr lang="pt-BR" dirty="0"/>
              <a:t>Como vimos anteriormente, a biblioteca </a:t>
            </a:r>
            <a:r>
              <a:rPr lang="pt-BR" i="1" dirty="0" err="1"/>
              <a:t>SciKit-Learn</a:t>
            </a:r>
            <a:r>
              <a:rPr lang="pt-BR" dirty="0"/>
              <a:t> disponibiliza algumas classes para o treinamento de redes neurais </a:t>
            </a:r>
            <a:r>
              <a:rPr lang="pt-BR" i="1" dirty="0" err="1"/>
              <a:t>multi-layer</a:t>
            </a:r>
            <a:r>
              <a:rPr lang="pt-BR" i="1" dirty="0"/>
              <a:t> </a:t>
            </a:r>
            <a:r>
              <a:rPr lang="pt-BR" i="1" dirty="0" err="1"/>
              <a:t>perceptron</a:t>
            </a:r>
            <a:r>
              <a:rPr lang="pt-BR" dirty="0"/>
              <a:t>.</a:t>
            </a:r>
          </a:p>
          <a:p>
            <a:r>
              <a:rPr lang="pt-BR" dirty="0"/>
              <a:t>Entretanto, suas implementações não são flexíveis e não se destinam a aplicações de larga escala.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 biblioteca </a:t>
            </a:r>
            <a:r>
              <a:rPr lang="pt-BR" i="1" dirty="0" err="1"/>
              <a:t>SciKit-Learn</a:t>
            </a:r>
            <a:r>
              <a:rPr lang="pt-BR" dirty="0"/>
              <a:t> não oferece suporte a </a:t>
            </a:r>
            <a:r>
              <a:rPr lang="pt-BR" dirty="0" err="1"/>
              <a:t>GPUs</a:t>
            </a:r>
            <a:r>
              <a:rPr lang="pt-BR" dirty="0"/>
              <a:t>. </a:t>
            </a:r>
          </a:p>
          <a:p>
            <a:r>
              <a:rPr lang="pt-BR" dirty="0"/>
              <a:t>Para implementações de </a:t>
            </a:r>
            <a:r>
              <a:rPr lang="pt-BR" b="1" i="1" dirty="0"/>
              <a:t>modelos de aprendizado profundo </a:t>
            </a:r>
            <a:r>
              <a:rPr lang="pt-BR" dirty="0"/>
              <a:t>escaláveis, muito mais rápidos, flexíveis e baseados em GPU, devemos utilizar bibliotecas como: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 err="1"/>
              <a:t>Tensorflow</a:t>
            </a:r>
            <a:r>
              <a:rPr lang="pt-BR" dirty="0"/>
              <a:t>: criada pela equipe </a:t>
            </a:r>
            <a:r>
              <a:rPr lang="pt-BR" i="1" dirty="0"/>
              <a:t>Google </a:t>
            </a:r>
            <a:r>
              <a:rPr lang="pt-BR" i="1" dirty="0" err="1"/>
              <a:t>Brain</a:t>
            </a:r>
            <a:r>
              <a:rPr lang="pt-BR" dirty="0"/>
              <a:t> do </a:t>
            </a:r>
            <a:r>
              <a:rPr lang="pt-BR" i="1" dirty="0"/>
              <a:t>Google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 err="1"/>
              <a:t>PyTorch</a:t>
            </a:r>
            <a:r>
              <a:rPr lang="pt-BR" dirty="0"/>
              <a:t>: criada pela </a:t>
            </a:r>
            <a:r>
              <a:rPr lang="pt-BR" i="1" dirty="0"/>
              <a:t>Meta AI</a:t>
            </a:r>
            <a:r>
              <a:rPr lang="pt-BR" dirty="0"/>
              <a:t> (antigo </a:t>
            </a:r>
            <a:r>
              <a:rPr lang="pt-BR" i="1" dirty="0" err="1"/>
              <a:t>Facebook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 err="1"/>
              <a:t>MXNet</a:t>
            </a:r>
            <a:r>
              <a:rPr lang="pt-BR" dirty="0"/>
              <a:t>: criada pela </a:t>
            </a:r>
            <a:r>
              <a:rPr lang="pt-BR" i="1" dirty="0"/>
              <a:t>Apache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 err="1"/>
              <a:t>Theano</a:t>
            </a:r>
            <a:r>
              <a:rPr lang="pt-BR" dirty="0"/>
              <a:t>: criada pela Universidade de Montreal (primeira versão) e mantida posteriormente pela equipe de desenvolvedores do pacote </a:t>
            </a:r>
            <a:r>
              <a:rPr lang="pt-BR" dirty="0" err="1"/>
              <a:t>PyMC</a:t>
            </a:r>
            <a:r>
              <a:rPr lang="pt-BR" dirty="0"/>
              <a:t> sob o nome de </a:t>
            </a:r>
            <a:r>
              <a:rPr lang="pt-BR" dirty="0" err="1"/>
              <a:t>Aesara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Entre outras: </a:t>
            </a:r>
            <a:r>
              <a:rPr lang="pt-BR" dirty="0">
                <a:hlinkClick r:id="rId3"/>
              </a:rPr>
              <a:t>https://scikit-learn.org/stable/related_projects.html#related-projects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9544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54879" cy="5032376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– Redes Neurais Artificiais (Parte VII)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Projeto</a:t>
            </a:r>
            <a:r>
              <a:rPr lang="pt-BR" dirty="0"/>
              <a:t>: </a:t>
            </a:r>
            <a:r>
              <a:rPr lang="pt-BR" dirty="0">
                <a:hlinkClick r:id="rId3"/>
              </a:rPr>
              <a:t>Projeto #2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Projeto está no </a:t>
            </a:r>
            <a:r>
              <a:rPr lang="pt-BR" dirty="0" err="1"/>
              <a:t>github</a:t>
            </a:r>
            <a:r>
              <a:rPr lang="pt-BR" dirty="0"/>
              <a:t> e pode ser feito em grupos de no máximo 3 alunos.</a:t>
            </a:r>
          </a:p>
          <a:p>
            <a:pPr lvl="1"/>
            <a:r>
              <a:rPr lang="pt-BR" b="1" dirty="0"/>
              <a:t>Entrega</a:t>
            </a:r>
            <a:r>
              <a:rPr lang="pt-BR" dirty="0"/>
              <a:t>: </a:t>
            </a:r>
            <a:r>
              <a:rPr lang="pt-BR" b="1" dirty="0">
                <a:solidFill>
                  <a:srgbClr val="00B050"/>
                </a:solidFill>
              </a:rPr>
              <a:t>25/06/2023 até às 23:59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Leiam os enunciados atentamente.</a:t>
            </a:r>
          </a:p>
          <a:p>
            <a:pPr lvl="1"/>
            <a:r>
              <a:rPr lang="pt-BR" dirty="0"/>
              <a:t>Apenas um integrante do grupo precisa fazer a entrega.</a:t>
            </a:r>
          </a:p>
          <a:p>
            <a:pPr lvl="1"/>
            <a:r>
              <a:rPr lang="pt-BR" b="1" dirty="0">
                <a:solidFill>
                  <a:srgbClr val="FF0000"/>
                </a:solidFill>
              </a:rPr>
              <a:t>Mas não se esqueçam de colocar os nomes de todos os integrantes do grupo.</a:t>
            </a:r>
          </a:p>
        </p:txBody>
      </p:sp>
    </p:spTree>
    <p:extLst>
      <p:ext uri="{BB962C8B-B14F-4D97-AF65-F5344CB8AC3E}">
        <p14:creationId xmlns:p14="http://schemas.microsoft.com/office/powerpoint/2010/main" val="2849316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5032376"/>
          </a:xfrm>
        </p:spPr>
        <p:txBody>
          <a:bodyPr>
            <a:normAutofit/>
          </a:bodyPr>
          <a:lstStyle/>
          <a:p>
            <a:r>
              <a:rPr lang="pt-BR" dirty="0"/>
              <a:t>Na última aula, discutimos como as redes neurais aprendem.</a:t>
            </a:r>
          </a:p>
          <a:p>
            <a:r>
              <a:rPr lang="pt-BR" dirty="0"/>
              <a:t>Vimos que isso é feito através da minimização de uma função de custo.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Usamos o erro quadrático médio por questões didáticas, mas existem várias outras funções como por exemplo a </a:t>
            </a:r>
            <a:r>
              <a:rPr lang="pt-BR" b="1" i="1" dirty="0"/>
              <a:t>entropia cruzada</a:t>
            </a:r>
            <a:r>
              <a:rPr lang="pt-BR" dirty="0"/>
              <a:t>, usada para o treinamento de classificadores </a:t>
            </a:r>
            <a:r>
              <a:rPr lang="pt-BR" dirty="0" err="1"/>
              <a:t>multi-classe</a:t>
            </a:r>
            <a:r>
              <a:rPr lang="pt-BR" dirty="0"/>
              <a:t> e a </a:t>
            </a:r>
            <a:r>
              <a:rPr lang="pt-BR" b="1" i="1" dirty="0"/>
              <a:t>focal </a:t>
            </a:r>
            <a:r>
              <a:rPr lang="pt-BR" b="1" i="1" dirty="0" err="1"/>
              <a:t>loss</a:t>
            </a:r>
            <a:r>
              <a:rPr lang="pt-BR" b="1" i="1" dirty="0"/>
              <a:t> </a:t>
            </a:r>
            <a:r>
              <a:rPr lang="pt-BR" dirty="0"/>
              <a:t>para o treinamento de detectores de objetos.</a:t>
            </a:r>
          </a:p>
          <a:p>
            <a:r>
              <a:rPr lang="pt-BR" dirty="0"/>
              <a:t>Aprendemos que a minimização da função de custo é realizada iterativamente com o algoritmo da retropropagação do erro.</a:t>
            </a:r>
          </a:p>
          <a:p>
            <a:r>
              <a:rPr lang="pt-BR" dirty="0"/>
              <a:t>Analisamos como a retropropagação funciona através de um exemplo.</a:t>
            </a:r>
          </a:p>
          <a:p>
            <a:r>
              <a:rPr lang="pt-BR" dirty="0"/>
              <a:t>Nesta aula, iremos discutir algumas visões práticas para o treinamento de redes neurais.</a:t>
            </a:r>
          </a:p>
        </p:txBody>
      </p:sp>
    </p:spTree>
    <p:extLst>
      <p:ext uri="{BB962C8B-B14F-4D97-AF65-F5344CB8AC3E}">
        <p14:creationId xmlns:p14="http://schemas.microsoft.com/office/powerpoint/2010/main" val="394620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upid Neural Network - 9G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65" y="480707"/>
            <a:ext cx="3401957" cy="218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Don't be afraid of artificial neural networks - it is easy to start! An overview of deep learning with links to didactic material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788" y="480707"/>
            <a:ext cx="3730405" cy="261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Journey to Machine Learning – Towards Data Sci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06" y="3360518"/>
            <a:ext cx="3815474" cy="214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13 Best New Neural Network Books To Read In 2020 - BookAuthority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4" r="9242" b="29845"/>
          <a:stretch/>
        </p:blipFill>
        <p:spPr bwMode="auto">
          <a:xfrm>
            <a:off x="4672303" y="3938633"/>
            <a:ext cx="2050141" cy="274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ttps://storage.googleapis.com/groundai-web-prod/media/users/user_129478/project_202937/images/x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616" y="4070557"/>
            <a:ext cx="2476500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ntroduction to Deep Learning | Hacker No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017" y="565503"/>
            <a:ext cx="2855639" cy="286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70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034465" y="3089448"/>
            <a:ext cx="5180001" cy="3048149"/>
            <a:chOff x="5034465" y="3089448"/>
            <a:chExt cx="5180001" cy="3048149"/>
          </a:xfrm>
        </p:grpSpPr>
        <p:sp>
          <p:nvSpPr>
            <p:cNvPr id="5" name="Freeform 4"/>
            <p:cNvSpPr/>
            <p:nvPr/>
          </p:nvSpPr>
          <p:spPr>
            <a:xfrm>
              <a:off x="5178136" y="3647922"/>
              <a:ext cx="4343400" cy="1972366"/>
            </a:xfrm>
            <a:custGeom>
              <a:avLst/>
              <a:gdLst>
                <a:gd name="connsiteX0" fmla="*/ 0 w 4343400"/>
                <a:gd name="connsiteY0" fmla="*/ 0 h 1972366"/>
                <a:gd name="connsiteX1" fmla="*/ 561109 w 4343400"/>
                <a:gd name="connsiteY1" fmla="*/ 1600200 h 1972366"/>
                <a:gd name="connsiteX2" fmla="*/ 1132609 w 4343400"/>
                <a:gd name="connsiteY2" fmla="*/ 914400 h 1972366"/>
                <a:gd name="connsiteX3" fmla="*/ 1756063 w 4343400"/>
                <a:gd name="connsiteY3" fmla="*/ 1963882 h 1972366"/>
                <a:gd name="connsiteX4" fmla="*/ 2389909 w 4343400"/>
                <a:gd name="connsiteY4" fmla="*/ 1402773 h 1972366"/>
                <a:gd name="connsiteX5" fmla="*/ 3917373 w 4343400"/>
                <a:gd name="connsiteY5" fmla="*/ 1278082 h 1972366"/>
                <a:gd name="connsiteX6" fmla="*/ 4343400 w 4343400"/>
                <a:gd name="connsiteY6" fmla="*/ 955964 h 197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1972366">
                  <a:moveTo>
                    <a:pt x="0" y="0"/>
                  </a:moveTo>
                  <a:cubicBezTo>
                    <a:pt x="186170" y="723900"/>
                    <a:pt x="372341" y="1447800"/>
                    <a:pt x="561109" y="1600200"/>
                  </a:cubicBezTo>
                  <a:cubicBezTo>
                    <a:pt x="749877" y="1752600"/>
                    <a:pt x="933450" y="853786"/>
                    <a:pt x="1132609" y="914400"/>
                  </a:cubicBezTo>
                  <a:cubicBezTo>
                    <a:pt x="1331768" y="975014"/>
                    <a:pt x="1546513" y="1882487"/>
                    <a:pt x="1756063" y="1963882"/>
                  </a:cubicBezTo>
                  <a:cubicBezTo>
                    <a:pt x="1965613" y="2045277"/>
                    <a:pt x="2029691" y="1517073"/>
                    <a:pt x="2389909" y="1402773"/>
                  </a:cubicBezTo>
                  <a:cubicBezTo>
                    <a:pt x="2750127" y="1288473"/>
                    <a:pt x="3591791" y="1352550"/>
                    <a:pt x="3917373" y="1278082"/>
                  </a:cubicBezTo>
                  <a:cubicBezTo>
                    <a:pt x="4242955" y="1203614"/>
                    <a:pt x="4158096" y="1046019"/>
                    <a:pt x="4343400" y="9559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5200996" y="382863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271481" y="411086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361016" y="44153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452456" y="47125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5551516" y="49792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Curved Connector 10"/>
            <p:cNvCxnSpPr>
              <a:stCxn id="6" idx="6"/>
              <a:endCxn id="7" idx="7"/>
            </p:cNvCxnSpPr>
            <p:nvPr/>
          </p:nvCxnSpPr>
          <p:spPr>
            <a:xfrm>
              <a:off x="5286721" y="3879395"/>
              <a:ext cx="57931" cy="24634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7" idx="6"/>
              <a:endCxn id="8" idx="7"/>
            </p:cNvCxnSpPr>
            <p:nvPr/>
          </p:nvCxnSpPr>
          <p:spPr>
            <a:xfrm>
              <a:off x="5357206" y="4161626"/>
              <a:ext cx="76981" cy="26861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8" idx="6"/>
              <a:endCxn id="9" idx="7"/>
            </p:cNvCxnSpPr>
            <p:nvPr/>
          </p:nvCxnSpPr>
          <p:spPr>
            <a:xfrm>
              <a:off x="5446741" y="4466135"/>
              <a:ext cx="78886" cy="261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9" idx="6"/>
              <a:endCxn id="10" idx="7"/>
            </p:cNvCxnSpPr>
            <p:nvPr/>
          </p:nvCxnSpPr>
          <p:spPr>
            <a:xfrm>
              <a:off x="5538181" y="4763315"/>
              <a:ext cx="86506" cy="23080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0" idx="6"/>
              <a:endCxn id="35" idx="0"/>
            </p:cNvCxnSpPr>
            <p:nvPr/>
          </p:nvCxnSpPr>
          <p:spPr>
            <a:xfrm>
              <a:off x="5637241" y="5030015"/>
              <a:ext cx="147638" cy="1854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/>
            <p:cNvSpPr/>
            <p:nvPr/>
          </p:nvSpPr>
          <p:spPr>
            <a:xfrm>
              <a:off x="9261504" y="4777203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9118623" y="484225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9001472" y="4878719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8892889" y="489300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8793832" y="4897771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8693814" y="4910425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8589990" y="491421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3" name="Curved Connector 22"/>
            <p:cNvCxnSpPr>
              <a:stCxn id="16" idx="0"/>
              <a:endCxn id="17" idx="0"/>
            </p:cNvCxnSpPr>
            <p:nvPr/>
          </p:nvCxnSpPr>
          <p:spPr>
            <a:xfrm rot="16200000" flipH="1" flipV="1">
              <a:off x="9200403" y="4738285"/>
              <a:ext cx="65047" cy="142881"/>
            </a:xfrm>
            <a:prstGeom prst="curvedConnector3">
              <a:avLst>
                <a:gd name="adj1" fmla="val -219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7" idx="0"/>
              <a:endCxn id="18" idx="0"/>
            </p:cNvCxnSpPr>
            <p:nvPr/>
          </p:nvCxnSpPr>
          <p:spPr>
            <a:xfrm rot="16200000" flipH="1" flipV="1">
              <a:off x="9084676" y="4801908"/>
              <a:ext cx="36469" cy="117151"/>
            </a:xfrm>
            <a:prstGeom prst="curvedConnector3">
              <a:avLst>
                <a:gd name="adj1" fmla="val -404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8" idx="0"/>
              <a:endCxn id="19" idx="0"/>
            </p:cNvCxnSpPr>
            <p:nvPr/>
          </p:nvCxnSpPr>
          <p:spPr>
            <a:xfrm rot="16200000" flipH="1" flipV="1">
              <a:off x="8982899" y="4831571"/>
              <a:ext cx="14289" cy="108583"/>
            </a:xfrm>
            <a:prstGeom prst="curvedConnector3">
              <a:avLst>
                <a:gd name="adj1" fmla="val -7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9" idx="0"/>
              <a:endCxn id="20" idx="0"/>
            </p:cNvCxnSpPr>
            <p:nvPr/>
          </p:nvCxnSpPr>
          <p:spPr>
            <a:xfrm rot="16200000" flipH="1" flipV="1">
              <a:off x="8883842" y="4845860"/>
              <a:ext cx="4763" cy="99057"/>
            </a:xfrm>
            <a:prstGeom prst="curvedConnector3">
              <a:avLst>
                <a:gd name="adj1" fmla="val -2299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20" idx="0"/>
              <a:endCxn id="21" idx="0"/>
            </p:cNvCxnSpPr>
            <p:nvPr/>
          </p:nvCxnSpPr>
          <p:spPr>
            <a:xfrm rot="16200000" flipH="1" flipV="1">
              <a:off x="8780359" y="4854089"/>
              <a:ext cx="12654" cy="100018"/>
            </a:xfrm>
            <a:prstGeom prst="curvedConnector3">
              <a:avLst>
                <a:gd name="adj1" fmla="val -8280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21" idx="0"/>
              <a:endCxn id="22" idx="0"/>
            </p:cNvCxnSpPr>
            <p:nvPr/>
          </p:nvCxnSpPr>
          <p:spPr>
            <a:xfrm rot="16200000" flipH="1" flipV="1">
              <a:off x="8682872" y="4860405"/>
              <a:ext cx="3785" cy="103824"/>
            </a:xfrm>
            <a:prstGeom prst="curvedConnector3">
              <a:avLst>
                <a:gd name="adj1" fmla="val -27681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048250" y="3181615"/>
              <a:ext cx="0" cy="26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7464465" y="3379430"/>
              <a:ext cx="0" cy="48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nl-BE" b="1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>
              <a:off x="5784878" y="5282575"/>
              <a:ext cx="0" cy="54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85028" y="5620288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Connector 34"/>
            <p:cNvSpPr/>
            <p:nvPr/>
          </p:nvSpPr>
          <p:spPr>
            <a:xfrm>
              <a:off x="5742016" y="52154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67300" y="5829820"/>
              <a:ext cx="143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  <a:endParaRPr lang="nl-BE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31541" y="5812790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  <a:endParaRPr lang="nl-BE" sz="1400" dirty="0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6932641" y="555837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41560" y="4972605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platô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89079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2128770" cy="1325563"/>
          </a:xfrm>
        </p:spPr>
        <p:txBody>
          <a:bodyPr/>
          <a:lstStyle/>
          <a:p>
            <a:r>
              <a:rPr lang="pt-BR" dirty="0"/>
              <a:t>Algumas visões práticas de algoritmos de aprendizado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6827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sz="2000" b="1" dirty="0"/>
                  <a:t>Versão Online</a:t>
                </a:r>
                <a:endParaRPr lang="pt-BR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pt-B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sz="2000" b="1" i="1">
                                          <a:latin typeface="Cambria Math" panose="02040503050406030204" pitchFamily="18" charset="0"/>
                                        </a:rPr>
                                        <m:t>| </m:t>
                                      </m:r>
                                      <m:r>
                                        <a:rPr lang="pt-BR" sz="20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  <m:r>
                        <a:rPr lang="pt-B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000" b="1" i="1">
                                      <a:latin typeface="Cambria Math" panose="02040503050406030204" pitchFamily="18" charset="0"/>
                                    </a:rPr>
                                    <m:t>| </m:t>
                                  </m:r>
                                  <m:r>
                                    <a:rPr lang="pt-BR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num>
                            <m:den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68270" cy="5032375"/>
              </a:xfrm>
              <a:blipFill>
                <a:blip r:embed="rId2"/>
                <a:stretch>
                  <a:fillRect l="-600" t="-1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148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visões práticas de algoritmos de aprendizado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7318"/>
            <a:ext cx="11021704" cy="4680681"/>
          </a:xfrm>
        </p:spPr>
        <p:txBody>
          <a:bodyPr/>
          <a:lstStyle/>
          <a:p>
            <a:r>
              <a:rPr lang="pt-BR" dirty="0"/>
              <a:t>Podemos dizer que os </a:t>
            </a:r>
            <a:r>
              <a:rPr lang="pt-BR" b="1" i="1" dirty="0"/>
              <a:t>elementos básicos do aprendizado de máquina </a:t>
            </a:r>
            <a:r>
              <a:rPr lang="pt-BR" dirty="0"/>
              <a:t>através de </a:t>
            </a:r>
            <a:r>
              <a:rPr lang="pt-BR" b="1" i="1" dirty="0"/>
              <a:t>redes neurais </a:t>
            </a:r>
            <a:r>
              <a:rPr lang="pt-BR" dirty="0"/>
              <a:t>foram apresentados até aqui. </a:t>
            </a:r>
          </a:p>
          <a:p>
            <a:r>
              <a:rPr lang="pt-BR" dirty="0"/>
              <a:t>Porém, existem importantes aspectos práticos que devem ser comentados de modo que vocês fiquem mais familiarizados com as práticas atuais.</a:t>
            </a:r>
          </a:p>
          <a:p>
            <a:r>
              <a:rPr lang="pt-BR" dirty="0"/>
              <a:t>Portanto, começamos relembrando sobre a questão do </a:t>
            </a:r>
            <a:r>
              <a:rPr lang="pt-BR" b="1" i="1" dirty="0"/>
              <a:t>cálculo do vetor gradiente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1926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visões práticas de algoritmos de aprendizado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78029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b="1" dirty="0"/>
                  <a:t>Versões Online, Batch e Minibatch</a:t>
                </a:r>
                <a:endParaRPr lang="pt-BR" dirty="0"/>
              </a:p>
              <a:p>
                <a:r>
                  <a:rPr lang="pt-BR" dirty="0"/>
                  <a:t>Conforme vimos anteriormente, a base para o aprendizado de redes MLP é a obtenção do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e o estabelecimento de um </a:t>
                </a:r>
                <a:r>
                  <a:rPr lang="pt-BR" b="1" i="1" dirty="0"/>
                  <a:t>processo iterativo de busca </a:t>
                </a:r>
                <a:r>
                  <a:rPr lang="pt-BR" dirty="0"/>
                  <a:t>dos </a:t>
                </a:r>
                <a:r>
                  <a:rPr lang="pt-BR" b="1" i="1" dirty="0"/>
                  <a:t>pesos sinápticos </a:t>
                </a:r>
                <a:r>
                  <a:rPr lang="pt-BR" dirty="0"/>
                  <a:t>que minimizem a </a:t>
                </a:r>
                <a:r>
                  <a:rPr lang="pt-BR" b="1" i="1" dirty="0"/>
                  <a:t>função de custo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Vimos que a obtenção do </a:t>
                </a:r>
                <a:r>
                  <a:rPr lang="pt-BR" b="1" i="1" dirty="0"/>
                  <a:t>vetor gradiente</a:t>
                </a:r>
                <a:r>
                  <a:rPr lang="pt-BR" dirty="0"/>
                  <a:t> se dá através do processo de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, o qual é dividido em duas etapas: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Etapa direta (</a:t>
                </a:r>
                <a:r>
                  <a:rPr lang="pt-BR" b="1" i="1" dirty="0"/>
                  <a:t>forward</a:t>
                </a:r>
                <a:r>
                  <a:rPr lang="pt-BR" dirty="0"/>
                  <a:t>) onde se apresenta um exemplo de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e obtém-se a resposta da rede e, consequentemente, o </a:t>
                </a:r>
                <a:r>
                  <a:rPr lang="pt-BR" b="1" i="1" dirty="0"/>
                  <a:t>erro de saída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Etapa reversa (</a:t>
                </a:r>
                <a:r>
                  <a:rPr lang="pt-BR" b="1" i="1" dirty="0"/>
                  <a:t>retropropagação/backpropagation</a:t>
                </a:r>
                <a:r>
                  <a:rPr lang="pt-BR" dirty="0"/>
                  <a:t>) em que se calculam as derivadas parciais necessárias ao longo das camadas da rede.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78029" cy="5032375"/>
              </a:xfrm>
              <a:blipFill rotWithShape="0">
                <a:blip r:embed="rId2"/>
                <a:stretch>
                  <a:fillRect l="-1100" t="-1937" r="-1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0149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2128770" cy="1325563"/>
          </a:xfrm>
        </p:spPr>
        <p:txBody>
          <a:bodyPr/>
          <a:lstStyle/>
          <a:p>
            <a:r>
              <a:rPr lang="pt-BR" dirty="0"/>
              <a:t>Algumas visões práticas de algoritmos de aprendizado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47783" cy="503237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pt-BR" b="1" dirty="0"/>
                  <a:t>Versões Online, Batch e Minibatch</a:t>
                </a:r>
                <a:endParaRPr lang="pt-BR" dirty="0"/>
              </a:p>
              <a:p>
                <a:r>
                  <a:rPr lang="pt-BR" dirty="0"/>
                  <a:t>Vimos também que se calcula o gradiente associado a cada exemplo de entrada e saída da rede e que a média de todos esses </a:t>
                </a:r>
                <a:r>
                  <a:rPr lang="pt-BR" b="1" i="1" dirty="0"/>
                  <a:t>gradientes locais</a:t>
                </a:r>
                <a:r>
                  <a:rPr lang="pt-BR" dirty="0"/>
                  <a:t> leva ao gradiente estimado para o conjunto total de exemplos.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2400" b="1" i="1" smtClean="0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</m:d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</m:d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400" dirty="0"/>
              </a:p>
              <a:p>
                <a:r>
                  <a:rPr lang="pt-BR" dirty="0"/>
                  <a:t>O </a:t>
                </a:r>
                <a:r>
                  <a:rPr lang="pt-BR" b="1" i="1" dirty="0"/>
                  <a:t>gradiente local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é a derivada parcial do erro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saída da rede para 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exemplo de entrada em relação ao peso,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</m:oMath>
                </a14:m>
                <a:r>
                  <a:rPr lang="pt-BR" dirty="0"/>
                  <a:t> é a média 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b="1" i="1" dirty="0"/>
                  <a:t> gradientes locais</a:t>
                </a:r>
                <a:r>
                  <a:rPr lang="pt-BR" dirty="0"/>
                  <a:t> para 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exemplo de entrada.</a:t>
                </a:r>
              </a:p>
              <a:p>
                <a:r>
                  <a:rPr lang="pt-BR" dirty="0"/>
                  <a:t>No entanto, surge aqui um questionamento importante: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que é melhor, usar a </a:t>
                </a:r>
                <a:r>
                  <a:rPr lang="pt-BR" b="1" i="1" dirty="0"/>
                  <a:t>média 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b="1" i="1" dirty="0"/>
                  <a:t> gradientes locais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e já dar um passo de otimização</a:t>
                </a:r>
                <a:r>
                  <a:rPr lang="pt-BR" dirty="0"/>
                  <a:t>, ou seja, atualizar os pesos, </a:t>
                </a:r>
                <a:r>
                  <a:rPr lang="pt-BR" b="1" i="1" dirty="0"/>
                  <a:t>reunir o gradiente completo e então dar um passo único e mais preciso </a:t>
                </a:r>
                <a:r>
                  <a:rPr lang="pt-BR" dirty="0"/>
                  <a:t>ou</a:t>
                </a:r>
                <a:r>
                  <a:rPr lang="pt-BR" b="1" i="1" dirty="0"/>
                  <a:t> um meio termo</a:t>
                </a:r>
                <a:r>
                  <a:rPr lang="pt-BR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47783" cy="5032375"/>
              </a:xfrm>
              <a:blipFill>
                <a:blip r:embed="rId2"/>
                <a:stretch>
                  <a:fillRect l="-921" t="-3027" r="-11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3520966" y="3977589"/>
            <a:ext cx="3155074" cy="1349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/>
          <p:cNvSpPr/>
          <p:nvPr/>
        </p:nvSpPr>
        <p:spPr>
          <a:xfrm>
            <a:off x="6676040" y="3080107"/>
            <a:ext cx="894523" cy="8974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48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21571" cy="1325563"/>
          </a:xfrm>
        </p:spPr>
        <p:txBody>
          <a:bodyPr>
            <a:normAutofit/>
          </a:bodyPr>
          <a:lstStyle/>
          <a:p>
            <a:r>
              <a:rPr lang="pt-BR" dirty="0"/>
              <a:t>Algumas visões práticas de algoritmos de aprendizado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217677" cy="230448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b="1" dirty="0"/>
              <a:t>Versões Online, Batch e Minibatch</a:t>
            </a:r>
            <a:endParaRPr lang="pt-BR" dirty="0"/>
          </a:p>
          <a:p>
            <a:r>
              <a:rPr lang="pt-BR" dirty="0"/>
              <a:t>Nesse questionamento, existem duas abordagens opostas: o cálculo </a:t>
            </a:r>
            <a:r>
              <a:rPr lang="pt-BR" b="1" i="1" dirty="0"/>
              <a:t>online</a:t>
            </a:r>
            <a:r>
              <a:rPr lang="pt-BR" dirty="0"/>
              <a:t> (ou seja, exemplo-a-exemplo) e o cálculo em batelada (</a:t>
            </a:r>
            <a:r>
              <a:rPr lang="pt-BR" b="1" i="1" dirty="0"/>
              <a:t>batch</a:t>
            </a:r>
            <a:r>
              <a:rPr lang="pt-BR" dirty="0"/>
              <a:t>) do gradiente. </a:t>
            </a:r>
          </a:p>
          <a:p>
            <a:r>
              <a:rPr lang="pt-BR" dirty="0"/>
              <a:t>Vejamos inicialmente a noção geral de </a:t>
            </a:r>
            <a:r>
              <a:rPr lang="pt-BR" b="1" i="1" dirty="0"/>
              <a:t>adaptação dos pesos </a:t>
            </a:r>
            <a:r>
              <a:rPr lang="pt-BR" dirty="0"/>
              <a:t>(sinápticos e bias)</a:t>
            </a:r>
            <a:r>
              <a:rPr lang="pt-BR" b="1" i="1" dirty="0"/>
              <a:t> </a:t>
            </a:r>
            <a:r>
              <a:rPr lang="pt-BR" dirty="0"/>
              <a:t>com o cálculo </a:t>
            </a:r>
            <a:r>
              <a:rPr lang="pt-BR" b="1" i="1" dirty="0"/>
              <a:t>online </a:t>
            </a:r>
            <a:r>
              <a:rPr lang="pt-BR" dirty="0"/>
              <a:t>do gradiente, como mostra o algoritmo abaixo.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60561" y="3905830"/>
                <a:ext cx="8670878" cy="29277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Defina valores iniciais para a matriz de pesos </a:t>
                </a:r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pt-BR" sz="1600" dirty="0"/>
                  <a:t> e um passo de aprendizagem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1600" dirty="0"/>
                  <a:t> pequeno.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Faça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1600" dirty="0"/>
                  <a:t> (épocas),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1600" dirty="0"/>
                  <a:t> (iterações) e calcule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𝑾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Enquanto o critério de parada não for atendido, faça: 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sz="1600" dirty="0"/>
                  <a:t>Ordene aleatoriamente os exemplos de entrada e saídas correspondentes.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sz="1600" dirty="0"/>
                  <a:t>Para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pt-BR" sz="1600" dirty="0"/>
                  <a:t> variando de 1 até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sz="1600" dirty="0"/>
                  <a:t>, faça: 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sz="1600" dirty="0"/>
                  <a:t>Apresente o </a:t>
                </a:r>
                <a14:m>
                  <m:oMath xmlns:m="http://schemas.openxmlformats.org/officeDocument/2006/math">
                    <m:r>
                      <a:rPr lang="pt-BR" sz="160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pt-BR" sz="1600" dirty="0"/>
                  <a:t>-</a:t>
                </a:r>
                <a:r>
                  <a:rPr lang="pt-BR" sz="1600" dirty="0" err="1"/>
                  <a:t>ésimo</a:t>
                </a:r>
                <a:r>
                  <a:rPr lang="pt-BR" sz="1600" dirty="0"/>
                  <a:t> exemplo de entrada à rede.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sz="1600" dirty="0"/>
                  <a:t>Calcule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𝑾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 e </a:t>
                </a:r>
                <a14:m>
                  <m:oMath xmlns:m="http://schemas.openxmlformats.org/officeDocument/2006/math">
                    <m:r>
                      <a:rPr lang="pt-B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𝑾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𝑾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𝑾</m:t>
                    </m:r>
                    <m:d>
                      <m:dPr>
                        <m:ctrlPr>
                          <a:rPr lang="pt-BR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sz="16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𝛼𝛻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𝑾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pt-BR" sz="16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sz="1600" dirty="0"/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sz="1600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sz="1600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sz="1600" dirty="0"/>
                  <a:t>Calcule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𝑾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561" y="3905830"/>
                <a:ext cx="8670878" cy="2927725"/>
              </a:xfrm>
              <a:prstGeom prst="rect">
                <a:avLst/>
              </a:prstGeom>
              <a:blipFill>
                <a:blip r:embed="rId2"/>
                <a:stretch>
                  <a:fillRect l="-211" t="-415" b="-12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8662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44284" cy="1325563"/>
          </a:xfrm>
        </p:spPr>
        <p:txBody>
          <a:bodyPr>
            <a:normAutofit/>
          </a:bodyPr>
          <a:lstStyle/>
          <a:p>
            <a:r>
              <a:rPr lang="pt-BR" dirty="0"/>
              <a:t>Algumas visões práticas de algoritmos de aprendizado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1158182" cy="2346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Versões Online, Batch e Minibatch</a:t>
            </a:r>
            <a:endParaRPr lang="pt-BR" dirty="0"/>
          </a:p>
          <a:p>
            <a:r>
              <a:rPr lang="pt-BR" dirty="0"/>
              <a:t>O outro extremo seria utilizar todo o conjunto de exemplos para calcular o gradiente antes de atualizar os pesos. </a:t>
            </a:r>
          </a:p>
          <a:p>
            <a:r>
              <a:rPr lang="pt-BR" dirty="0"/>
              <a:t>Essa é a ideia por trás da abordagem em </a:t>
            </a:r>
            <a:r>
              <a:rPr lang="pt-BR" b="1" i="1" dirty="0"/>
              <a:t>batelada</a:t>
            </a:r>
            <a:r>
              <a:rPr lang="pt-BR" dirty="0"/>
              <a:t> (</a:t>
            </a:r>
            <a:r>
              <a:rPr lang="pt-BR" b="1" i="1" dirty="0"/>
              <a:t>batch</a:t>
            </a:r>
            <a:r>
              <a:rPr lang="pt-BR" dirty="0"/>
              <a:t>). O algoritmo abaixo ilustra a operação correspondente.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24903" y="4298058"/>
                <a:ext cx="8670878" cy="24854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Defina valores iniciais para a matriz de pesos</a:t>
                </a:r>
                <a14:m>
                  <m:oMath xmlns:m="http://schemas.openxmlformats.org/officeDocument/2006/math">
                    <m:r>
                      <a:rPr lang="pt-BR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pt-BR" sz="1600" dirty="0"/>
                  <a:t> e um passo de aprendizagem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1600" dirty="0"/>
                  <a:t> pequeno.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Faça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1600" dirty="0"/>
                  <a:t> (épocas) e calcule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𝑾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Enquanto o critério de parada não for atendido, faça: 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sz="1600" dirty="0"/>
                  <a:t>Para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pt-BR" sz="1600" dirty="0"/>
                  <a:t> variando de 1 até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sz="1600" dirty="0"/>
                  <a:t>, faça: 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sz="1600" dirty="0"/>
                  <a:t>Apresente o </a:t>
                </a:r>
                <a14:m>
                  <m:oMath xmlns:m="http://schemas.openxmlformats.org/officeDocument/2006/math">
                    <m:r>
                      <a:rPr lang="pt-BR" sz="160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pt-BR" sz="1600" dirty="0"/>
                  <a:t>-</a:t>
                </a:r>
                <a:r>
                  <a:rPr lang="pt-BR" sz="1600" dirty="0" err="1"/>
                  <a:t>ésimo</a:t>
                </a:r>
                <a:r>
                  <a:rPr lang="pt-BR" sz="1600" dirty="0"/>
                  <a:t> exemplo de entrada à rede.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sz="1600" dirty="0"/>
                  <a:t>Calcule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𝑾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 e calcule e armazene </a:t>
                </a:r>
                <a14:m>
                  <m:oMath xmlns:m="http://schemas.openxmlformats.org/officeDocument/2006/math">
                    <m:r>
                      <a:rPr lang="pt-B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𝑾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𝑾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sz="1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𝑾</m:t>
                    </m:r>
                    <m:d>
                      <m:dPr>
                        <m:ctrlPr>
                          <a:rPr lang="pt-BR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sz="1600" b="1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sz="1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16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d>
                              <m:dPr>
                                <m:ctrlPr>
                                  <a:rPr lang="pt-BR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pt-BR" sz="16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sz="1600" b="0" i="0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sz="1600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sz="1600" dirty="0"/>
                  <a:t>Calcule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𝑾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903" y="4298058"/>
                <a:ext cx="8670878" cy="2485489"/>
              </a:xfrm>
              <a:prstGeom prst="rect">
                <a:avLst/>
              </a:prstGeom>
              <a:blipFill>
                <a:blip r:embed="rId2"/>
                <a:stretch>
                  <a:fillRect l="-211" t="-488" b="-14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9749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93685"/>
            <a:ext cx="10871579" cy="1325563"/>
          </a:xfrm>
        </p:spPr>
        <p:txBody>
          <a:bodyPr>
            <a:normAutofit/>
          </a:bodyPr>
          <a:lstStyle/>
          <a:p>
            <a:r>
              <a:rPr lang="pt-BR" dirty="0"/>
              <a:t>Algumas visões práticas de algoritmos de aprendizado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25608"/>
                <a:ext cx="11217966" cy="2602957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pt-BR" b="1" dirty="0"/>
                  <a:t>Versões Online, Batch e Minibatch</a:t>
                </a:r>
                <a:endParaRPr lang="pt-BR" dirty="0"/>
              </a:p>
              <a:p>
                <a:r>
                  <a:rPr lang="pt-BR" dirty="0"/>
                  <a:t>Nas </a:t>
                </a:r>
                <a:r>
                  <a:rPr lang="pt-BR" b="1" i="1" dirty="0"/>
                  <a:t>redes neurais profundas </a:t>
                </a:r>
                <a:r>
                  <a:rPr lang="pt-BR" dirty="0"/>
                  <a:t>(ou </a:t>
                </a:r>
                <a:r>
                  <a:rPr lang="pt-BR" b="1" i="1" dirty="0"/>
                  <a:t>deep learning</a:t>
                </a:r>
                <a:r>
                  <a:rPr lang="pt-BR" dirty="0"/>
                  <a:t>), usadas com muita frequência em problemas com enormes conjuntos de dados, a regra é adotar o caminho do meio, usando a abordagem com </a:t>
                </a:r>
                <a:r>
                  <a:rPr lang="pt-BR" b="1" i="1" dirty="0"/>
                  <a:t>mini-batches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Nesse caso, a adaptação dos </a:t>
                </a:r>
                <a:r>
                  <a:rPr lang="pt-BR" b="1" i="1" dirty="0"/>
                  <a:t>pesos</a:t>
                </a:r>
                <a:r>
                  <a:rPr lang="pt-BR" dirty="0"/>
                  <a:t> é realizada com um gradiente calculado a partir de um conjunto com mais de um e menos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/>
                  <a:t> exemplos. </a:t>
                </a:r>
              </a:p>
              <a:p>
                <a:r>
                  <a:rPr lang="pt-BR" b="1" dirty="0"/>
                  <a:t>OBS</a:t>
                </a:r>
                <a:r>
                  <a:rPr lang="pt-BR" dirty="0"/>
                  <a:t>.: As amostras que compõem um </a:t>
                </a:r>
                <a:r>
                  <a:rPr lang="pt-BR" b="1" i="1" dirty="0" err="1"/>
                  <a:t>mini-batch</a:t>
                </a:r>
                <a:r>
                  <a:rPr lang="pt-BR" dirty="0"/>
                  <a:t> devem ser </a:t>
                </a:r>
                <a:r>
                  <a:rPr lang="pt-BR" b="1" i="1" dirty="0"/>
                  <a:t>aleatoriamente</a:t>
                </a:r>
                <a:r>
                  <a:rPr lang="pt-BR" dirty="0"/>
                  <a:t> escolhidas a partir do conjunto de treinamento. O algoritmo abaixo ilustra isso.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25608"/>
                <a:ext cx="11217966" cy="2602957"/>
              </a:xfrm>
              <a:blipFill>
                <a:blip r:embed="rId2"/>
                <a:stretch>
                  <a:fillRect l="-815" t="-5386" r="-760" b="-281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86183" y="4249379"/>
                <a:ext cx="11375609" cy="24866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Defina valores iniciais para a matriz de pesos </a:t>
                </a:r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pt-BR" sz="1600" dirty="0"/>
                  <a:t>, um passo de aprendizagem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1600" dirty="0"/>
                  <a:t> pequeno e o tamanho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sz="1600" dirty="0"/>
                  <a:t> do </a:t>
                </a:r>
                <a:r>
                  <a:rPr lang="pt-BR" sz="1600" dirty="0" err="1"/>
                  <a:t>mini-batch</a:t>
                </a:r>
                <a:r>
                  <a:rPr lang="pt-BR" sz="1600" dirty="0"/>
                  <a:t>.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Defina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sz="1600" dirty="0"/>
                  <a:t> (tamanho do </a:t>
                </a:r>
                <a:r>
                  <a:rPr lang="pt-BR" sz="1600" dirty="0" err="1"/>
                  <a:t>mini-batch</a:t>
                </a:r>
                <a:r>
                  <a:rPr lang="pt-BR" sz="1600" dirty="0"/>
                  <a:t>), faça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1600" dirty="0"/>
                  <a:t> (época) e calcule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𝑾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Enquanto o critério de parada não for atendido, faça: 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sz="1600" dirty="0"/>
                  <a:t>Para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pt-BR" sz="1600" dirty="0"/>
                  <a:t> variando de 1 até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sz="1600" dirty="0"/>
                  <a:t>, faça: 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sz="1600" dirty="0"/>
                  <a:t>Apresente o </a:t>
                </a:r>
                <a14:m>
                  <m:oMath xmlns:m="http://schemas.openxmlformats.org/officeDocument/2006/math">
                    <m:r>
                      <a:rPr lang="pt-BR" sz="160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pt-BR" sz="1600" dirty="0"/>
                  <a:t>-</a:t>
                </a:r>
                <a:r>
                  <a:rPr lang="pt-BR" sz="1600" dirty="0" err="1"/>
                  <a:t>ésimo</a:t>
                </a:r>
                <a:r>
                  <a:rPr lang="pt-BR" sz="1600" dirty="0"/>
                  <a:t> exemplo de entrada, amostrado aleatóriamente sem reposição do conjunto de treinamento, à rede.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sz="1600" dirty="0"/>
                  <a:t>Calcule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𝑾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 e calcule e armazene </a:t>
                </a:r>
                <a14:m>
                  <m:oMath xmlns:m="http://schemas.openxmlformats.org/officeDocument/2006/math">
                    <m:r>
                      <a:rPr lang="pt-B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𝑾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𝑾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sz="1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𝑾</m:t>
                    </m:r>
                    <m:d>
                      <m:dPr>
                        <m:ctrlPr>
                          <a:rPr lang="pt-BR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sz="1600" b="1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16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d>
                              <m:dPr>
                                <m:ctrlPr>
                                  <a:rPr lang="pt-BR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pt-BR" sz="16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sz="1600" b="0" i="0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sz="1600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sz="1600" dirty="0"/>
                  <a:t>Calcule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𝑾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83" y="4249379"/>
                <a:ext cx="11375609" cy="2486643"/>
              </a:xfrm>
              <a:prstGeom prst="rect">
                <a:avLst/>
              </a:prstGeom>
              <a:blipFill>
                <a:blip r:embed="rId3"/>
                <a:stretch>
                  <a:fillRect l="-161" t="-488" b="-14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7902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dos algoritmos de otimização dos pesos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26822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Existem vários algoritmos baseados no </a:t>
            </a:r>
            <a:r>
              <a:rPr lang="pt-BR" b="1" i="1" dirty="0"/>
              <a:t>gradiente</a:t>
            </a:r>
            <a:r>
              <a:rPr lang="pt-BR" dirty="0"/>
              <a:t> que podem ser empregados para otimizar os </a:t>
            </a:r>
            <a:r>
              <a:rPr lang="pt-BR" b="1" i="1" dirty="0"/>
              <a:t>pesos </a:t>
            </a:r>
            <a:r>
              <a:rPr lang="pt-BR" dirty="0"/>
              <a:t>de uma rede neural. </a:t>
            </a:r>
          </a:p>
          <a:p>
            <a:r>
              <a:rPr lang="pt-BR" dirty="0"/>
              <a:t>Aqui, vamos nos ater aos métodos mais usuais na literatura moderna, que se encontra bastante focada no </a:t>
            </a:r>
            <a:r>
              <a:rPr lang="pt-BR" b="1" i="1" dirty="0"/>
              <a:t>apredizado profundo</a:t>
            </a:r>
            <a:r>
              <a:rPr lang="pt-BR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b="1" dirty="0"/>
              <a:t>Método do Gradiente Estocástico (</a:t>
            </a:r>
            <a:r>
              <a:rPr lang="pt-BR" b="1" i="1" dirty="0"/>
              <a:t>Stochastic Gradient Descent</a:t>
            </a:r>
            <a:r>
              <a:rPr lang="pt-BR" b="1" dirty="0"/>
              <a:t>, SGD)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Nos slides anteriores, nós vimos que o aprendizado </a:t>
            </a:r>
            <a:r>
              <a:rPr lang="pt-BR" b="1" i="1" dirty="0"/>
              <a:t>online</a:t>
            </a:r>
            <a:r>
              <a:rPr lang="pt-BR" dirty="0"/>
              <a:t> utiliza um único exemplo (tomado aleatóriamente) para </a:t>
            </a:r>
            <a:r>
              <a:rPr lang="pt-BR" b="1" i="1" dirty="0">
                <a:solidFill>
                  <a:srgbClr val="00B050"/>
                </a:solidFill>
              </a:rPr>
              <a:t>estimar</a:t>
            </a:r>
            <a:r>
              <a:rPr lang="pt-BR" dirty="0"/>
              <a:t> o gradiente da </a:t>
            </a:r>
            <a:r>
              <a:rPr lang="pt-BR" b="1" i="1" dirty="0"/>
              <a:t>função custo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Este tipo de estimador é o que gera a noção de </a:t>
            </a:r>
            <a:r>
              <a:rPr lang="pt-BR" b="1" i="1" dirty="0"/>
              <a:t>gradiente estocástico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Caso utilizemos </a:t>
            </a:r>
            <a:r>
              <a:rPr lang="pt-BR" b="1" i="1" dirty="0"/>
              <a:t>mini-batches</a:t>
            </a:r>
            <a:r>
              <a:rPr lang="pt-BR" dirty="0"/>
              <a:t>, também teremos uma estimativa do </a:t>
            </a:r>
            <a:r>
              <a:rPr lang="pt-BR" b="1" i="1" dirty="0"/>
              <a:t>gradiente</a:t>
            </a:r>
            <a:r>
              <a:rPr lang="pt-BR" dirty="0"/>
              <a:t>, o qual, a rigor, seria determinístico apenas se usássemos todos os dados (no caso do </a:t>
            </a:r>
            <a:r>
              <a:rPr lang="pt-BR" b="1" i="1" dirty="0"/>
              <a:t>batch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esse motivo, esses métodos de </a:t>
            </a:r>
            <a:r>
              <a:rPr lang="pt-BR" b="1" i="1" dirty="0"/>
              <a:t>primeira ordem</a:t>
            </a:r>
            <a:r>
              <a:rPr lang="pt-BR" dirty="0"/>
              <a:t> (ou seja, métodos baseados na derivada parcial de primeira ordem) que </a:t>
            </a:r>
            <a:r>
              <a:rPr lang="pt-BR" b="1" i="1" dirty="0">
                <a:solidFill>
                  <a:srgbClr val="00B050"/>
                </a:solidFill>
              </a:rPr>
              <a:t>aproximam o gradiente</a:t>
            </a:r>
            <a:r>
              <a:rPr lang="pt-BR" dirty="0"/>
              <a:t>, como o </a:t>
            </a:r>
            <a:r>
              <a:rPr lang="pt-BR" b="1" i="1" dirty="0"/>
              <a:t>online</a:t>
            </a:r>
            <a:r>
              <a:rPr lang="pt-BR" dirty="0"/>
              <a:t>, são conhecidos como métodos de </a:t>
            </a:r>
            <a:r>
              <a:rPr lang="pt-BR" b="1" i="1" dirty="0"/>
              <a:t>gradiente descendente estocástico</a:t>
            </a:r>
            <a:r>
              <a:rPr lang="pt-BR" dirty="0"/>
              <a:t>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540193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19560</TotalTime>
  <Words>3972</Words>
  <Application>Microsoft Office PowerPoint</Application>
  <PresentationFormat>Widescreen</PresentationFormat>
  <Paragraphs>266</Paragraphs>
  <Slides>23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Courier New</vt:lpstr>
      <vt:lpstr>Söhne</vt:lpstr>
      <vt:lpstr>Wingdings</vt:lpstr>
      <vt:lpstr>Office Theme</vt:lpstr>
      <vt:lpstr>T320 - Introdução ao Aprendizado de Máquina II: Redes Neurais Artificiais (Parte IV)</vt:lpstr>
      <vt:lpstr>Recapitulando</vt:lpstr>
      <vt:lpstr>Algumas visões práticas de algoritmos de aprendizado</vt:lpstr>
      <vt:lpstr>Algumas visões práticas de algoritmos de aprendizado</vt:lpstr>
      <vt:lpstr>Algumas visões práticas de algoritmos de aprendizado</vt:lpstr>
      <vt:lpstr>Algumas visões práticas de algoritmos de aprendizado</vt:lpstr>
      <vt:lpstr>Algumas visões práticas de algoritmos de aprendizado</vt:lpstr>
      <vt:lpstr>Algumas visões práticas de algoritmos de aprendizado</vt:lpstr>
      <vt:lpstr>Variações dos algoritmos de otimização dos pesos</vt:lpstr>
      <vt:lpstr>Variações dos algoritmos de otimização dos pesos</vt:lpstr>
      <vt:lpstr>Variações dos algoritmos de otimização dos pesos</vt:lpstr>
      <vt:lpstr>Variações dos algoritmos de otimização dos pesos</vt:lpstr>
      <vt:lpstr>Variações dos algoritmos de otimização dos pesos</vt:lpstr>
      <vt:lpstr>Inicialização dos Pesos</vt:lpstr>
      <vt:lpstr>Inicialização dos Pesos</vt:lpstr>
      <vt:lpstr>Inicialização dos Pesos</vt:lpstr>
      <vt:lpstr>Redes Neurais MLP com SciKit-Learn</vt:lpstr>
      <vt:lpstr>Tarefas</vt:lpstr>
      <vt:lpstr>Apresentação do PowerPoint</vt:lpstr>
      <vt:lpstr>Apresentação do PowerPoint</vt:lpstr>
      <vt:lpstr>Apresentação do PowerPoint</vt:lpstr>
      <vt:lpstr>Apresentação do PowerPoint</vt:lpstr>
      <vt:lpstr>Algumas visões práticas de algoritmos de aprendizado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1447</cp:revision>
  <dcterms:created xsi:type="dcterms:W3CDTF">2020-04-06T23:46:10Z</dcterms:created>
  <dcterms:modified xsi:type="dcterms:W3CDTF">2023-10-22T11:43:02Z</dcterms:modified>
</cp:coreProperties>
</file>