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4" r:id="rId3"/>
    <p:sldId id="258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83" r:id="rId14"/>
    <p:sldId id="269" r:id="rId15"/>
    <p:sldId id="265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79533" autoAdjust="0"/>
  </p:normalViewPr>
  <p:slideViewPr>
    <p:cSldViewPr snapToGrid="0">
      <p:cViewPr varScale="1">
        <p:scale>
          <a:sx n="88" d="100"/>
          <a:sy n="88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</a:t>
            </a:r>
            <a:r>
              <a:rPr lang="pt-BR" dirty="0" err="1"/>
              <a:t>entros</a:t>
            </a:r>
            <a:r>
              <a:rPr lang="pt-BR" dirty="0"/>
              <a:t> para redes Bayesianas ou de </a:t>
            </a:r>
            <a:r>
              <a:rPr lang="en-US" dirty="0" err="1"/>
              <a:t>Função</a:t>
            </a:r>
            <a:r>
              <a:rPr lang="en-US" dirty="0"/>
              <a:t> de base radial (</a:t>
            </a:r>
            <a:r>
              <a:rPr lang="pt-BR" dirty="0"/>
              <a:t>RBF): Os classificadores bayesianos e as redes de função de base radial operam com centros,</a:t>
            </a:r>
            <a:r>
              <a:rPr lang="pt-BR" baseline="0" dirty="0"/>
              <a:t> pois utilizam distribuições gaussianas. </a:t>
            </a:r>
            <a:r>
              <a:rPr lang="pt-BR" dirty="0"/>
              <a:t>Geralmente, os centros são identificados com os vetores de atributos dos exemplos individuais.</a:t>
            </a:r>
            <a:r>
              <a:rPr lang="pt-BR" baseline="0" dirty="0"/>
              <a:t> </a:t>
            </a:r>
            <a:r>
              <a:rPr lang="pt-BR" dirty="0"/>
              <a:t>No entanto, isso levaria a classificadores impraticavelmente grandes em domínios com milhões de exemplos. O engenheiro então prefere dividir o conjunto de treinamento em N clusters e identificar os centros gaussianos com os </a:t>
            </a:r>
            <a:r>
              <a:rPr lang="pt-BR" dirty="0" err="1"/>
              <a:t>centróides</a:t>
            </a:r>
            <a:r>
              <a:rPr lang="pt-BR" dirty="0"/>
              <a:t> dos clusters.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Estimativas de valores de atributos desconhecidos 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onde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 valores de atributos às vezes são desconhecidos.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forma simples de lidar com esta questão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usar 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estimativa do valor ausente como sendo a média ou o valor mais frequente de um determinado cluster.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é uma abordagem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sólida porque usa mais informações sobre a natureza do domínio.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ferramentas de visualização de dados multidimensionais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Auxiliares para criação de classificadores mais simples: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conhecimento de clusters de dados pode ser útil no aprendizado supervisionado. É bastante comum que todos (ou quase todos) os exemplos em um cluster pertençam à mesma classe. Nesse caso, o desenvolvedor de um software de aprendizado supervisionado pode decidir primeiro identificar os clusters e depois rotular cada cluster (todos os exemplos que pertencem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cluster)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sua classe dominante.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8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5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B0F0"/>
                </a:solidFill>
              </a:rPr>
              <a:t>E</a:t>
            </a:r>
            <a:r>
              <a:rPr lang="pt-BR" dirty="0"/>
              <a:t>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https://colab.research.google.com/github/zz4fap/t320_aprendizado_de_maquina/blob/main/notebooks/clustering/kmeans_example.ipynb</a:t>
            </a:r>
            <a:endParaRPr lang="pt-BR" sz="1200" b="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9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ustering/kmeans_example.ipynb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k-Médias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É talvez o algoritmo mais simples para identificação de clusters. </a:t>
                </a:r>
              </a:p>
              <a:p>
                <a:r>
                  <a:rPr lang="pt-BR" dirty="0"/>
                  <a:t>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"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pt-BR" dirty="0"/>
                  <a:t> no nome denota o número </a:t>
                </a:r>
                <a:r>
                  <a:rPr lang="pt-BR" b="1" i="1" dirty="0"/>
                  <a:t>solicitado</a:t>
                </a:r>
                <a:r>
                  <a:rPr lang="pt-BR" dirty="0"/>
                  <a:t> de clusters, ou seja, o número de clusters é um parâmetro definido pelo usuário.</a:t>
                </a:r>
              </a:p>
              <a:p>
                <a:r>
                  <a:rPr lang="pt-BR" dirty="0"/>
                  <a:t>O pseudocódigo do algoritmo é mostrado abaixo.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O algoritmo </a:t>
                </a:r>
                <a:r>
                  <a:rPr lang="pt-BR" dirty="0" err="1"/>
                  <a:t>garantidamente</a:t>
                </a:r>
                <a:r>
                  <a:rPr lang="pt-BR" dirty="0"/>
                  <a:t> chega a uma situação em que cada exemplo se encontra no cluster mais próximo, de modo que, a partir deste momento, os centroides não mudem mais.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  <a:blipFill rotWithShape="0">
                <a:blip r:embed="rId2"/>
                <a:stretch>
                  <a:fillRect l="-929" t="-2663" r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Entradas</a:t>
                </a:r>
                <a:r>
                  <a:rPr lang="pt-BR" sz="1600" dirty="0"/>
                  <a:t>: conjunto de exemplos e número de clusters,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. </a:t>
                </a:r>
                <a:endParaRPr lang="pt-BR" sz="16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Defina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iniciais (os centroides representam e definem o número de clusters).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Repita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/>
                  <a:t>Calcule a distância de cada exemplo,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para cada um dos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e atribua cada exemplo ao cluster mais próximo.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/>
                  <a:t>Calcule o novo centroide de cada cluster.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Enquanto </a:t>
                </a:r>
                <a:r>
                  <a:rPr lang="pt-BR" sz="1600" dirty="0"/>
                  <a:t>as posições dos centroides continuarem mudando.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81"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2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inicializar os centroides?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procedimento mais simples para inicializar os centroides é escolher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exemplos de treinamento aleatórios e os considerar como os centroides iniciais.</a:t>
                </a:r>
              </a:p>
              <a:p>
                <a:r>
                  <a:rPr lang="pt-BR" dirty="0"/>
                  <a:t>Os clusters iniciais são então criados associando cada um dos exemplos ao seu centroide mais próximo.</a:t>
                </a:r>
              </a:p>
              <a:p>
                <a:r>
                  <a:rPr lang="pt-BR" dirty="0"/>
                  <a:t>O número de transferências de um exemplo de um cluster para outro depende dos centroides iniciais.</a:t>
                </a:r>
              </a:p>
              <a:p>
                <a:r>
                  <a:rPr lang="pt-BR" dirty="0"/>
                  <a:t>Se os centroides iniciais já forem perfeitos, nenhum exemplo precisa ser atribuído a outro cluster e o algoritmo é encerado.</a:t>
                </a:r>
              </a:p>
              <a:p>
                <a:r>
                  <a:rPr lang="pt-BR" dirty="0"/>
                  <a:t>Portanto, a inicialização é importante no sentido de que um ponto de partida melhor garante que a solução seja encontrada mais rápido.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  <a:blipFill rotWithShape="0">
                <a:blip r:embed="rId2"/>
                <a:stretch>
                  <a:fillRect l="-929" t="-1970" r="-1475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2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: k-</a:t>
            </a:r>
            <a:r>
              <a:rPr lang="pt-BR" dirty="0" err="1"/>
              <a:t>Means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5" r="9212"/>
          <a:stretch/>
        </p:blipFill>
        <p:spPr>
          <a:xfrm>
            <a:off x="645742" y="2410691"/>
            <a:ext cx="4248376" cy="27741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9402"/>
          <a:stretch/>
        </p:blipFill>
        <p:spPr>
          <a:xfrm>
            <a:off x="6722898" y="2410691"/>
            <a:ext cx="4239511" cy="27652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91120" y="2905640"/>
            <a:ext cx="157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k-</a:t>
            </a:r>
            <a:r>
              <a:rPr lang="pt-BR" sz="2000" b="1" dirty="0" err="1"/>
              <a:t>Means</a:t>
            </a:r>
            <a:endParaRPr lang="en-US" sz="2000" b="1" dirty="0"/>
          </a:p>
        </p:txBody>
      </p:sp>
      <p:sp>
        <p:nvSpPr>
          <p:cNvPr id="9" name="Seta para a direita 8"/>
          <p:cNvSpPr/>
          <p:nvPr/>
        </p:nvSpPr>
        <p:spPr>
          <a:xfrm>
            <a:off x="5416920" y="3305750"/>
            <a:ext cx="921721" cy="6234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312228" y="5711308"/>
            <a:ext cx="33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t-BR" dirty="0">
                <a:hlinkClick r:id="rId5"/>
              </a:rPr>
              <a:t>Exemplo: </a:t>
            </a:r>
            <a:r>
              <a:rPr lang="pt-BR" dirty="0" err="1">
                <a:hlinkClick r:id="rId5"/>
              </a:rPr>
              <a:t>kmeans_example.ipynb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Clustering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/>
              <a:t>Laboratório #???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3"/>
              </a:rPr>
              <a:t>Instruções para resolução e entrega dos </a:t>
            </a:r>
            <a:r>
              <a:rPr lang="pt-BR">
                <a:hlinkClick r:id="rId3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16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DIVING INTO K-MEANS. Content Contributors: Shray Khanna… | by Honghui  wang | SFU Professional Computer Scien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415635"/>
            <a:ext cx="2656609" cy="26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Alchemy no Twitter: &quot;Sunday Funday! Pool day with some mean algorithms,  K? #machinelearning #deeplearning #kmeans #sundayfunday #ml #ai  #artificialintelligence #memes #meme #memesdaily #openalchemy #nlp #cv  #aimemes #funny #math #statistics http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8" r="22192"/>
          <a:stretch/>
        </p:blipFill>
        <p:spPr bwMode="auto">
          <a:xfrm>
            <a:off x="4732121" y="1225261"/>
            <a:ext cx="2358736" cy="42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me Creator - Funny K-Means Cluster All the things Meme Generator at  MemeCreator.or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5" y="186170"/>
            <a:ext cx="3239366" cy="32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race yourself K-Means is coming - Brace Yourself - Game of Thrones Meme |  Make a M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19" y="3805080"/>
            <a:ext cx="3166340" cy="28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till running... first K-means iteration - Skeleton computer | Meme 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2" y="3425536"/>
            <a:ext cx="3108471" cy="31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4865" cy="4803775"/>
          </a:xfrm>
        </p:spPr>
        <p:txBody>
          <a:bodyPr>
            <a:normAutofit/>
          </a:bodyPr>
          <a:lstStyle/>
          <a:p>
            <a:r>
              <a:rPr lang="pt-BR" dirty="0"/>
              <a:t>Até o momento, todos os algoritmos que aprendemos seguiam o paradigma do aprendizado supervisionado.</a:t>
            </a:r>
          </a:p>
          <a:p>
            <a:r>
              <a:rPr lang="pt-BR" dirty="0"/>
              <a:t>Hoje, falaremos sobre </a:t>
            </a:r>
            <a:r>
              <a:rPr lang="pt-BR" b="1" i="1" dirty="0" err="1"/>
              <a:t>clustering</a:t>
            </a:r>
            <a:r>
              <a:rPr lang="pt-BR" dirty="0"/>
              <a:t>, que são algoritmos de </a:t>
            </a:r>
            <a:r>
              <a:rPr lang="pt-BR" b="1" i="1" dirty="0"/>
              <a:t>aprendizado não-supervisionado</a:t>
            </a:r>
            <a:r>
              <a:rPr lang="pt-BR" dirty="0"/>
              <a:t> que visam criar agrupamentos de dados (chamados de </a:t>
            </a:r>
            <a:r>
              <a:rPr lang="pt-BR" b="1" i="1" dirty="0"/>
              <a:t>clusters </a:t>
            </a:r>
            <a:r>
              <a:rPr lang="pt-BR" dirty="0"/>
              <a:t>ou</a:t>
            </a:r>
            <a:r>
              <a:rPr lang="pt-BR" b="1" i="1" dirty="0"/>
              <a:t> grupos</a:t>
            </a:r>
            <a:r>
              <a:rPr lang="pt-BR" dirty="0"/>
              <a:t>) segundo seu grau de semelhança. </a:t>
            </a:r>
          </a:p>
          <a:p>
            <a:r>
              <a:rPr lang="pt-BR" dirty="0"/>
              <a:t>Em seguida, aprenderemos sobre o algoritmo chamado de </a:t>
            </a:r>
            <a:r>
              <a:rPr lang="pt-BR" b="1" i="1" dirty="0"/>
              <a:t>k-Médias</a:t>
            </a:r>
            <a:r>
              <a:rPr lang="pt-BR" dirty="0"/>
              <a:t> (ou </a:t>
            </a:r>
            <a:r>
              <a:rPr lang="pt-BR" b="1" i="1" dirty="0"/>
              <a:t>k-</a:t>
            </a:r>
            <a:r>
              <a:rPr lang="pt-BR" b="1" i="1" dirty="0" err="1"/>
              <a:t>Means</a:t>
            </a:r>
            <a:r>
              <a:rPr lang="pt-BR" dirty="0"/>
              <a:t>, em inglês) que é um dos algoritmos mais simples de </a:t>
            </a:r>
            <a:r>
              <a:rPr lang="pt-BR" b="1" i="1" dirty="0" err="1"/>
              <a:t>clustering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4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3636818"/>
            <a:ext cx="11204865" cy="3090553"/>
          </a:xfrm>
        </p:spPr>
        <p:txBody>
          <a:bodyPr>
            <a:normAutofit/>
          </a:bodyPr>
          <a:lstStyle/>
          <a:p>
            <a:r>
              <a:rPr lang="pt-BR" dirty="0"/>
              <a:t>O que podemos fazer se não tivermos informações sobre as classes (i.e., rótulos) a que pertencem os exemplos de entrada?</a:t>
            </a:r>
          </a:p>
          <a:p>
            <a:r>
              <a:rPr lang="pt-BR" dirty="0"/>
              <a:t>Veremos que informações úteis podem ser obtidas mesmo de exemplos cujas classes não são conhecidas.</a:t>
            </a:r>
          </a:p>
          <a:p>
            <a:r>
              <a:rPr lang="pt-BR" dirty="0"/>
              <a:t>Enquanto o </a:t>
            </a:r>
            <a:r>
              <a:rPr lang="pt-BR" b="1" i="1" dirty="0"/>
              <a:t>aprendizado supervisionado </a:t>
            </a:r>
            <a:r>
              <a:rPr lang="pt-BR" dirty="0"/>
              <a:t>se concentra na </a:t>
            </a:r>
            <a:r>
              <a:rPr lang="pt-BR" b="1" i="1" dirty="0"/>
              <a:t>indução de classificadores</a:t>
            </a:r>
            <a:r>
              <a:rPr lang="pt-BR" dirty="0"/>
              <a:t>, o </a:t>
            </a:r>
            <a:r>
              <a:rPr lang="pt-BR" b="1" i="1" dirty="0"/>
              <a:t>aprendizado não-supervisionado </a:t>
            </a:r>
            <a:r>
              <a:rPr lang="pt-BR" dirty="0"/>
              <a:t>está interessado em </a:t>
            </a:r>
            <a:r>
              <a:rPr lang="pt-BR" b="1" i="1" dirty="0"/>
              <a:t>descobrir propriedades úteis </a:t>
            </a:r>
            <a:r>
              <a:rPr lang="pt-BR" dirty="0"/>
              <a:t>dos dados disponíveis.</a:t>
            </a:r>
            <a:endParaRPr lang="en-US" dirty="0"/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115576" y="1347873"/>
            <a:ext cx="5960847" cy="2029172"/>
            <a:chOff x="3186691" y="4631401"/>
            <a:chExt cx="5960847" cy="2029172"/>
          </a:xfrm>
        </p:grpSpPr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clustering</a:t>
              </a:r>
              <a:endParaRPr lang="en-US" sz="1400" b="1" dirty="0"/>
            </a:p>
          </p:txBody>
        </p:sp>
        <p:pic>
          <p:nvPicPr>
            <p:cNvPr id="9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eta para a direita 9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4104409"/>
            <a:ext cx="11204865" cy="27535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Talvez a tarefa mais popular dos algoritmos deste paradigma seja a procura por </a:t>
            </a:r>
            <a:r>
              <a:rPr lang="pt-BR" b="1" i="1" dirty="0"/>
              <a:t>grupos</a:t>
            </a:r>
            <a:r>
              <a:rPr lang="pt-BR" dirty="0"/>
              <a:t> (chamados </a:t>
            </a:r>
            <a:r>
              <a:rPr lang="pt-BR" b="1" i="1" dirty="0"/>
              <a:t>clusters</a:t>
            </a:r>
            <a:r>
              <a:rPr lang="pt-BR" dirty="0"/>
              <a:t>) de </a:t>
            </a:r>
            <a:r>
              <a:rPr lang="pt-BR" b="1" i="1" dirty="0"/>
              <a:t>exemplos semelhantes</a:t>
            </a:r>
            <a:r>
              <a:rPr lang="pt-BR" dirty="0"/>
              <a:t>. </a:t>
            </a:r>
          </a:p>
          <a:p>
            <a:r>
              <a:rPr lang="pt-BR" dirty="0"/>
              <a:t>Os </a:t>
            </a:r>
            <a:r>
              <a:rPr lang="pt-BR" b="1" i="1" dirty="0"/>
              <a:t>centroides</a:t>
            </a:r>
            <a:r>
              <a:rPr lang="pt-BR" dirty="0"/>
              <a:t> desses </a:t>
            </a:r>
            <a:r>
              <a:rPr lang="pt-BR" b="1" i="1" dirty="0"/>
              <a:t>clusters</a:t>
            </a:r>
            <a:r>
              <a:rPr lang="pt-BR" dirty="0"/>
              <a:t> podem então ser usados ​​como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centros para redes Bayesianas ou de </a:t>
            </a:r>
            <a:r>
              <a:rPr lang="en-US" dirty="0" err="1"/>
              <a:t>Função</a:t>
            </a:r>
            <a:r>
              <a:rPr lang="en-US" dirty="0"/>
              <a:t> de base radial (</a:t>
            </a:r>
            <a:r>
              <a:rPr lang="pt-BR" dirty="0"/>
              <a:t>RBF),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estimativas de valores de atributos desconhecidos (ou ausentes),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ferramentas de visualização de dados multidimensionais,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auxiliares para criação de classificadores mais simples.</a:t>
            </a:r>
          </a:p>
        </p:txBody>
      </p:sp>
      <p:pic>
        <p:nvPicPr>
          <p:cNvPr id="2050" name="Picture 2" descr="K-means clustering on the digits dataset (PCA-reduced data) Centroids are marked with white cro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1622" r="9484" b="10196"/>
          <a:stretch/>
        </p:blipFill>
        <p:spPr bwMode="auto">
          <a:xfrm>
            <a:off x="4205603" y="1270875"/>
            <a:ext cx="3780793" cy="2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7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Identificação</a:t>
            </a:r>
            <a:r>
              <a:rPr lang="en-US" dirty="0"/>
              <a:t> de clusters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5032376"/>
          </a:xfrm>
        </p:spPr>
        <p:txBody>
          <a:bodyPr/>
          <a:lstStyle/>
          <a:p>
            <a:r>
              <a:rPr lang="pt-BR" dirty="0"/>
              <a:t>A tarefa fundamental do </a:t>
            </a:r>
            <a:r>
              <a:rPr lang="pt-BR" b="1" i="1" dirty="0"/>
              <a:t>aprendizado não-supervisionado </a:t>
            </a:r>
            <a:r>
              <a:rPr lang="pt-BR" dirty="0"/>
              <a:t>é a </a:t>
            </a:r>
            <a:r>
              <a:rPr lang="pt-BR" b="1" i="1" dirty="0"/>
              <a:t>identificação de clusters</a:t>
            </a:r>
            <a:r>
              <a:rPr lang="pt-BR" dirty="0"/>
              <a:t>. </a:t>
            </a:r>
          </a:p>
          <a:p>
            <a:r>
              <a:rPr lang="pt-BR" dirty="0"/>
              <a:t>Nessa tarefa, a entrada é um conjunto de vetores de atributo (i.e., exemplos), </a:t>
            </a:r>
            <a:r>
              <a:rPr lang="pt-BR" b="1" i="1" dirty="0"/>
              <a:t>mas sem rótulos</a:t>
            </a:r>
            <a:r>
              <a:rPr lang="pt-BR" dirty="0"/>
              <a:t>. </a:t>
            </a:r>
          </a:p>
          <a:p>
            <a:r>
              <a:rPr lang="pt-BR" dirty="0"/>
              <a:t>A saída é um conjunto com os </a:t>
            </a:r>
            <a:r>
              <a:rPr lang="pt-BR" b="1" i="1" dirty="0"/>
              <a:t>clusters</a:t>
            </a:r>
            <a:r>
              <a:rPr lang="pt-BR" dirty="0"/>
              <a:t> a que pertencem cada um dos exemplos.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78958" y="4579446"/>
            <a:ext cx="5960847" cy="2029172"/>
            <a:chOff x="3186691" y="4631401"/>
            <a:chExt cx="5960847" cy="2029172"/>
          </a:xfrm>
        </p:grpSpPr>
        <p:pic>
          <p:nvPicPr>
            <p:cNvPr id="4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clustering</a:t>
              </a:r>
              <a:endParaRPr lang="en-US" sz="1400" b="1" dirty="0"/>
            </a:p>
          </p:txBody>
        </p:sp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eta para a direita 6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7168503" y="4854292"/>
            <a:ext cx="4839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OBS</a:t>
            </a:r>
            <a:r>
              <a:rPr lang="pt-BR" dirty="0"/>
              <a:t>.: A identificação visual de clusters em um espaço bidimensional é fácil, mas em quatro ou mais dimensões isso já não é mais possível. Nesses casos, apenas algoritmos de identificação de clusters conseguem agrupar os dados. </a:t>
            </a:r>
          </a:p>
        </p:txBody>
      </p:sp>
    </p:spTree>
    <p:extLst>
      <p:ext uri="{BB962C8B-B14F-4D97-AF65-F5344CB8AC3E}">
        <p14:creationId xmlns:p14="http://schemas.microsoft.com/office/powerpoint/2010/main" val="14986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clusters?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realizar a identificação, temos que decidir como os </a:t>
                </a:r>
                <a:r>
                  <a:rPr lang="pt-BR" b="1" i="1" dirty="0"/>
                  <a:t>clusters</a:t>
                </a:r>
                <a:r>
                  <a:rPr lang="pt-BR" dirty="0"/>
                  <a:t> serão representados.</a:t>
                </a:r>
              </a:p>
              <a:p>
                <a:r>
                  <a:rPr lang="pt-BR" dirty="0"/>
                  <a:t>Existem algumas opções como a localização dos clusters, tamanhos, limites, etc.</a:t>
                </a:r>
              </a:p>
              <a:p>
                <a:r>
                  <a:rPr lang="pt-BR" dirty="0"/>
                  <a:t>Porém, a abordagem mais simples usa os </a:t>
                </a:r>
                <a:r>
                  <a:rPr lang="pt-BR" b="1" i="1" dirty="0"/>
                  <a:t>centroides </a:t>
                </a:r>
                <a:r>
                  <a:rPr lang="pt-BR" dirty="0"/>
                  <a:t>(i.e., centros) dos clusters.</a:t>
                </a:r>
              </a:p>
              <a:p>
                <a:r>
                  <a:rPr lang="pt-BR" dirty="0"/>
                  <a:t>Se os atributos forem numéricos, o </a:t>
                </a:r>
                <a:r>
                  <a:rPr lang="pt-BR" b="1" i="1" dirty="0"/>
                  <a:t>centroide</a:t>
                </a:r>
                <a:r>
                  <a:rPr lang="pt-BR" dirty="0"/>
                  <a:t> é obtido através das </a:t>
                </a:r>
                <a:r>
                  <a:rPr lang="pt-BR" b="1" i="1" dirty="0"/>
                  <a:t>médias individuais dos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suponhamos os seguintes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em um espaço bidimensional: (2, 5), (1, 4), (3, 6).</a:t>
                </a:r>
              </a:p>
              <a:p>
                <a:r>
                  <a:rPr lang="pt-BR" dirty="0"/>
                  <a:t>Nesse caso, o </a:t>
                </a:r>
                <a:r>
                  <a:rPr lang="pt-BR" b="1" i="1" dirty="0"/>
                  <a:t>centroide</a:t>
                </a:r>
                <a:r>
                  <a:rPr lang="pt-BR" dirty="0"/>
                  <a:t> é representado pelo vetor (2, 5), pois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primeiro atributo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2+1+3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b="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segundo atributo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os atributos não forem numéricos, devemos transformá-los em numéricos.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 rotWithShape="0">
                <a:blip r:embed="rId3"/>
                <a:stretch>
                  <a:fillRect l="-821" t="-2421" r="-657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4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devem ser os clusters?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688"/>
            <a:ext cx="11225646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clusters </a:t>
            </a:r>
            <a:r>
              <a:rPr lang="pt-BR" b="1" i="1" dirty="0"/>
              <a:t>não devem se sobrepor</a:t>
            </a:r>
            <a:r>
              <a:rPr lang="pt-BR" dirty="0"/>
              <a:t>: cada exemplo deve pertencer a um e apenas a um cluster. </a:t>
            </a:r>
          </a:p>
          <a:p>
            <a:r>
              <a:rPr lang="pt-BR" dirty="0"/>
              <a:t>Porém, dentro do mesmo cluster, os exemplos devem estar relativamente próximos uns dos outros e distantes dos exemplos dos outros clusters.</a:t>
            </a:r>
          </a:p>
          <a:p>
            <a:r>
              <a:rPr lang="pt-BR" dirty="0"/>
              <a:t>Aí surge uma dúvida. Quantos clusters um conjunto de exemplos contém?</a:t>
            </a:r>
          </a:p>
          <a:p>
            <a:r>
              <a:rPr lang="pt-BR" dirty="0"/>
              <a:t>Na figura acima conseguimos identificar três clusters. </a:t>
            </a:r>
          </a:p>
          <a:p>
            <a:r>
              <a:rPr lang="pt-BR" dirty="0"/>
              <a:t>No entanto, o número de opções existentes não se limita a essa única possibilidade: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um extremo, todo o conjunto de dados pode ser pensado como formando um grande cluster;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 outro, cada exemplo pode ser visto como representando seu próprio cluster de um único exemplo.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Implementações práticas geralmente evitam esse problema pedindo ao usuário que forneça o número de clusters.</a:t>
            </a:r>
          </a:p>
        </p:txBody>
      </p:sp>
      <p:pic>
        <p:nvPicPr>
          <p:cNvPr id="5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8821878" y="86417"/>
            <a:ext cx="2178627" cy="16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4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/>
              <a:t>distâncias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Algoritmos para identificação de clusters geralmente precisam de um mecanismo para </a:t>
                </a:r>
                <a:r>
                  <a:rPr lang="pt-BR" b="1" i="1" dirty="0"/>
                  <a:t>avaliar a distância </a:t>
                </a:r>
                <a:r>
                  <a:rPr lang="pt-BR" dirty="0"/>
                  <a:t>entre um exemplo e o centroide de um cluster. </a:t>
                </a:r>
              </a:p>
              <a:p>
                <a:r>
                  <a:rPr lang="pt-BR" dirty="0"/>
                  <a:t>Uma forma de fazer isso quando os atributos são contínuos é usar a </a:t>
                </a:r>
                <a:r>
                  <a:rPr lang="pt-BR" b="1" i="1" dirty="0"/>
                  <a:t>distância euclidiana </a:t>
                </a:r>
                <a:r>
                  <a:rPr lang="pt-BR" dirty="0"/>
                  <a:t>entre os dois vetores.</a:t>
                </a:r>
              </a:p>
              <a:p>
                <a:r>
                  <a:rPr lang="pt-BR" dirty="0"/>
                  <a:t>Para exemplos com atributos discretos ou uma mistura de ambos, usamos uma equação mais geral para calcular as distâncias: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ra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para atributos contínuos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atributos discretos.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  <a:blipFill rotWithShape="0">
                <a:blip r:embed="rId2"/>
                <a:stretch>
                  <a:fillRect l="-925" t="-1816" r="-1143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3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qual cluster um exemplo deve pertencer?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existam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clusters cujos centroides são denotados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 exemplo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tem uma certa distância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para cada centroide.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menor dessas distâncias, então, é natural colocarmos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como pertencente ao centroide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, ou seja,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-ésimo cluster.</a:t>
                </a:r>
              </a:p>
              <a:p>
                <a:r>
                  <a:rPr lang="pt-BR" dirty="0"/>
                  <a:t>Portanto, escolhemos a </a:t>
                </a:r>
                <a:r>
                  <a:rPr lang="pt-BR" b="1" i="1" dirty="0"/>
                  <a:t>menor distância </a:t>
                </a:r>
                <a:r>
                  <a:rPr lang="pt-BR" dirty="0"/>
                  <a:t>para definir a qual cluster um exemplo pertence.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  <a:blipFill rotWithShape="0">
                <a:blip r:embed="rId2"/>
                <a:stretch>
                  <a:fillRect l="-948" t="-2070" r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8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8968</TotalTime>
  <Words>1445</Words>
  <Application>Microsoft Office PowerPoint</Application>
  <PresentationFormat>Widescreen</PresentationFormat>
  <Paragraphs>99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k-Médias</vt:lpstr>
      <vt:lpstr>Recapitulando</vt:lpstr>
      <vt:lpstr>Motivação</vt:lpstr>
      <vt:lpstr>Motivação</vt:lpstr>
      <vt:lpstr>Identificação de clusters</vt:lpstr>
      <vt:lpstr>Como representar os clusters?</vt:lpstr>
      <vt:lpstr>Como devem ser os clusters?</vt:lpstr>
      <vt:lpstr>Medindo distâncias</vt:lpstr>
      <vt:lpstr>A qual cluster um exemplo deve pertencer?</vt:lpstr>
      <vt:lpstr>k-Means</vt:lpstr>
      <vt:lpstr>Como inicializar os centroides? </vt:lpstr>
      <vt:lpstr>SciKit-Learn: k-Means</vt:lpstr>
      <vt:lpstr>Tarefas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768</cp:revision>
  <dcterms:created xsi:type="dcterms:W3CDTF">2020-04-06T23:46:10Z</dcterms:created>
  <dcterms:modified xsi:type="dcterms:W3CDTF">2023-10-22T11:34:43Z</dcterms:modified>
</cp:coreProperties>
</file>