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00" r:id="rId2"/>
    <p:sldId id="292" r:id="rId3"/>
    <p:sldId id="317" r:id="rId4"/>
    <p:sldId id="318" r:id="rId5"/>
    <p:sldId id="319" r:id="rId6"/>
    <p:sldId id="363" r:id="rId7"/>
    <p:sldId id="321" r:id="rId8"/>
    <p:sldId id="322" r:id="rId9"/>
    <p:sldId id="366" r:id="rId10"/>
    <p:sldId id="367" r:id="rId11"/>
    <p:sldId id="369" r:id="rId12"/>
    <p:sldId id="370" r:id="rId13"/>
    <p:sldId id="324" r:id="rId14"/>
    <p:sldId id="371" r:id="rId15"/>
    <p:sldId id="372" r:id="rId16"/>
    <p:sldId id="373" r:id="rId17"/>
    <p:sldId id="327" r:id="rId18"/>
    <p:sldId id="328" r:id="rId19"/>
    <p:sldId id="329" r:id="rId20"/>
    <p:sldId id="377" r:id="rId21"/>
    <p:sldId id="378" r:id="rId22"/>
    <p:sldId id="331" r:id="rId23"/>
    <p:sldId id="381" r:id="rId24"/>
    <p:sldId id="333" r:id="rId25"/>
    <p:sldId id="334" r:id="rId26"/>
    <p:sldId id="335" r:id="rId27"/>
    <p:sldId id="301" r:id="rId28"/>
    <p:sldId id="269" r:id="rId29"/>
    <p:sldId id="303" r:id="rId30"/>
    <p:sldId id="271" r:id="rId31"/>
    <p:sldId id="365" r:id="rId32"/>
    <p:sldId id="382" r:id="rId33"/>
    <p:sldId id="383" r:id="rId34"/>
    <p:sldId id="384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9" autoAdjust="0"/>
    <p:restoredTop sz="89048" autoAdjust="0"/>
  </p:normalViewPr>
  <p:slideViewPr>
    <p:cSldViewPr snapToGrid="0">
      <p:cViewPr varScale="1">
        <p:scale>
          <a:sx n="104" d="100"/>
          <a:sy n="104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trol_theory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Arthur_E._Bryson" TargetMode="External"/><Relationship Id="rId4" Type="http://schemas.openxmlformats.org/officeDocument/2006/relationships/hyperlink" Target="https://en.wikipedia.org/wiki/Henry_J._Kelley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rgbClr val="FF0000"/>
                </a:solidFill>
              </a:rPr>
              <a:t>Essa “caminhada de trás para a frente”, da saída da rede (onde se calcula o erro) para sua entrada, tendo por base a </a:t>
            </a:r>
            <a:r>
              <a:rPr lang="pt-BR" b="1" i="1" dirty="0" smtClean="0">
                <a:solidFill>
                  <a:srgbClr val="FF0000"/>
                </a:solidFill>
              </a:rPr>
              <a:t>regra da cadeia</a:t>
            </a:r>
            <a:r>
              <a:rPr lang="pt-BR" dirty="0" smtClean="0">
                <a:solidFill>
                  <a:srgbClr val="FF0000"/>
                </a:solidFill>
              </a:rPr>
              <a:t>, é conhecido como </a:t>
            </a:r>
            <a:r>
              <a:rPr lang="pt-BR" b="1" i="1" dirty="0" smtClean="0">
                <a:solidFill>
                  <a:srgbClr val="FF0000"/>
                </a:solidFill>
              </a:rPr>
              <a:t>backpropagation</a:t>
            </a:r>
            <a:r>
              <a:rPr lang="pt-BR" dirty="0" smtClean="0">
                <a:solidFill>
                  <a:srgbClr val="FF0000"/>
                </a:solidFill>
              </a:rPr>
              <a:t>.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933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Perceb</a:t>
            </a:r>
            <a:r>
              <a:rPr lang="pt-BR" baseline="0" dirty="0"/>
              <a:t>a que, nas equações acima, </a:t>
            </a:r>
            <a:r>
              <a:rPr lang="pt-BR" dirty="0"/>
              <a:t>a divisão pelo número de amostras foi omitida pois isso não afeta a otimização.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94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 (delta</a:t>
                </a:r>
                <a:r>
                  <a:rPr lang="pt-BR" dirty="0" smtClean="0"/>
                  <a:t>).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𝛿</a:t>
                </a:r>
                <a:r>
                  <a:rPr lang="pt-BR" dirty="0"/>
                  <a:t> (delta</a:t>
                </a:r>
                <a:r>
                  <a:rPr lang="pt-BR" dirty="0" smtClean="0"/>
                  <a:t>).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970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553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Ao final, calcula-se o vetor de sensibilidade 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e, de maneira recursiva, </a:t>
                </a:r>
                <a:r>
                  <a:rPr lang="pt-BR" dirty="0" smtClean="0"/>
                  <a:t>obtêm-se </a:t>
                </a:r>
                <a:r>
                  <a:rPr lang="pt-BR" dirty="0"/>
                  <a:t>os vetores de todas as camadas e portanto, esse é o processo conhecido como </a:t>
                </a:r>
                <a:r>
                  <a:rPr lang="pt-BR" b="1" i="1" dirty="0" smtClean="0"/>
                  <a:t>retropropagação do erro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Ao final, calcula-se o vetor de sensibilidade da última camada, </a:t>
                </a:r>
                <a:r>
                  <a:rPr lang="pt-BR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𝜹^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pt-BR" dirty="0" smtClean="0"/>
                  <a:t>, </a:t>
                </a:r>
                <a:r>
                  <a:rPr lang="pt-BR" dirty="0"/>
                  <a:t>e, de maneira recursiva, </a:t>
                </a:r>
                <a:r>
                  <a:rPr lang="pt-BR" dirty="0" smtClean="0"/>
                  <a:t>obtêm-se </a:t>
                </a:r>
                <a:r>
                  <a:rPr lang="pt-BR" dirty="0"/>
                  <a:t>os vetores de todas as camadas e portanto, esse é o processo conhecido como </a:t>
                </a:r>
                <a:r>
                  <a:rPr lang="pt-BR" b="1" i="1" dirty="0" smtClean="0"/>
                  <a:t>retropropagação do erro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182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Note que 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aqui não significa “ao quadrado”, mas sim a indicação de que se trata de uma saída da camada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Note que o </a:t>
                </a:r>
                <a:r>
                  <a:rPr lang="pt-BR" i="0" smtClean="0">
                    <a:latin typeface="Cambria Math" panose="02040503050406030204" pitchFamily="18" charset="0"/>
                  </a:rPr>
                  <a:t>(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.)^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aqui não significa “ao quadrado”, mas sim a indicação de que se trata de uma saída da camada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𝑀=2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245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#8:</a:t>
            </a:r>
            <a:r>
              <a:rPr lang="pt-BR" sz="1200" dirty="0" smtClean="0"/>
              <a:t> https://mybinder.org/v2/gh/zz4fap/t320_aprendizado_de_maquina/main?filepath=labs%2FLaboratorio8.ipynb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</a:t>
            </a:r>
            <a:r>
              <a:rPr lang="pt-BR" baseline="0" dirty="0"/>
              <a:t> função de custo também é conhecida como função de perda (loss) ou função objetivo.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840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Se necessário, existem métodos numéricos para “forçar” que</a:t>
            </a:r>
            <a:r>
              <a:rPr lang="pt-BR" baseline="0" dirty="0" smtClean="0"/>
              <a:t> a matriz hessiana seja inversível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255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Referências:</a:t>
            </a:r>
          </a:p>
          <a:p>
            <a:r>
              <a:rPr lang="pt-BR" dirty="0" smtClean="0"/>
              <a:t>[1] http://www.offconvex.org/2016/03/22/saddlepoints/</a:t>
            </a:r>
          </a:p>
          <a:p>
            <a:r>
              <a:rPr lang="pt-BR" dirty="0" smtClean="0"/>
              <a:t>[2] https://stats.stackexchange.com/questions/278104/how-can-it-be-trapped-in-a-saddle-point</a:t>
            </a:r>
          </a:p>
          <a:p>
            <a:r>
              <a:rPr lang="pt-BR" dirty="0" smtClean="0"/>
              <a:t>[3] https://machinelearningmastery.com/why-training-a-neural-network-is-hard/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540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 smtClean="0">
                    <a:cs typeface="Calibri"/>
                  </a:rPr>
                  <a:t>Referências</a:t>
                </a:r>
                <a:r>
                  <a:rPr lang="en-US" dirty="0" smtClean="0">
                    <a:cs typeface="Calibri"/>
                  </a:rPr>
                  <a:t>:</a:t>
                </a:r>
              </a:p>
              <a:p>
                <a:r>
                  <a:rPr lang="en-US" dirty="0" smtClean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en-US" dirty="0" smtClean="0">
                    <a:cs typeface="Calibri"/>
                  </a:rPr>
                  <a:t>Ponto </a:t>
                </a:r>
                <a:r>
                  <a:rPr lang="en-US" dirty="0">
                    <a:cs typeface="Calibri"/>
                  </a:rPr>
                  <a:t>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 smtClean="0">
                    <a:cs typeface="Calibri"/>
                  </a:rPr>
                  <a:t>Referências</a:t>
                </a:r>
                <a:r>
                  <a:rPr lang="en-US" dirty="0" smtClean="0">
                    <a:cs typeface="Calibri"/>
                  </a:rPr>
                  <a:t>:</a:t>
                </a:r>
              </a:p>
              <a:p>
                <a:r>
                  <a:rPr lang="en-US" dirty="0" smtClean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en-US" dirty="0" smtClean="0">
                    <a:cs typeface="Calibri"/>
                  </a:rPr>
                  <a:t>Ponto </a:t>
                </a:r>
                <a:r>
                  <a:rPr lang="en-US" dirty="0">
                    <a:cs typeface="Calibri"/>
                  </a:rPr>
                  <a:t>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116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268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#6:</a:t>
            </a:r>
            <a:r>
              <a:rPr lang="pt-BR" sz="1200" dirty="0" smtClean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224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 processo de ajuste</a:t>
            </a:r>
            <a:r>
              <a:rPr lang="pt-BR" baseline="0" dirty="0" smtClean="0"/>
              <a:t> dos pesos da rede neural pode ser resumido da seguinte forma</a:t>
            </a:r>
            <a:r>
              <a:rPr lang="pt-BR" dirty="0" smtClean="0"/>
              <a:t>: para cada exemplo de treinamento, o algoritmo de retropropagação primeiro faz uma previsão (passagem direta, ou </a:t>
            </a:r>
            <a:r>
              <a:rPr lang="pt-BR" b="1" i="1" dirty="0" smtClean="0"/>
              <a:t>forward</a:t>
            </a:r>
            <a:r>
              <a:rPr lang="pt-BR" dirty="0" smtClean="0"/>
              <a:t>), calcula o erro e em seguida, passa por cada camada no sentido inverso para medir a contribuição do erro de cada conexão (passagem reversa) e, finalmente, o algoritmo ajusta ligeiramente os pesos da conexão para reduzir o erro (etapa do gradiente descendente).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545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 processo de ajuste</a:t>
            </a:r>
            <a:r>
              <a:rPr lang="pt-BR" baseline="0" dirty="0" smtClean="0"/>
              <a:t> dos pesos da rede neural pode ser resumido da seguinte forma</a:t>
            </a:r>
            <a:r>
              <a:rPr lang="pt-BR" dirty="0" smtClean="0"/>
              <a:t>: para cada exemplo de treinamento, o algoritmo de retropropagação primeiro faz uma previsão (passagem direta, ou </a:t>
            </a:r>
            <a:r>
              <a:rPr lang="pt-BR" b="1" i="1" dirty="0" smtClean="0"/>
              <a:t>forward</a:t>
            </a:r>
            <a:r>
              <a:rPr lang="pt-BR" dirty="0" smtClean="0"/>
              <a:t>), calcula o erro e em seguida, passa por cada camada no sentido inverso para medir a contribuição do erro de cada conexão (passagem reversa) e, finalmente, o algoritmo ajusta ligeiramente os pesos da conexão para reduzir o erro (etapa do gradiente descendente).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basics of backpropagation were derived in the context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ntrol theory"/>
              </a:rPr>
              <a:t>control theory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enry J. Kelley"/>
              </a:rPr>
              <a:t>Henry J. Kelley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1960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Arthur E. Bryson"/>
              </a:rPr>
              <a:t>Arthur E. Bryson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1961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65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13/11/2021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8.ipyn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../media/image29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7.png"/><Relationship Id="rId21" Type="http://schemas.openxmlformats.org/officeDocument/2006/relationships/image" Target="../media/image42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26.png"/><Relationship Id="rId16" Type="http://schemas.openxmlformats.org/officeDocument/2006/relationships/image" Target="NULL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5.png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4.pn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/>
              <a:t>Redes Neurais Artificiais (Parte </a:t>
            </a:r>
            <a:r>
              <a:rPr lang="pt-BR" b="1" i="1" dirty="0" smtClean="0"/>
              <a:t>III)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(Parte </a:t>
            </a:r>
            <a:r>
              <a:rPr lang="pt-BR" i="1" dirty="0"/>
              <a:t>V</a:t>
            </a:r>
            <a:r>
              <a:rPr lang="pt-BR" i="1" dirty="0" smtClean="0"/>
              <a:t>)</a:t>
            </a:r>
            <a:r>
              <a:rPr lang="pt-BR" dirty="0" smtClean="0"/>
              <a:t>” que se encontra no MS Teams.</a:t>
            </a:r>
          </a:p>
        </p:txBody>
      </p:sp>
    </p:spTree>
    <p:extLst>
      <p:ext uri="{BB962C8B-B14F-4D97-AF65-F5344CB8AC3E}">
        <p14:creationId xmlns:p14="http://schemas.microsoft.com/office/powerpoint/2010/main" val="140965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</a:t>
            </a:r>
            <a:r>
              <a:rPr lang="pt-BR" dirty="0" smtClean="0"/>
              <a:t>Erro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Conforme nós discutimos anteriormente, os métodos fundamentais de </a:t>
            </a:r>
            <a:r>
              <a:rPr lang="pt-BR" b="1" i="1" dirty="0"/>
              <a:t>aprendizado</a:t>
            </a:r>
            <a:r>
              <a:rPr lang="pt-BR" dirty="0"/>
              <a:t> </a:t>
            </a:r>
            <a:r>
              <a:rPr lang="pt-BR" dirty="0" smtClean="0"/>
              <a:t>para </a:t>
            </a:r>
            <a:r>
              <a:rPr lang="pt-BR" b="1" i="1" dirty="0"/>
              <a:t>redes neurais </a:t>
            </a:r>
            <a:r>
              <a:rPr lang="pt-BR" dirty="0"/>
              <a:t>são baseados no cálculo </a:t>
            </a:r>
            <a:r>
              <a:rPr lang="pt-BR" dirty="0" smtClean="0"/>
              <a:t>das </a:t>
            </a:r>
            <a:r>
              <a:rPr lang="pt-BR" b="1" i="1" dirty="0"/>
              <a:t>derivadas parciais </a:t>
            </a:r>
            <a:r>
              <a:rPr lang="pt-BR" dirty="0"/>
              <a:t>da </a:t>
            </a:r>
            <a:r>
              <a:rPr lang="pt-BR" b="1" i="1" dirty="0"/>
              <a:t>função </a:t>
            </a:r>
            <a:r>
              <a:rPr lang="pt-BR" b="1" i="1" dirty="0" smtClean="0"/>
              <a:t>de erro </a:t>
            </a:r>
            <a:r>
              <a:rPr lang="pt-BR" dirty="0" smtClean="0"/>
              <a:t>(ou de </a:t>
            </a:r>
            <a:r>
              <a:rPr lang="pt-BR" b="1" i="1" dirty="0" smtClean="0"/>
              <a:t>custo</a:t>
            </a:r>
            <a:r>
              <a:rPr lang="pt-BR" dirty="0" smtClean="0"/>
              <a:t>)</a:t>
            </a:r>
            <a:r>
              <a:rPr lang="pt-BR" b="1" i="1" dirty="0" smtClean="0"/>
              <a:t> </a:t>
            </a:r>
            <a:r>
              <a:rPr lang="pt-BR" dirty="0"/>
              <a:t>com relação aos </a:t>
            </a:r>
            <a:r>
              <a:rPr lang="pt-BR" b="1" i="1" dirty="0"/>
              <a:t>pesos sinápticos</a:t>
            </a:r>
            <a:r>
              <a:rPr lang="pt-BR" dirty="0"/>
              <a:t>. </a:t>
            </a:r>
          </a:p>
          <a:p>
            <a:r>
              <a:rPr lang="pt-BR" dirty="0"/>
              <a:t>Esses métodos buscam, fundamentalmente, encontrar o </a:t>
            </a:r>
            <a:r>
              <a:rPr lang="pt-BR" b="1" i="1" dirty="0"/>
              <a:t>conjunto de pesos </a:t>
            </a:r>
            <a:r>
              <a:rPr lang="pt-BR" dirty="0"/>
              <a:t>que minimize a </a:t>
            </a:r>
            <a:r>
              <a:rPr lang="pt-BR" b="1" i="1" dirty="0"/>
              <a:t>medida de erro </a:t>
            </a:r>
            <a:r>
              <a:rPr lang="pt-BR" dirty="0"/>
              <a:t>escolhida.</a:t>
            </a:r>
          </a:p>
          <a:p>
            <a:r>
              <a:rPr lang="pt-BR" dirty="0"/>
              <a:t>A ideia é encontrar uma maneira de calcular o </a:t>
            </a:r>
            <a:r>
              <a:rPr lang="pt-BR" b="1" i="1" dirty="0"/>
              <a:t>vetor gradiente </a:t>
            </a:r>
            <a:r>
              <a:rPr lang="pt-BR" dirty="0"/>
              <a:t>da </a:t>
            </a:r>
            <a:r>
              <a:rPr lang="pt-BR" b="1" i="1" dirty="0"/>
              <a:t>função de custo </a:t>
            </a:r>
            <a:r>
              <a:rPr lang="pt-BR" dirty="0"/>
              <a:t>com respeito aos </a:t>
            </a:r>
            <a:r>
              <a:rPr lang="pt-BR" b="1" i="1" dirty="0"/>
              <a:t>pesos sinápticos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10821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</a:t>
            </a:r>
            <a:r>
              <a:rPr lang="pt-BR" dirty="0" smtClean="0"/>
              <a:t>Erro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Essa tarefa pode parecer óbvia, mas não é o caso. </a:t>
                </a:r>
                <a:endParaRPr lang="pt-BR" dirty="0" smtClean="0"/>
              </a:p>
              <a:p>
                <a:r>
                  <a:rPr lang="pt-BR" dirty="0" smtClean="0"/>
                  <a:t>Foram </a:t>
                </a:r>
                <a:r>
                  <a:rPr lang="pt-BR" dirty="0"/>
                  <a:t>necessários 17 anos desde a criação do </a:t>
                </a:r>
                <a:r>
                  <a:rPr lang="pt-BR" b="1" i="1" dirty="0"/>
                  <a:t>Perceptron</a:t>
                </a:r>
                <a:r>
                  <a:rPr lang="pt-BR" dirty="0"/>
                  <a:t> para </a:t>
                </a:r>
                <a:r>
                  <a:rPr lang="pt-BR" dirty="0" smtClean="0"/>
                  <a:t>que se </a:t>
                </a:r>
                <a:r>
                  <a:rPr lang="pt-BR" dirty="0"/>
                  <a:t>“</a:t>
                </a:r>
                <a:r>
                  <a:rPr lang="pt-BR" b="1" i="1" dirty="0" smtClean="0"/>
                  <a:t>descobrisse</a:t>
                </a:r>
                <a:r>
                  <a:rPr lang="pt-BR" dirty="0" smtClean="0"/>
                  <a:t>” </a:t>
                </a:r>
                <a:r>
                  <a:rPr lang="pt-BR" dirty="0"/>
                  <a:t>uma forma de </a:t>
                </a:r>
                <a:r>
                  <a:rPr lang="pt-BR" dirty="0" smtClean="0"/>
                  <a:t>treinar </a:t>
                </a:r>
                <a:r>
                  <a:rPr lang="pt-BR" dirty="0"/>
                  <a:t>RNAs.</a:t>
                </a:r>
              </a:p>
              <a:p>
                <a:r>
                  <a:rPr lang="pt-BR" dirty="0"/>
                  <a:t>Para que entendamos melhor o porquê, nós iremos considerar uma notação que será muito útil a seguir: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peso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 corresponde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 smtClean="0"/>
                  <a:t>nó</a:t>
                </a:r>
                <a:r>
                  <a:rPr lang="pt-BR" dirty="0" smtClean="0"/>
                  <a:t> </a:t>
                </a:r>
                <a:r>
                  <a:rPr lang="pt-BR" dirty="0"/>
                  <a:t>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a matriz com todos os pesos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a função de ativação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Com essa notação, obter 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significa calcular, de maneira genérica,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, ou seja, calcular essa derivada para todos os pesos de todos os </a:t>
                </a:r>
                <a:r>
                  <a:rPr lang="pt-BR" b="1" i="1" dirty="0"/>
                  <a:t>nós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  <a:blipFill rotWithShape="0">
                <a:blip r:embed="rId3"/>
                <a:stretch>
                  <a:fillRect l="-993" t="-1937" r="-7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17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pt-BR" dirty="0"/>
              <a:t>Retropropagação do </a:t>
            </a:r>
            <a:r>
              <a:rPr lang="pt-BR" dirty="0" smtClean="0"/>
              <a:t>Erro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0455" cy="82059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figura abaixo apresenta um exemplo de como uma rede MLP pode ser descrita segundo essa notação.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944" y="2646218"/>
            <a:ext cx="6484111" cy="22305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199" y="5003111"/>
                <a:ext cx="11208658" cy="17579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dirty="0"/>
                  <a:t>O mapeamento realizado pela rede MLP acima é dado por: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m:rPr>
                                    <m:nor/>
                                  </m:rPr>
                                  <a:rPr lang="pt-BR" b="1" dirty="0"/>
                                  <m:t> </m:t>
                                </m:r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Para facilitar nosso trabalho, iremos supor, sem nenhuma perda de generalidade, que 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 escolhida é o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 (MSE).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003111"/>
                <a:ext cx="11208658" cy="1757907"/>
              </a:xfrm>
              <a:prstGeom prst="rect">
                <a:avLst/>
              </a:prstGeom>
              <a:blipFill rotWithShape="0">
                <a:blip r:embed="rId3"/>
                <a:stretch>
                  <a:fillRect l="-816" t="-7292" r="-761" b="-13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5114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Nós vamos assumir que a última camada da rede MLP (denotada como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-ésima camada) tenha uma quantidade genérica,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, de </a:t>
                </a:r>
                <a:r>
                  <a:rPr lang="pt-BR" b="1" i="1" dirty="0"/>
                  <a:t>nós</a:t>
                </a:r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–ésima saída (rótulo)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entrada.</a:t>
                </a:r>
              </a:p>
              <a:p>
                <a:r>
                  <a:rPr lang="pt-BR" dirty="0"/>
                  <a:t>Devemos derivar a </a:t>
                </a:r>
                <a:r>
                  <a:rPr lang="pt-BR" b="1" i="1" dirty="0"/>
                  <a:t>função custo </a:t>
                </a:r>
                <a:r>
                  <a:rPr lang="pt-BR" dirty="0"/>
                  <a:t>com respeito aos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Entretanto, os pesos </a:t>
                </a:r>
                <a:r>
                  <a:rPr lang="pt-BR" dirty="0"/>
                  <a:t>não aparecem </a:t>
                </a:r>
                <a:r>
                  <a:rPr lang="pt-BR" dirty="0" smtClean="0"/>
                  <a:t>explícitamente </a:t>
                </a:r>
                <a:r>
                  <a:rPr lang="pt-BR" dirty="0"/>
                  <a:t>na expressão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5114" cy="5032375"/>
              </a:xfrm>
              <a:blipFill rotWithShape="0">
                <a:blip r:embed="rId2"/>
                <a:stretch>
                  <a:fillRect l="-1147" t="-2663" r="-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96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Para fazer com que a dependência dos pesos apareça de maneira clara na expressão acima, nós precisamos recorrer a aplicações sucessivas da </a:t>
                </a:r>
                <a:r>
                  <a:rPr lang="pt-BR" b="1" i="1" dirty="0"/>
                  <a:t>regra da cadeia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Usando a notação de </a:t>
                </a:r>
                <a:r>
                  <a:rPr lang="pt-BR" b="1" i="1" dirty="0"/>
                  <a:t>Leibniz</a:t>
                </a:r>
                <a:r>
                  <a:rPr lang="pt-BR" dirty="0"/>
                  <a:t>, essa regra nos mostra que: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 exemplo, considerem </a:t>
                </a:r>
                <a:r>
                  <a:rPr lang="pt-BR" dirty="0" smtClean="0"/>
                  <a:t>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pt-BR" dirty="0"/>
                  <a:t>e </a:t>
                </a:r>
                <a:r>
                  <a:rPr lang="pt-BR" dirty="0" smtClean="0"/>
                  <a:t>que queremos </a:t>
                </a:r>
                <a:r>
                  <a:rPr lang="pt-BR" dirty="0"/>
                  <a:t>obter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Nós </a:t>
                </a:r>
                <a:r>
                  <a:rPr lang="pt-BR" dirty="0"/>
                  <a:t>podemos fazer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e usar a </a:t>
                </a:r>
                <a:r>
                  <a:rPr lang="pt-BR" b="1" i="1" dirty="0"/>
                  <a:t>regra da cadeia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  <a:blipFill rotWithShape="0">
                <a:blip r:embed="rId2"/>
                <a:stretch>
                  <a:fillRect l="-993" t="-2663" r="-14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026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057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Agora voltamos à equação do MSE e vemos que as saídas da última camada aparecem de maneira direta na equação. </a:t>
            </a:r>
          </a:p>
          <a:p>
            <a:r>
              <a:rPr lang="pt-BR" dirty="0"/>
              <a:t>Isso significa que é simples se obter as derivadas com respeito aos pesos da camada de saída.</a:t>
            </a:r>
          </a:p>
          <a:p>
            <a:r>
              <a:rPr lang="pt-BR" dirty="0"/>
              <a:t>Porém, quando precisamos avaliar as derivadas com respeito aos pesos das camadas anteriores, a situação fica mais complexa, pois não existe uma dependência direta.</a:t>
            </a:r>
          </a:p>
          <a:p>
            <a:r>
              <a:rPr lang="pt-BR" dirty="0"/>
              <a:t>Portanto surge a pergunta, como podemos atribuir a cada </a:t>
            </a:r>
            <a:r>
              <a:rPr lang="pt-BR" b="1" i="1" dirty="0"/>
              <a:t>nó</a:t>
            </a:r>
            <a:r>
              <a:rPr lang="pt-BR" dirty="0"/>
              <a:t> de uma camada anterior da rede sua devida influência na composição dos valores de saída e do erro?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Propaga-se o erro calculado na saída da rede neural para suas camadas anteriores até a </a:t>
            </a:r>
            <a:r>
              <a:rPr lang="pt-BR" dirty="0" smtClean="0"/>
              <a:t>primeira camada intermediária usando-se </a:t>
            </a:r>
            <a:r>
              <a:rPr lang="pt-BR" dirty="0"/>
              <a:t>um algoritmo, baseado na regra da cadeia, conhecido como </a:t>
            </a:r>
            <a:r>
              <a:rPr lang="pt-BR" b="1" i="1" dirty="0" smtClean="0"/>
              <a:t>backpropagation </a:t>
            </a:r>
            <a:r>
              <a:rPr lang="pt-BR" dirty="0" smtClean="0"/>
              <a:t>ou </a:t>
            </a:r>
            <a:r>
              <a:rPr lang="pt-BR" b="1" i="1" dirty="0" smtClean="0"/>
              <a:t>retropropagação do erro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7569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0188" cy="1325563"/>
          </a:xfrm>
        </p:spPr>
        <p:txBody>
          <a:bodyPr/>
          <a:lstStyle/>
          <a:p>
            <a:r>
              <a:rPr lang="pt-BR" dirty="0"/>
              <a:t>Retropropagação do </a:t>
            </a:r>
            <a:r>
              <a:rPr lang="pt-BR" dirty="0" smtClean="0"/>
              <a:t>Erro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414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A </a:t>
                </a:r>
                <a:r>
                  <a:rPr lang="pt-BR" dirty="0"/>
                  <a:t>seguir, </a:t>
                </a:r>
                <a:r>
                  <a:rPr lang="pt-BR" dirty="0" smtClean="0"/>
                  <a:t>veremos </a:t>
                </a:r>
                <a:r>
                  <a:rPr lang="pt-BR" dirty="0"/>
                  <a:t>de maneira mais sistemática como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 é realizada.</a:t>
                </a:r>
              </a:p>
              <a:p>
                <a:r>
                  <a:rPr lang="pt-BR" dirty="0"/>
                  <a:t>Inicialmente, nós devemos observar um fato fundamental. O cálculo </a:t>
                </a:r>
                <a:r>
                  <a:rPr lang="pt-BR" dirty="0" smtClean="0"/>
                  <a:t>da </a:t>
                </a:r>
                <a:r>
                  <a:rPr lang="pt-BR" dirty="0"/>
                  <a:t>derivada do MSE com respeito a um peso qualquer é dada por: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dados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sup>
                              <m:e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dados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OBS.1</a:t>
                </a:r>
                <a:r>
                  <a:rPr lang="pt-BR" dirty="0"/>
                  <a:t>: Operação da derivada parcial é distributiva.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OBS.2</a:t>
                </a:r>
                <a:r>
                  <a:rPr lang="pt-BR" dirty="0"/>
                  <a:t>: A divisão pelo número de amostras </a:t>
                </a:r>
                <a:r>
                  <a:rPr lang="pt-BR" dirty="0" smtClean="0"/>
                  <a:t>é omitida </a:t>
                </a:r>
                <a:r>
                  <a:rPr lang="pt-BR" dirty="0"/>
                  <a:t>pois </a:t>
                </a:r>
                <a:r>
                  <a:rPr lang="pt-BR" dirty="0" smtClean="0"/>
                  <a:t>não </a:t>
                </a:r>
                <a:r>
                  <a:rPr lang="pt-BR" dirty="0"/>
                  <a:t>afeta a otimização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A equação acima mostra que é necessário </a:t>
                </a:r>
                <a:r>
                  <a:rPr lang="pt-BR" dirty="0" smtClean="0"/>
                  <a:t>se calcular o </a:t>
                </a:r>
                <a:r>
                  <a:rPr lang="pt-BR" dirty="0"/>
                  <a:t>gradiente apenas para </a:t>
                </a:r>
                <a:r>
                  <a:rPr lang="pt-BR" dirty="0" smtClean="0"/>
                  <a:t>a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smtClean="0"/>
                  <a:t>ésima amostra, </a:t>
                </a:r>
                <a:r>
                  <a:rPr lang="pt-BR" dirty="0"/>
                  <a:t>pois o gradiente médio será uma média de </a:t>
                </a:r>
                <a:r>
                  <a:rPr lang="pt-BR" b="1" i="1" dirty="0"/>
                  <a:t>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 associados a cada amostra.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4144" cy="5032376"/>
              </a:xfrm>
              <a:blipFill rotWithShape="0">
                <a:blip r:embed="rId3"/>
                <a:stretch>
                  <a:fillRect l="-92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698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493"/>
          </a:xfrm>
        </p:spPr>
        <p:txBody>
          <a:bodyPr/>
          <a:lstStyle/>
          <a:p>
            <a:r>
              <a:rPr lang="pt-BR" dirty="0"/>
              <a:t>Retropropagação: Algumas noções básicas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65604"/>
                <a:ext cx="11245949" cy="539239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Considerando novamente a derivada geral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(i.e., um elemento genérico do </a:t>
                </a:r>
                <a:r>
                  <a:rPr lang="pt-BR" dirty="0" smtClean="0"/>
                  <a:t>gradiente) e usando </a:t>
                </a:r>
                <a:r>
                  <a:rPr lang="pt-BR" dirty="0"/>
                  <a:t>a </a:t>
                </a:r>
                <a:r>
                  <a:rPr lang="pt-BR" b="1" i="1" dirty="0"/>
                  <a:t>regra da cadeia</a:t>
                </a:r>
                <a:r>
                  <a:rPr lang="pt-BR" dirty="0"/>
                  <a:t>, </a:t>
                </a:r>
                <a:r>
                  <a:rPr lang="pt-BR" dirty="0" smtClean="0"/>
                  <a:t>podemos reescrevê-la como: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primeira derivada após a igualdade é a derivada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 com respeito à ativação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 </a:t>
                </a:r>
              </a:p>
              <a:p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Desta </a:t>
                </a:r>
                <a:r>
                  <a:rPr lang="pt-BR" dirty="0"/>
                  <a:t>forma: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 é único para cada </a:t>
                </a:r>
                <a:r>
                  <a:rPr lang="pt-BR" b="1" i="1" dirty="0"/>
                  <a:t>nó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 outro termo, por sua vez, varia ao longo das entradas do </a:t>
                </a:r>
                <a:r>
                  <a:rPr lang="pt-BR" b="1" i="1" dirty="0"/>
                  <a:t>nó</a:t>
                </a:r>
                <a:r>
                  <a:rPr lang="pt-BR" dirty="0"/>
                  <a:t> em questão. Como adotamos o modelo do </a:t>
                </a:r>
                <a:r>
                  <a:rPr lang="pt-BR" b="1" i="1" dirty="0"/>
                  <a:t>tipo perceptron</a:t>
                </a:r>
                <a:r>
                  <a:rPr lang="pt-BR" dirty="0"/>
                  <a:t>, a </a:t>
                </a:r>
                <a:r>
                  <a:rPr lang="pt-BR" dirty="0" smtClean="0"/>
                  <a:t>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m:rPr>
                              <m:sty m:val="p"/>
                              <m:brk m:alnAt="9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ntradas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65604"/>
                <a:ext cx="11245949" cy="5392396"/>
              </a:xfrm>
              <a:blipFill rotWithShape="0">
                <a:blip r:embed="rId3"/>
                <a:stretch>
                  <a:fillRect l="-705" t="-18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714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13979"/>
            <a:ext cx="10515600" cy="765391"/>
          </a:xfrm>
        </p:spPr>
        <p:txBody>
          <a:bodyPr/>
          <a:lstStyle/>
          <a:p>
            <a:r>
              <a:rPr lang="pt-BR" dirty="0"/>
              <a:t>Retropropagação: Algumas noções básicas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48972"/>
                <a:ext cx="11191876" cy="540902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Assim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Caso a derivada seja em relação ao termo de </a:t>
                </a:r>
                <a:r>
                  <a:rPr lang="pt-BR" b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teremos o seguinte resultado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Desta forma, vemos que </a:t>
                </a:r>
                <a:r>
                  <a:rPr lang="pt-BR" b="1" i="1" dirty="0"/>
                  <a:t>todas as derivadas da função de custo com respeito aos pesos sinápticos são produtos de um valor delta,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b="1" i="1" dirty="0"/>
                  <a:t>, por uma entrada (ou, no caso </a:t>
                </a:r>
                <a:r>
                  <a:rPr lang="pt-BR" b="1" i="1" dirty="0" smtClean="0"/>
                  <a:t>dos </a:t>
                </a:r>
                <a:r>
                  <a:rPr lang="pt-BR" b="1" i="1" dirty="0"/>
                  <a:t>termos de bias, pela unidade)</a:t>
                </a:r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Ou, para o beso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São os valores de </a:t>
                </a:r>
                <a:r>
                  <a:rPr lang="pt-BR" b="1" i="1" dirty="0" smtClean="0"/>
                  <a:t>sensibilidade</a:t>
                </a:r>
                <a:r>
                  <a:rPr lang="pt-BR" i="1" dirty="0" smtClean="0"/>
                  <a:t>,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que trazem mais dificuldades em seu cálculo, pois a derivada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é trivial (ela é apenas o valor de uma </a:t>
                </a:r>
                <a:r>
                  <a:rPr lang="pt-BR" dirty="0" smtClean="0"/>
                  <a:t>entrada daquele nó). 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48972"/>
                <a:ext cx="11191876" cy="5409028"/>
              </a:xfrm>
              <a:blipFill rotWithShape="0">
                <a:blip r:embed="rId3"/>
                <a:stretch>
                  <a:fillRect l="-817" t="-2593" r="-5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808687" y="1091428"/>
            <a:ext cx="798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Saída da camada anterior.</a:t>
            </a:r>
            <a:endParaRPr lang="pt-BR" sz="1400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053943" y="1460760"/>
            <a:ext cx="754744" cy="3390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60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Recapitulando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/>
          </a:bodyPr>
          <a:lstStyle/>
          <a:p>
            <a:r>
              <a:rPr lang="pt-BR" dirty="0" smtClean="0"/>
              <a:t>Na última aula, fomos apresentados às redes neurais.</a:t>
            </a:r>
          </a:p>
          <a:p>
            <a:r>
              <a:rPr lang="pt-BR" dirty="0" smtClean="0"/>
              <a:t>Vimos que elas são formadas por camadas de perceptrons que se conectam através dos pesos sinápticos.</a:t>
            </a:r>
          </a:p>
          <a:p>
            <a:r>
              <a:rPr lang="pt-BR" dirty="0" smtClean="0"/>
              <a:t>Aprendemos que as funções de ativação sigmóide e tangente hiperbólica causam o problema do desaparecimento do gradiente, o </a:t>
            </a:r>
            <a:r>
              <a:rPr lang="pt-BR" dirty="0" smtClean="0"/>
              <a:t>qual pode ser solucionado </a:t>
            </a:r>
            <a:r>
              <a:rPr lang="pt-BR" dirty="0" smtClean="0"/>
              <a:t>usando-se a função retificadora.</a:t>
            </a:r>
          </a:p>
          <a:p>
            <a:r>
              <a:rPr lang="pt-BR" dirty="0" smtClean="0"/>
              <a:t>Discutimos algumas topologias diferentes </a:t>
            </a:r>
            <a:r>
              <a:rPr lang="pt-BR" dirty="0" smtClean="0"/>
              <a:t>de </a:t>
            </a:r>
            <a:r>
              <a:rPr lang="pt-BR" dirty="0" smtClean="0"/>
              <a:t>redes neurais.</a:t>
            </a:r>
          </a:p>
          <a:p>
            <a:r>
              <a:rPr lang="pt-BR" dirty="0" smtClean="0"/>
              <a:t>E aprendemos que as redes neurais são aproximadoras universais de funções.</a:t>
            </a:r>
          </a:p>
          <a:p>
            <a:r>
              <a:rPr lang="pt-BR" dirty="0" smtClean="0"/>
              <a:t>Nesta aula, veremos como as redes neurais aprendem, ou seja, são treinadas.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07058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Portanto, a estratégia de otimização adotada </a:t>
                </a:r>
                <a:r>
                  <a:rPr lang="pt-BR" dirty="0" smtClean="0"/>
                  <a:t>para atualização dos pesos sinápticos da rede neural é </a:t>
                </a:r>
                <a:r>
                  <a:rPr lang="pt-BR" dirty="0"/>
                  <a:t>a seguinte: </a:t>
                </a:r>
                <a:endParaRPr lang="pt-BR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C</a:t>
                </a:r>
                <a:r>
                  <a:rPr lang="pt-BR" dirty="0" smtClean="0"/>
                  <a:t>omeça-se </a:t>
                </a:r>
                <a:r>
                  <a:rPr lang="pt-BR" dirty="0"/>
                  <a:t>pela </a:t>
                </a:r>
                <a:r>
                  <a:rPr lang="pt-BR" dirty="0" smtClean="0"/>
                  <a:t>saída, onde </a:t>
                </a:r>
                <a:r>
                  <a:rPr lang="pt-BR" dirty="0"/>
                  <a:t>o erro é </a:t>
                </a:r>
                <a:r>
                  <a:rPr lang="pt-BR" dirty="0" smtClean="0"/>
                  <a:t>calculado.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E</a:t>
                </a:r>
                <a:r>
                  <a:rPr lang="pt-BR" dirty="0" smtClean="0"/>
                  <a:t>ncontra-se </a:t>
                </a:r>
                <a:r>
                  <a:rPr lang="pt-BR" dirty="0"/>
                  <a:t>uma </a:t>
                </a:r>
                <a:r>
                  <a:rPr lang="pt-BR" b="1" i="1" dirty="0"/>
                  <a:t>regra recursiva </a:t>
                </a:r>
                <a:r>
                  <a:rPr lang="pt-BR" dirty="0"/>
                  <a:t>que gere os valores de </a:t>
                </a:r>
                <a:r>
                  <a:rPr lang="pt-BR" b="1" i="1" dirty="0" smtClean="0"/>
                  <a:t>sensibilidade </a:t>
                </a:r>
                <a:r>
                  <a:rPr lang="pt-BR" dirty="0" smtClean="0"/>
                  <a:t>para </a:t>
                </a:r>
                <a:r>
                  <a:rPr lang="pt-BR" dirty="0"/>
                  <a:t>os </a:t>
                </a:r>
                <a:r>
                  <a:rPr lang="pt-BR" b="1" i="1" dirty="0"/>
                  <a:t>nós</a:t>
                </a:r>
                <a:r>
                  <a:rPr lang="pt-BR" dirty="0"/>
                  <a:t> das camadas anteriores até a primeira camada intermediária. </a:t>
                </a:r>
              </a:p>
              <a:p>
                <a:r>
                  <a:rPr lang="pt-BR" dirty="0" smtClean="0"/>
                  <a:t>Esse </a:t>
                </a:r>
                <a:r>
                  <a:rPr lang="pt-BR" dirty="0"/>
                  <a:t>processo é chamado de </a:t>
                </a:r>
                <a:r>
                  <a:rPr lang="pt-BR" b="1" i="1" dirty="0"/>
                  <a:t>retropropagação do </a:t>
                </a:r>
                <a:r>
                  <a:rPr lang="pt-BR" b="1" i="1" dirty="0" smtClean="0"/>
                  <a:t>erro </a:t>
                </a:r>
                <a:r>
                  <a:rPr lang="pt-BR" dirty="0" smtClean="0"/>
                  <a:t>ou</a:t>
                </a:r>
                <a:r>
                  <a:rPr lang="pt-BR" b="1" i="1" dirty="0" smtClean="0"/>
                  <a:t> backpropagation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Para facilitar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, nós vamos inicialmente agrupar todos os valores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 de uma camada em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/>
                  <a:t>Em seguida, vamos encontrar uma regra que fará a transição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>
                    <a:solidFill>
                      <a:schemeClr val="tx1"/>
                    </a:solidFill>
                  </a:rPr>
                  <a:t>Ou seja, a partir da </a:t>
                </a:r>
                <a:r>
                  <a:rPr lang="pt-BR" b="1" i="1" dirty="0" smtClean="0">
                    <a:solidFill>
                      <a:schemeClr val="tx1"/>
                    </a:solidFill>
                  </a:rPr>
                  <a:t>sensibilidade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 smtClean="0">
                    <a:solidFill>
                      <a:schemeClr val="tx1"/>
                    </a:solidFill>
                  </a:rPr>
                  <a:t>, iremos encontrar a </a:t>
                </a:r>
                <a:r>
                  <a:rPr lang="pt-BR" b="1" i="1" dirty="0" smtClean="0">
                    <a:solidFill>
                      <a:schemeClr val="tx1"/>
                    </a:solidFill>
                  </a:rPr>
                  <a:t>sensibilidade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 da camada anterior,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 smtClean="0">
                    <a:solidFill>
                      <a:schemeClr val="tx1"/>
                    </a:solidFill>
                  </a:rPr>
                  <a:t>.</a:t>
                </a:r>
                <a:endParaRPr lang="pt-BR" dirty="0">
                  <a:solidFill>
                    <a:schemeClr val="tx1"/>
                  </a:solidFill>
                </a:endParaRPr>
              </a:p>
              <a:p>
                <a:endParaRPr lang="pt-BR" dirty="0" smtClean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07058" cy="5032375"/>
              </a:xfrm>
              <a:blipFill rotWithShape="0">
                <a:blip r:embed="rId2"/>
                <a:stretch>
                  <a:fillRect l="-988" t="-2663" r="-8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586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/>
                  <a:t>Em resumo, o processo de </a:t>
                </a:r>
                <a:r>
                  <a:rPr lang="pt-BR" b="1" i="1" dirty="0" smtClean="0"/>
                  <a:t>retropropagação </a:t>
                </a:r>
                <a:r>
                  <a:rPr lang="pt-BR" b="1" i="1" dirty="0"/>
                  <a:t>do </a:t>
                </a:r>
                <a:r>
                  <a:rPr lang="pt-BR" b="1" i="1" dirty="0" smtClean="0"/>
                  <a:t>erro</a:t>
                </a:r>
                <a:r>
                  <a:rPr lang="pt-BR" dirty="0" smtClean="0"/>
                  <a:t> é iniciado calculando-se o </a:t>
                </a:r>
                <a:r>
                  <a:rPr lang="pt-BR" b="1" i="1" dirty="0" smtClean="0"/>
                  <a:t>vetor </a:t>
                </a:r>
                <a:r>
                  <a:rPr lang="pt-BR" b="1" i="1" dirty="0"/>
                  <a:t>de sensibilidade </a:t>
                </a:r>
                <a:r>
                  <a:rPr lang="pt-BR" dirty="0"/>
                  <a:t>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e, de maneira recursiva, </a:t>
                </a:r>
                <a:r>
                  <a:rPr lang="pt-BR" dirty="0" smtClean="0"/>
                  <a:t>obtém </a:t>
                </a:r>
                <a:r>
                  <a:rPr lang="pt-BR" dirty="0"/>
                  <a:t>os </a:t>
                </a:r>
                <a:r>
                  <a:rPr lang="pt-BR" b="1" i="1" dirty="0"/>
                  <a:t>vetores de sensibilidade </a:t>
                </a:r>
                <a:r>
                  <a:rPr lang="pt-BR" dirty="0" smtClean="0"/>
                  <a:t>de </a:t>
                </a:r>
                <a:r>
                  <a:rPr lang="pt-BR" dirty="0"/>
                  <a:t>todas as </a:t>
                </a:r>
                <a:r>
                  <a:rPr lang="pt-BR" dirty="0" smtClean="0"/>
                  <a:t>camadas anteriores.</a:t>
                </a:r>
              </a:p>
              <a:p>
                <a:r>
                  <a:rPr lang="pt-BR" dirty="0" smtClean="0"/>
                  <a:t>Para </a:t>
                </a:r>
                <a:r>
                  <a:rPr lang="pt-BR" dirty="0"/>
                  <a:t>calcular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consideramos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saídas </a:t>
                </a:r>
                <a:r>
                  <a:rPr lang="pt-BR" dirty="0" smtClean="0"/>
                  <a:t>e, </a:t>
                </a:r>
                <a:r>
                  <a:rPr lang="pt-BR" dirty="0"/>
                  <a:t>assim, temos que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elemento </a:t>
                </a:r>
                <a:r>
                  <a:rPr lang="pt-BR" dirty="0" smtClean="0"/>
                  <a:t>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 smtClean="0"/>
                  <a:t>é </a:t>
                </a:r>
                <a:r>
                  <a:rPr lang="pt-BR" dirty="0"/>
                  <a:t>dado por: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onde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  <a:blipFill rotWithShape="0">
                <a:blip r:embed="rId3"/>
                <a:stretch>
                  <a:fillRect l="-933" t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824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</p:spPr>
            <p:txBody>
              <a:bodyPr/>
              <a:lstStyle/>
              <a:p>
                <a:r>
                  <a:rPr lang="pt-BR" dirty="0" smtClean="0"/>
                  <a:t>Matricialmente podemos expressar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como: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a matriz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/>
                  <a:t> é definida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⋯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𝑁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𝑀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  <m:sup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𝑀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Desta forma, a aplicação sucessiva da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leva a uma recursão que, em termos matriciais, é simples e dada por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  <a:blipFill rotWithShape="0">
                <a:blip r:embed="rId2"/>
                <a:stretch>
                  <a:fillRect l="-1088" t="-1937" r="-13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762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6477002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Considerem </a:t>
                </a:r>
                <a:r>
                  <a:rPr lang="pt-BR" dirty="0"/>
                  <a:t>uma rede MLP com uma camada intermediária e </a:t>
                </a:r>
                <a:r>
                  <a:rPr lang="pt-BR" dirty="0" smtClean="0"/>
                  <a:t>uma camada </a:t>
                </a:r>
                <a:r>
                  <a:rPr lang="pt-BR" dirty="0"/>
                  <a:t>de </a:t>
                </a:r>
                <a:r>
                  <a:rPr lang="pt-BR" dirty="0" smtClean="0"/>
                  <a:t>saída com um nó, portanto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 smtClean="0"/>
                  <a:t>Devemos </a:t>
                </a:r>
                <a:r>
                  <a:rPr lang="pt-BR" dirty="0"/>
                  <a:t>começar calculando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Percebam </a:t>
                </a:r>
                <a:r>
                  <a:rPr lang="pt-BR" dirty="0"/>
                  <a:t>que essa </a:t>
                </a:r>
                <a:r>
                  <a:rPr lang="pt-BR" b="1" i="1" dirty="0"/>
                  <a:t>sensibilidade</a:t>
                </a:r>
                <a:r>
                  <a:rPr lang="pt-BR" dirty="0"/>
                  <a:t> é um escalar </a:t>
                </a:r>
                <a:r>
                  <a:rPr lang="pt-BR" dirty="0" smtClean="0"/>
                  <a:t>pois há </a:t>
                </a:r>
                <a:r>
                  <a:rPr lang="pt-BR" dirty="0"/>
                  <a:t>apenas um </a:t>
                </a:r>
                <a:r>
                  <a:rPr lang="pt-BR" b="1" dirty="0"/>
                  <a:t>nó </a:t>
                </a:r>
                <a:r>
                  <a:rPr lang="pt-BR" dirty="0"/>
                  <a:t>na camada de saída.</a:t>
                </a:r>
              </a:p>
              <a:p>
                <a:r>
                  <a:rPr lang="pt-BR" dirty="0"/>
                  <a:t>Vamos considerar um </a:t>
                </a:r>
                <a:r>
                  <a:rPr lang="pt-BR" dirty="0" smtClean="0"/>
                  <a:t>exemplo com </a:t>
                </a:r>
                <a:r>
                  <a:rPr lang="pt-BR" dirty="0"/>
                  <a:t>entrada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saída desejada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 smtClean="0"/>
                  <a:t>Supomos </a:t>
                </a:r>
                <a:r>
                  <a:rPr lang="pt-BR" dirty="0"/>
                  <a:t>que a rede </a:t>
                </a:r>
                <a:r>
                  <a:rPr lang="pt-BR" dirty="0" smtClean="0"/>
                  <a:t>tem uma </a:t>
                </a:r>
                <a:r>
                  <a:rPr lang="pt-BR" dirty="0"/>
                  <a:t>certa </a:t>
                </a:r>
                <a:r>
                  <a:rPr lang="pt-BR" dirty="0" smtClean="0"/>
                  <a:t>configuração inicial </a:t>
                </a:r>
                <a:r>
                  <a:rPr lang="pt-BR" dirty="0"/>
                  <a:t>de pesos, de modo que, quando a entrada for apresentada à rede, será possível calcular todos os sinais pertinentes ao longo dela até sua saída. </a:t>
                </a:r>
              </a:p>
              <a:p>
                <a:r>
                  <a:rPr lang="pt-BR" dirty="0"/>
                  <a:t>Essa é a etapa </a:t>
                </a:r>
                <a:r>
                  <a:rPr lang="pt-BR" b="1" i="1" dirty="0"/>
                  <a:t>direta</a:t>
                </a:r>
                <a:r>
                  <a:rPr lang="pt-BR" dirty="0"/>
                  <a:t> (ou do inglês, </a:t>
                </a:r>
                <a:r>
                  <a:rPr lang="pt-BR" b="1" i="1" dirty="0"/>
                  <a:t>forward</a:t>
                </a:r>
                <a:r>
                  <a:rPr lang="pt-BR" dirty="0" smtClean="0"/>
                  <a:t>).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6477002" cy="5032375"/>
              </a:xfrm>
              <a:blipFill rotWithShape="0">
                <a:blip r:embed="rId2"/>
                <a:stretch>
                  <a:fillRect l="-1411" t="-3027" r="-847" b="-6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7068457" y="2496457"/>
            <a:ext cx="5109029" cy="308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0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06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Portanto, temos então a saída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onde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o erro pode ser calculado como: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 posse do erro, podemos calcular o delta do </a:t>
                </a:r>
                <a:r>
                  <a:rPr lang="pt-BR" b="1" i="1" dirty="0"/>
                  <a:t>nó</a:t>
                </a:r>
                <a:r>
                  <a:rPr lang="pt-BR" dirty="0"/>
                  <a:t> da camada de saída: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Temos, portanto, nossa primeira </a:t>
                </a:r>
                <a:r>
                  <a:rPr lang="pt-BR" b="1" i="1" dirty="0"/>
                  <a:t>sensibilidade</a:t>
                </a:r>
                <a:r>
                  <a:rPr lang="pt-BR" dirty="0"/>
                  <a:t>. </a:t>
                </a:r>
                <a:r>
                  <a:rPr lang="pt-BR" dirty="0" smtClean="0"/>
                  <a:t>Agora</a:t>
                </a:r>
                <a:r>
                  <a:rPr lang="pt-BR" dirty="0"/>
                  <a:t>, usamos a recursão para </a:t>
                </a:r>
                <a:r>
                  <a:rPr lang="pt-BR" b="1" i="1" dirty="0"/>
                  <a:t>retropropagar</a:t>
                </a:r>
                <a:r>
                  <a:rPr lang="pt-BR" dirty="0"/>
                  <a:t> o erro até a camada anterior. A fórmula nos diz: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e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0600" cy="5032375"/>
              </a:xfrm>
              <a:blipFill rotWithShape="0">
                <a:blip r:embed="rId3"/>
                <a:stretch>
                  <a:fillRect l="-1148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b="1" dirty="0" smtClean="0"/>
                  <a:t>OBS</a:t>
                </a:r>
                <a:r>
                  <a:rPr lang="pt-BR" sz="1400" dirty="0"/>
                  <a:t>.: </a:t>
                </a:r>
                <a:r>
                  <a:rPr lang="pt-BR" sz="1400" dirty="0" smtClean="0"/>
                  <a:t>Notem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sup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400" dirty="0"/>
                  <a:t> aqui não significa “ao quadrado”, mas sim a indicação de que se trata de uma saída da camada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  <a:blipFill rotWithShape="0">
                <a:blip r:embed="rId4"/>
                <a:stretch>
                  <a:fillRect r="-1425" b="-24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82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05"/>
            <a:ext cx="10515600" cy="792163"/>
          </a:xfrm>
        </p:spPr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Portanto,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 smtClean="0"/>
                  <a:t>Agora, para calcularmos </a:t>
                </a:r>
                <a:r>
                  <a:rPr lang="pt-BR" dirty="0"/>
                  <a:t>o gradiente, </a:t>
                </a:r>
                <a:r>
                  <a:rPr lang="pt-BR" dirty="0" smtClean="0"/>
                  <a:t>multiplicamos as </a:t>
                </a:r>
                <a:r>
                  <a:rPr lang="pt-BR" b="1" i="1" dirty="0" smtClean="0"/>
                  <a:t>sensibilidades</a:t>
                </a:r>
                <a:r>
                  <a:rPr lang="pt-BR" dirty="0" smtClean="0"/>
                  <a:t> pelas entradas correspondentes.</a:t>
                </a:r>
              </a:p>
              <a:p>
                <a:r>
                  <a:rPr lang="pt-BR" dirty="0" smtClean="0"/>
                  <a:t>Por exemplo, as </a:t>
                </a:r>
                <a:r>
                  <a:rPr lang="pt-BR" dirty="0"/>
                  <a:t>derivadas parciais com relação aos pesos do </a:t>
                </a:r>
                <a:r>
                  <a:rPr lang="pt-BR" b="1" i="1" dirty="0"/>
                  <a:t>nó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são </a:t>
                </a:r>
                <a:r>
                  <a:rPr lang="pt-BR" dirty="0" smtClean="0"/>
                  <a:t>mostradas abaixo</a:t>
                </a: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1,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  <a:blipFill rotWithShape="0">
                <a:blip r:embed="rId2"/>
                <a:stretch>
                  <a:fillRect l="-876" t="-2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593943" y="3736605"/>
            <a:ext cx="25980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smtClean="0"/>
              <a:t>Os pesos de </a:t>
            </a:r>
            <a:r>
              <a:rPr lang="pt-BR" sz="1600" b="1" i="1" dirty="0" smtClean="0"/>
              <a:t>bias</a:t>
            </a:r>
            <a:r>
              <a:rPr lang="pt-BR" sz="1600" dirty="0" smtClean="0"/>
              <a:t> </a:t>
            </a:r>
            <a:r>
              <a:rPr lang="pt-BR" sz="1600" dirty="0"/>
              <a:t>estão ligados a entradas com valores constantes iguais a </a:t>
            </a:r>
            <a:r>
              <a:rPr lang="pt-BR" sz="1600" dirty="0" smtClean="0"/>
              <a:t>1.</a:t>
            </a:r>
            <a:endParaRPr lang="pt-BR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9347200" y="4567602"/>
            <a:ext cx="1545771" cy="10929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018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</p:spPr>
            <p:txBody>
              <a:bodyPr/>
              <a:lstStyle/>
              <a:p>
                <a:r>
                  <a:rPr lang="pt-BR" dirty="0" smtClean="0"/>
                  <a:t>Se fôssemos calcular as derivadas aplicando a regra da cadeia diretamente, elas seriam calculadas como mostrado abaixo.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  <a:blipFill rotWithShape="0">
                <a:blip r:embed="rId2"/>
                <a:stretch>
                  <a:fillRect l="-929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721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(Parte VI)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</a:t>
            </a:r>
            <a:r>
              <a:rPr lang="pt-BR" b="1" dirty="0">
                <a:hlinkClick r:id="rId3"/>
              </a:rPr>
              <a:t>8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36086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Consideramos agora, o processo de otimização, ou seja, de </a:t>
                </a:r>
                <a:r>
                  <a:rPr lang="pt-BR" dirty="0" smtClean="0"/>
                  <a:t>atualização dos </a:t>
                </a:r>
                <a:r>
                  <a:rPr lang="pt-BR" b="1" i="1" dirty="0"/>
                  <a:t>pesos </a:t>
                </a:r>
                <a:r>
                  <a:rPr lang="pt-BR" b="1" i="1" dirty="0" smtClean="0"/>
                  <a:t>sinápticos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 smtClean="0"/>
                  <a:t>Assim como vimos anteriormente, o processo </a:t>
                </a:r>
                <a:r>
                  <a:rPr lang="pt-BR" dirty="0"/>
                  <a:t>de otimização corresponde a </a:t>
                </a:r>
                <a:r>
                  <a:rPr lang="pt-BR" dirty="0" smtClean="0"/>
                  <a:t>um </a:t>
                </a:r>
                <a:r>
                  <a:rPr lang="pt-BR" b="1" i="1" dirty="0" smtClean="0"/>
                  <a:t>problema de </a:t>
                </a:r>
                <a:r>
                  <a:rPr lang="pt-BR" b="1" i="1" dirty="0"/>
                  <a:t>minimização</a:t>
                </a:r>
                <a:r>
                  <a:rPr lang="pt-BR" dirty="0"/>
                  <a:t> de uma </a:t>
                </a:r>
                <a:r>
                  <a:rPr lang="pt-BR" b="1" i="1" dirty="0"/>
                  <a:t>função custo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, com respeito a um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Portanto, o problema de aprendizado em redes neurais pode ser formulado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Normalmente, esse processo de otimização é conduzido de forma iterativa, o que dá um sentido mais natural à noção de aprendizado (como um processo gradual</a:t>
                </a:r>
                <a:r>
                  <a:rPr lang="pt-BR" dirty="0" smtClean="0"/>
                  <a:t>).</a:t>
                </a:r>
                <a:endParaRPr lang="pt-BR" dirty="0"/>
              </a:p>
              <a:p>
                <a:r>
                  <a:rPr lang="pt-BR" dirty="0"/>
                  <a:t>Existem vários métodos de otimização aplicáveis, mas, sem dúvida, os mais utilizados são aqueles baseados nas derivadas da função custo,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36086" cy="5032375"/>
              </a:xfrm>
              <a:blipFill rotWithShape="0">
                <a:blip r:embed="rId3"/>
                <a:stretch>
                  <a:fillRect l="-876" t="-2421" r="-13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461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18607" y="1393371"/>
            <a:ext cx="7290582" cy="4399794"/>
            <a:chOff x="3418607" y="1393371"/>
            <a:chExt cx="7290582" cy="4399794"/>
          </a:xfrm>
        </p:grpSpPr>
        <p:grpSp>
          <p:nvGrpSpPr>
            <p:cNvPr id="73" name="Group 72"/>
            <p:cNvGrpSpPr/>
            <p:nvPr/>
          </p:nvGrpSpPr>
          <p:grpSpPr>
            <a:xfrm>
              <a:off x="3418607" y="1393371"/>
              <a:ext cx="7098192" cy="4399794"/>
              <a:chOff x="3418607" y="1393371"/>
              <a:chExt cx="7098192" cy="43997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0185" r="-277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/>
              <p:cNvGrpSpPr/>
              <p:nvPr/>
            </p:nvGrpSpPr>
            <p:grpSpPr>
              <a:xfrm>
                <a:off x="5757023" y="2712359"/>
                <a:ext cx="540000" cy="539571"/>
                <a:chOff x="4419599" y="2282943"/>
                <a:chExt cx="468000" cy="539571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" name="Straight Arrow Connector 10"/>
              <p:cNvCxnSpPr>
                <a:stCxn id="8" idx="6"/>
                <a:endCxn id="4" idx="1"/>
              </p:cNvCxnSpPr>
              <p:nvPr/>
            </p:nvCxnSpPr>
            <p:spPr>
              <a:xfrm flipV="1">
                <a:off x="6297023" y="2943830"/>
                <a:ext cx="437111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5750690" y="3962796"/>
                <a:ext cx="540000" cy="539571"/>
                <a:chOff x="4419599" y="2282943"/>
                <a:chExt cx="468000" cy="53957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/>
              <p:cNvGrpSpPr/>
              <p:nvPr/>
            </p:nvGrpSpPr>
            <p:grpSpPr>
              <a:xfrm>
                <a:off x="8730204" y="3256232"/>
                <a:ext cx="540000" cy="539571"/>
                <a:chOff x="4419599" y="2282943"/>
                <a:chExt cx="468000" cy="539571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0" name="Straight Arrow Connector 19"/>
              <p:cNvCxnSpPr>
                <a:stCxn id="18" idx="6"/>
                <a:endCxn id="6" idx="1"/>
              </p:cNvCxnSpPr>
              <p:nvPr/>
            </p:nvCxnSpPr>
            <p:spPr>
              <a:xfrm>
                <a:off x="9270204" y="3490232"/>
                <a:ext cx="368701" cy="2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/>
                  <p:cNvSpPr/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Oval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/>
              <p:cNvCxnSpPr>
                <a:stCxn id="4" idx="3"/>
                <a:endCxn id="21" idx="2"/>
              </p:cNvCxnSpPr>
              <p:nvPr/>
            </p:nvCxnSpPr>
            <p:spPr>
              <a:xfrm>
                <a:off x="7387239" y="2943830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/>
                  <p:cNvSpPr/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Oval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>
                <a:stCxn id="5" idx="3"/>
                <a:endCxn id="23" idx="2"/>
              </p:cNvCxnSpPr>
              <p:nvPr/>
            </p:nvCxnSpPr>
            <p:spPr>
              <a:xfrm>
                <a:off x="7387239" y="4194267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1" idx="6"/>
                <a:endCxn id="18" idx="2"/>
              </p:cNvCxnSpPr>
              <p:nvPr/>
            </p:nvCxnSpPr>
            <p:spPr>
              <a:xfrm>
                <a:off x="8249546" y="2943830"/>
                <a:ext cx="480658" cy="5464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3" idx="6"/>
                <a:endCxn id="18" idx="2"/>
              </p:cNvCxnSpPr>
              <p:nvPr/>
            </p:nvCxnSpPr>
            <p:spPr>
              <a:xfrm flipV="1">
                <a:off x="8249546" y="3490232"/>
                <a:ext cx="480658" cy="7040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6" idx="3"/>
              </p:cNvCxnSpPr>
              <p:nvPr/>
            </p:nvCxnSpPr>
            <p:spPr>
              <a:xfrm>
                <a:off x="10280922" y="3493227"/>
                <a:ext cx="235877" cy="21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/>
                  <p:cNvSpPr/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Oval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 l="-109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/>
                  <p:cNvSpPr/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Oval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Oval 32"/>
                  <p:cNvSpPr/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Oval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/>
              <p:cNvCxnSpPr>
                <a:stCxn id="32" idx="6"/>
                <a:endCxn id="8" idx="2"/>
              </p:cNvCxnSpPr>
              <p:nvPr/>
            </p:nvCxnSpPr>
            <p:spPr>
              <a:xfrm>
                <a:off x="5359806" y="2946359"/>
                <a:ext cx="39721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33" idx="6"/>
                <a:endCxn id="15" idx="2"/>
              </p:cNvCxnSpPr>
              <p:nvPr/>
            </p:nvCxnSpPr>
            <p:spPr>
              <a:xfrm>
                <a:off x="5356133" y="4196796"/>
                <a:ext cx="3945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35"/>
                  <p:cNvSpPr/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Oval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>
                <a:stCxn id="31" idx="6"/>
                <a:endCxn id="8" idx="2"/>
              </p:cNvCxnSpPr>
              <p:nvPr/>
            </p:nvCxnSpPr>
            <p:spPr>
              <a:xfrm>
                <a:off x="5356133" y="1731493"/>
                <a:ext cx="400890" cy="12148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15" idx="6"/>
                <a:endCxn id="5" idx="1"/>
              </p:cNvCxnSpPr>
              <p:nvPr/>
            </p:nvCxnSpPr>
            <p:spPr>
              <a:xfrm flipV="1">
                <a:off x="6290690" y="4194267"/>
                <a:ext cx="443445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6" idx="6"/>
                <a:endCxn id="15" idx="2"/>
              </p:cNvCxnSpPr>
              <p:nvPr/>
            </p:nvCxnSpPr>
            <p:spPr>
              <a:xfrm flipV="1">
                <a:off x="5356133" y="4196796"/>
                <a:ext cx="394557" cy="12860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43115" y="22489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736782" y="47541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4" name="Straight Arrow Connector 53"/>
              <p:cNvCxnSpPr>
                <a:stCxn id="51" idx="3"/>
                <a:endCxn id="31" idx="2"/>
              </p:cNvCxnSpPr>
              <p:nvPr/>
            </p:nvCxnSpPr>
            <p:spPr>
              <a:xfrm flipV="1">
                <a:off x="3923115" y="1731493"/>
                <a:ext cx="893018" cy="6074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1" idx="3"/>
                <a:endCxn id="33" idx="2"/>
              </p:cNvCxnSpPr>
              <p:nvPr/>
            </p:nvCxnSpPr>
            <p:spPr>
              <a:xfrm>
                <a:off x="3923115" y="2338926"/>
                <a:ext cx="893018" cy="18578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2" idx="3"/>
                <a:endCxn id="32" idx="2"/>
              </p:cNvCxnSpPr>
              <p:nvPr/>
            </p:nvCxnSpPr>
            <p:spPr>
              <a:xfrm flipV="1">
                <a:off x="3916782" y="2946359"/>
                <a:ext cx="903024" cy="18977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2" idx="3"/>
                <a:endCxn id="36" idx="2"/>
              </p:cNvCxnSpPr>
              <p:nvPr/>
            </p:nvCxnSpPr>
            <p:spPr>
              <a:xfrm>
                <a:off x="3916782" y="4844126"/>
                <a:ext cx="899351" cy="6386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3333" r="-66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3043" r="-65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Arrow Connector 68"/>
              <p:cNvCxnSpPr/>
              <p:nvPr/>
            </p:nvCxnSpPr>
            <p:spPr>
              <a:xfrm rot="5400000">
                <a:off x="5900480" y="2581353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5982076" y="14772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5799754" y="19771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70" name="TextBox 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9149" t="-2174" r="-8511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2" name="Oval 71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5" name="Straight Arrow Connector 74"/>
              <p:cNvCxnSpPr/>
              <p:nvPr/>
            </p:nvCxnSpPr>
            <p:spPr>
              <a:xfrm rot="5400000">
                <a:off x="5908025" y="1841252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5959215" y="5439804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 rot="16200000">
                <a:off x="5899194" y="455664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/>
              <p:cNvGrpSpPr/>
              <p:nvPr/>
            </p:nvGrpSpPr>
            <p:grpSpPr>
              <a:xfrm>
                <a:off x="5784267" y="47013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3" name="TextBox 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18750" t="-2174" r="-6250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Oval 83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5" name="Straight Arrow Connector 84"/>
              <p:cNvCxnSpPr/>
              <p:nvPr/>
            </p:nvCxnSpPr>
            <p:spPr>
              <a:xfrm rot="16200000">
                <a:off x="5891996" y="5325201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/>
              <p:cNvGrpSpPr/>
              <p:nvPr/>
            </p:nvGrpSpPr>
            <p:grpSpPr>
              <a:xfrm>
                <a:off x="8779268" y="397118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7" name="TextBox 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20833" t="-2174" r="-4167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Oval 87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9" name="Straight Arrow Connector 88"/>
              <p:cNvCxnSpPr/>
              <p:nvPr/>
            </p:nvCxnSpPr>
            <p:spPr>
              <a:xfrm rot="16200000">
                <a:off x="8879954" y="3847435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8947173" y="46795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rot="16200000">
                <a:off x="8879954" y="456490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77"/>
                  <p:cNvSpPr/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8" name="Rectangle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Rectangle 66"/>
              <p:cNvSpPr/>
              <p:nvPr/>
            </p:nvSpPr>
            <p:spPr>
              <a:xfrm>
                <a:off x="4576220" y="1393371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569886" y="3857405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570816" y="2593205"/>
                <a:ext cx="2835927" cy="23633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909657" y="142339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 smtClean="0"/>
                  <a:t>Nó 1</a:t>
                </a:r>
                <a:endParaRPr lang="pt-BR" sz="1600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902485" y="541821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 smtClean="0"/>
                  <a:t>Nó 2</a:t>
                </a:r>
                <a:endParaRPr lang="pt-BR" sz="1600" b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9762362" y="4595572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 smtClean="0"/>
                  <a:t>Nó 3</a:t>
                </a:r>
                <a:endParaRPr lang="pt-BR" sz="1600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39130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20065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/>
          <p:cNvGrpSpPr/>
          <p:nvPr/>
        </p:nvGrpSpPr>
        <p:grpSpPr>
          <a:xfrm>
            <a:off x="1813708" y="1513572"/>
            <a:ext cx="9981331" cy="3270415"/>
            <a:chOff x="1813708" y="1513572"/>
            <a:chExt cx="9981331" cy="3270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185" r="-277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3760389" y="1714929"/>
              <a:ext cx="540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2258" t="-115730" r="-130645" b="-1629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8" idx="6"/>
              <a:endCxn id="4" idx="1"/>
            </p:cNvCxnSpPr>
            <p:nvPr/>
          </p:nvCxnSpPr>
          <p:spPr>
            <a:xfrm flipV="1">
              <a:off x="4300389" y="1946400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754056" y="4165516"/>
              <a:ext cx="540000" cy="539571"/>
              <a:chOff x="4419599" y="2282943"/>
              <a:chExt cx="468000" cy="53957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9816054" y="2815776"/>
              <a:ext cx="540000" cy="539571"/>
              <a:chOff x="4419599" y="2282943"/>
              <a:chExt cx="468000" cy="53957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Straight Arrow Connector 19"/>
            <p:cNvCxnSpPr>
              <a:stCxn id="18" idx="6"/>
              <a:endCxn id="6" idx="1"/>
            </p:cNvCxnSpPr>
            <p:nvPr/>
          </p:nvCxnSpPr>
          <p:spPr>
            <a:xfrm>
              <a:off x="10356054" y="3049776"/>
              <a:ext cx="368701" cy="2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4" idx="3"/>
              <a:endCxn id="106" idx="2"/>
            </p:cNvCxnSpPr>
            <p:nvPr/>
          </p:nvCxnSpPr>
          <p:spPr>
            <a:xfrm flipV="1">
              <a:off x="5390605" y="1941969"/>
              <a:ext cx="474707" cy="44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>
              <a:stCxn id="5" idx="3"/>
              <a:endCxn id="111" idx="2"/>
            </p:cNvCxnSpPr>
            <p:nvPr/>
          </p:nvCxnSpPr>
          <p:spPr>
            <a:xfrm flipV="1">
              <a:off x="5390605" y="4392795"/>
              <a:ext cx="479357" cy="41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6"/>
              <a:endCxn id="18" idx="2"/>
            </p:cNvCxnSpPr>
            <p:nvPr/>
          </p:nvCxnSpPr>
          <p:spPr>
            <a:xfrm>
              <a:off x="9335396" y="1912824"/>
              <a:ext cx="480658" cy="1136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6"/>
              <a:endCxn id="18" idx="2"/>
            </p:cNvCxnSpPr>
            <p:nvPr/>
          </p:nvCxnSpPr>
          <p:spPr>
            <a:xfrm flipV="1">
              <a:off x="9335396" y="3049776"/>
              <a:ext cx="480658" cy="1340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3"/>
            </p:cNvCxnSpPr>
            <p:nvPr/>
          </p:nvCxnSpPr>
          <p:spPr>
            <a:xfrm>
              <a:off x="11366772" y="3052771"/>
              <a:ext cx="235877" cy="2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/>
                <p:cNvSpPr/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/>
                <p:cNvSpPr/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>
              <a:stCxn id="32" idx="6"/>
              <a:endCxn id="8" idx="2"/>
            </p:cNvCxnSpPr>
            <p:nvPr/>
          </p:nvCxnSpPr>
          <p:spPr>
            <a:xfrm flipV="1">
              <a:off x="3349975" y="1948929"/>
              <a:ext cx="410414" cy="818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3" idx="6"/>
              <a:endCxn id="15" idx="2"/>
            </p:cNvCxnSpPr>
            <p:nvPr/>
          </p:nvCxnSpPr>
          <p:spPr>
            <a:xfrm>
              <a:off x="3363172" y="3586656"/>
              <a:ext cx="390884" cy="8128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/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>
              <a:stCxn id="31" idx="6"/>
              <a:endCxn id="8" idx="2"/>
            </p:cNvCxnSpPr>
            <p:nvPr/>
          </p:nvCxnSpPr>
          <p:spPr>
            <a:xfrm flipV="1">
              <a:off x="3349975" y="1948929"/>
              <a:ext cx="410414" cy="38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6"/>
              <a:endCxn id="5" idx="1"/>
            </p:cNvCxnSpPr>
            <p:nvPr/>
          </p:nvCxnSpPr>
          <p:spPr>
            <a:xfrm flipV="1">
              <a:off x="4294056" y="4396987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6" idx="6"/>
              <a:endCxn id="15" idx="2"/>
            </p:cNvCxnSpPr>
            <p:nvPr/>
          </p:nvCxnSpPr>
          <p:spPr>
            <a:xfrm>
              <a:off x="3349975" y="4397416"/>
              <a:ext cx="404081" cy="2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2115347" y="1860475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12348" y="4311988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Arrow Connector 53"/>
            <p:cNvCxnSpPr>
              <a:stCxn id="51" idx="3"/>
              <a:endCxn id="31" idx="2"/>
            </p:cNvCxnSpPr>
            <p:nvPr/>
          </p:nvCxnSpPr>
          <p:spPr>
            <a:xfrm>
              <a:off x="2295347" y="1950475"/>
              <a:ext cx="514628" cy="22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1" idx="3"/>
              <a:endCxn id="33" idx="2"/>
            </p:cNvCxnSpPr>
            <p:nvPr/>
          </p:nvCxnSpPr>
          <p:spPr>
            <a:xfrm>
              <a:off x="2295347" y="1950475"/>
              <a:ext cx="527825" cy="16361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3"/>
              <a:endCxn id="32" idx="2"/>
            </p:cNvCxnSpPr>
            <p:nvPr/>
          </p:nvCxnSpPr>
          <p:spPr>
            <a:xfrm flipV="1">
              <a:off x="2292348" y="2767426"/>
              <a:ext cx="517627" cy="1634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2" idx="3"/>
              <a:endCxn id="36" idx="2"/>
            </p:cNvCxnSpPr>
            <p:nvPr/>
          </p:nvCxnSpPr>
          <p:spPr>
            <a:xfrm flipV="1">
              <a:off x="2292348" y="4397416"/>
              <a:ext cx="517627" cy="45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3043" r="-6522" b="-1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3043" r="-6522"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/>
            <p:cNvCxnSpPr>
              <a:endCxn id="72" idx="4"/>
            </p:cNvCxnSpPr>
            <p:nvPr/>
          </p:nvCxnSpPr>
          <p:spPr>
            <a:xfrm flipV="1">
              <a:off x="4027517" y="2815567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075250" y="2814968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3795497" y="2347567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19149" t="-2174" r="-8511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Oval 71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Straight Arrow Connector 74"/>
            <p:cNvCxnSpPr>
              <a:stCxn id="72" idx="0"/>
              <a:endCxn id="8" idx="4"/>
            </p:cNvCxnSpPr>
            <p:nvPr/>
          </p:nvCxnSpPr>
          <p:spPr>
            <a:xfrm flipV="1">
              <a:off x="4029497" y="2182929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3801091" y="352845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18750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Oval 83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9865118" y="3530724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20833" t="-2174" r="-4167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Oval 87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 rot="16200000">
              <a:off x="9965804" y="3406979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0033023" y="4239056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rot="16200000">
              <a:off x="9965804" y="4124453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40000" b="-645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Group 96"/>
            <p:cNvGrpSpPr/>
            <p:nvPr/>
          </p:nvGrpSpPr>
          <p:grpSpPr>
            <a:xfrm>
              <a:off x="6828039" y="1704213"/>
              <a:ext cx="540000" cy="539571"/>
              <a:chOff x="4419599" y="2282943"/>
              <a:chExt cx="468000" cy="539571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Rectangle 9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0" name="Straight Arrow Connector 99"/>
            <p:cNvCxnSpPr>
              <a:stCxn id="98" idx="6"/>
              <a:endCxn id="80" idx="1"/>
            </p:cNvCxnSpPr>
            <p:nvPr/>
          </p:nvCxnSpPr>
          <p:spPr>
            <a:xfrm flipV="1">
              <a:off x="7368039" y="1935684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6821706" y="4158610"/>
              <a:ext cx="540000" cy="539571"/>
              <a:chOff x="4419599" y="2282943"/>
              <a:chExt cx="468000" cy="539571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Rectangle 102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Straight Arrow Connector 103"/>
            <p:cNvCxnSpPr>
              <a:stCxn id="80" idx="3"/>
            </p:cNvCxnSpPr>
            <p:nvPr/>
          </p:nvCxnSpPr>
          <p:spPr>
            <a:xfrm>
              <a:off x="8458255" y="1935684"/>
              <a:ext cx="3223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2" idx="3"/>
              <a:endCxn id="23" idx="2"/>
            </p:cNvCxnSpPr>
            <p:nvPr/>
          </p:nvCxnSpPr>
          <p:spPr>
            <a:xfrm>
              <a:off x="8458255" y="4390081"/>
              <a:ext cx="3371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Oval 105"/>
                <p:cNvSpPr/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Oval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Oval 106"/>
                <p:cNvSpPr/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Oval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25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Oval 110"/>
                <p:cNvSpPr/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Oval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blipFill rotWithShape="0">
                  <a:blip r:embed="rId26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6" idx="6"/>
              <a:endCxn id="98" idx="2"/>
            </p:cNvCxnSpPr>
            <p:nvPr/>
          </p:nvCxnSpPr>
          <p:spPr>
            <a:xfrm flipV="1">
              <a:off x="6405312" y="1938213"/>
              <a:ext cx="422727" cy="37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2" idx="6"/>
              <a:endCxn id="92" idx="1"/>
            </p:cNvCxnSpPr>
            <p:nvPr/>
          </p:nvCxnSpPr>
          <p:spPr>
            <a:xfrm flipV="1">
              <a:off x="7361706" y="4390081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11" idx="6"/>
              <a:endCxn id="102" idx="2"/>
            </p:cNvCxnSpPr>
            <p:nvPr/>
          </p:nvCxnSpPr>
          <p:spPr>
            <a:xfrm flipV="1">
              <a:off x="6409962" y="4392610"/>
              <a:ext cx="411744" cy="1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6880616" y="353194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20833" t="-2174" r="-6250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5" name="Oval 12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/>
                <p:cNvSpPr/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37"/>
                <p:cNvSpPr/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Oval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Straight Arrow Connector 140"/>
            <p:cNvCxnSpPr>
              <a:stCxn id="5" idx="3"/>
              <a:endCxn id="138" idx="2"/>
            </p:cNvCxnSpPr>
            <p:nvPr/>
          </p:nvCxnSpPr>
          <p:spPr>
            <a:xfrm flipV="1">
              <a:off x="5390605" y="2756420"/>
              <a:ext cx="474707" cy="1640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4" idx="3"/>
              <a:endCxn id="107" idx="2"/>
            </p:cNvCxnSpPr>
            <p:nvPr/>
          </p:nvCxnSpPr>
          <p:spPr>
            <a:xfrm>
              <a:off x="5390605" y="1946400"/>
              <a:ext cx="474707" cy="164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38" idx="6"/>
              <a:endCxn id="98" idx="2"/>
            </p:cNvCxnSpPr>
            <p:nvPr/>
          </p:nvCxnSpPr>
          <p:spPr>
            <a:xfrm flipV="1">
              <a:off x="6405312" y="1938213"/>
              <a:ext cx="422727" cy="818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07" idx="6"/>
              <a:endCxn id="102" idx="2"/>
            </p:cNvCxnSpPr>
            <p:nvPr/>
          </p:nvCxnSpPr>
          <p:spPr>
            <a:xfrm>
              <a:off x="6405312" y="3586656"/>
              <a:ext cx="416394" cy="8059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4040632" y="3998735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4040244" y="3335439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4079136" y="330179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6861939" y="2331981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84" name="TextBox 1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20833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5" name="Oval 18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6" name="Straight Arrow Connector 185"/>
            <p:cNvCxnSpPr/>
            <p:nvPr/>
          </p:nvCxnSpPr>
          <p:spPr>
            <a:xfrm flipV="1">
              <a:off x="7096237" y="2174963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7109241" y="3993086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 flipV="1">
              <a:off x="7099862" y="2803440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7147595" y="277998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>
              <a:off x="7112589" y="3330932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7151481" y="3297284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6249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852698" y="487979"/>
            <a:ext cx="4296726" cy="5088350"/>
            <a:chOff x="2852698" y="487979"/>
            <a:chExt cx="4296726" cy="508835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3220585" y="644070"/>
              <a:ext cx="0" cy="360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220585" y="4237494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3220585" y="1170919"/>
              <a:ext cx="303915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90110" y="1168604"/>
              <a:ext cx="0" cy="306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184925" y="107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33"/>
            <p:cNvSpPr/>
            <p:nvPr/>
          </p:nvSpPr>
          <p:spPr>
            <a:xfrm>
              <a:off x="3130584" y="413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28922" y="1078604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84925" y="415407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5572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0</a:t>
              </a:r>
              <a:endParaRPr lang="pt-BR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40171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52698" y="983938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30110" y="644070"/>
              <a:ext cx="30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XOR</a:t>
              </a:r>
              <a:endParaRPr lang="pt-BR" b="1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3128922" y="4852275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128922" y="531705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308922" y="4751436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smtClean="0"/>
                <a:t>Classe 0 (nível lógico 0)</a:t>
              </a:r>
              <a:endParaRPr lang="pt-BR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08921" y="5237775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smtClean="0"/>
                <a:t>Classe 1 (nível lógico 1)</a:t>
              </a:r>
              <a:endParaRPr lang="pt-B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6410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63632"/>
                <a:ext cx="11107057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Dentre esses métodos, existem os de </a:t>
                </a:r>
                <a:r>
                  <a:rPr lang="pt-BR" b="1" i="1" dirty="0"/>
                  <a:t>primeira ordem </a:t>
                </a:r>
                <a:r>
                  <a:rPr lang="pt-BR" dirty="0"/>
                  <a:t>e 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Os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 são baseados nas derivadas parciais de primeira ordem da </a:t>
                </a:r>
                <a:r>
                  <a:rPr lang="pt-BR" b="1" i="1" dirty="0"/>
                  <a:t>função custo</a:t>
                </a:r>
                <a:r>
                  <a:rPr lang="pt-BR" dirty="0"/>
                  <a:t>, </a:t>
                </a:r>
                <a:r>
                  <a:rPr lang="pt-BR" dirty="0" smtClean="0"/>
                  <a:t>agrupadas no </a:t>
                </a:r>
                <a:r>
                  <a:rPr lang="pt-BR" b="1" i="1" dirty="0"/>
                  <a:t>vetor gradiente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BR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20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pt-BR" sz="20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0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0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000" dirty="0"/>
              </a:p>
              <a:p>
                <a:r>
                  <a:rPr lang="pt-BR" dirty="0"/>
                  <a:t>Como já vimos, o </a:t>
                </a:r>
                <a:r>
                  <a:rPr lang="pt-BR" b="1" i="1" dirty="0"/>
                  <a:t>gradiente aponta na direção </a:t>
                </a:r>
                <a:r>
                  <a:rPr lang="pt-BR" b="1" i="1" dirty="0" smtClean="0"/>
                  <a:t>de </a:t>
                </a:r>
                <a:r>
                  <a:rPr lang="pt-BR" b="1" i="1" dirty="0"/>
                  <a:t>maior crescimento da função</a:t>
                </a:r>
                <a:r>
                  <a:rPr lang="pt-BR" dirty="0"/>
                  <a:t> e portanto, caminhar em </a:t>
                </a:r>
                <a:r>
                  <a:rPr lang="pt-BR" dirty="0" smtClean="0"/>
                  <a:t>sentido contrário </a:t>
                </a:r>
                <a:r>
                  <a:rPr lang="pt-BR" dirty="0"/>
                  <a:t>a ele é uma forma adequada de se buscar iterativamente a minimização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63632"/>
                <a:ext cx="11107057" cy="5032376"/>
              </a:xfrm>
              <a:blipFill rotWithShape="0">
                <a:blip r:embed="rId2"/>
                <a:stretch>
                  <a:fillRect l="-933" t="-2663" b="-32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80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2058"/>
                <a:ext cx="11005457" cy="527594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Desta maneira, temos a seguinte </a:t>
                </a:r>
                <a:r>
                  <a:rPr lang="pt-BR" b="1" i="1" dirty="0"/>
                  <a:t>equação de atualização dos pesos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passo de </a:t>
                </a:r>
                <a:r>
                  <a:rPr lang="pt-BR" b="1" i="1" dirty="0" smtClean="0"/>
                  <a:t>aprendizagem</a:t>
                </a:r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é a iteração de atualização.</a:t>
                </a:r>
                <a:endParaRPr lang="pt-BR" dirty="0"/>
              </a:p>
              <a:p>
                <a:r>
                  <a:rPr lang="pt-BR" dirty="0" smtClean="0"/>
                  <a:t>Já </a:t>
                </a:r>
                <a:r>
                  <a:rPr lang="pt-BR" dirty="0"/>
                  <a:t>os métodos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, são baseados na informação trazida pela derivada parcial de segunda ordem da função custo. Essa informação está contida na </a:t>
                </a:r>
                <a:r>
                  <a:rPr lang="pt-BR" b="1" i="1" dirty="0"/>
                  <a:t>matriz </a:t>
                </a:r>
                <a:r>
                  <a:rPr lang="pt-BR" b="1" i="1" dirty="0" smtClean="0"/>
                  <a:t>Hessiana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𝜕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𝒘</m:t>
                                                  </m:r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2058"/>
                <a:ext cx="11005457" cy="5275942"/>
              </a:xfrm>
              <a:blipFill rotWithShape="0">
                <a:blip r:embed="rId2"/>
                <a:stretch>
                  <a:fillRect l="-1107" t="-26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8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5495" cy="50323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De posse da </a:t>
                </a:r>
                <a:r>
                  <a:rPr lang="pt-BR" b="1" i="1" dirty="0"/>
                  <a:t>matriz </a:t>
                </a:r>
                <a:r>
                  <a:rPr lang="pt-BR" b="1" i="1" dirty="0" smtClean="0"/>
                  <a:t>Hessiana</a:t>
                </a:r>
                <a:r>
                  <a:rPr lang="pt-BR" dirty="0"/>
                  <a:t>, é possível fazer uma aproximação de Taylor de segunda ordem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, o que leva à seguinte expressão para adaptação dos pesos: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Essa expressão requer que 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seja inversível e </a:t>
                </a:r>
                <a:r>
                  <a:rPr lang="pt-BR" b="1" i="1" dirty="0"/>
                  <a:t>definida positiva</a:t>
                </a:r>
                <a:r>
                  <a:rPr lang="pt-BR" dirty="0"/>
                  <a:t> a cada iteração,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𝑯𝒛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dirty="0"/>
                  <a:t> (vetor nulo).</a:t>
                </a:r>
              </a:p>
              <a:p>
                <a:r>
                  <a:rPr lang="pt-BR" dirty="0"/>
                  <a:t>A aproximação de Taylor com informação de segunda ordem é mais precisa que a fornecida por métodos de primeira ordem.</a:t>
                </a:r>
              </a:p>
              <a:p>
                <a:r>
                  <a:rPr lang="pt-BR" dirty="0"/>
                  <a:t>Portanto, a tendência é que métodos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 convirjam em menos passos que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o cálculo exato da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pode ser complicado em vários casos práticos. </a:t>
                </a:r>
              </a:p>
              <a:p>
                <a:r>
                  <a:rPr lang="pt-BR" dirty="0"/>
                  <a:t>Porém, há um conjunto de métodos de segunda ordem que evitam esse cálculo direto, como os métodos </a:t>
                </a:r>
                <a:r>
                  <a:rPr lang="pt-BR" b="1" i="1" dirty="0"/>
                  <a:t>quase-Newton</a:t>
                </a:r>
                <a:r>
                  <a:rPr lang="pt-BR" dirty="0"/>
                  <a:t> ou os métodos de </a:t>
                </a:r>
                <a:r>
                  <a:rPr lang="pt-BR" b="1" i="1" dirty="0"/>
                  <a:t>gradiente escalonado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5495" cy="5032375"/>
              </a:xfrm>
              <a:blipFill rotWithShape="0">
                <a:blip r:embed="rId3"/>
                <a:stretch>
                  <a:fillRect l="-714" t="-2300" r="-9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20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427907" cy="5032376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É importante </a:t>
            </a:r>
            <a:r>
              <a:rPr lang="pt-BR" dirty="0" smtClean="0"/>
              <a:t>ressaltarmos </a:t>
            </a:r>
            <a:r>
              <a:rPr lang="pt-BR" dirty="0"/>
              <a:t>que todos esses métodos são métodos de </a:t>
            </a:r>
            <a:r>
              <a:rPr lang="pt-BR" b="1" i="1" dirty="0"/>
              <a:t>busca local</a:t>
            </a:r>
            <a:r>
              <a:rPr lang="pt-BR" dirty="0"/>
              <a:t>, ou seja, eles têm convergência assegurada para </a:t>
            </a:r>
            <a:r>
              <a:rPr lang="pt-BR" b="1" i="1" dirty="0"/>
              <a:t>mínimos locais</a:t>
            </a:r>
            <a:r>
              <a:rPr lang="pt-BR" dirty="0"/>
              <a:t>. </a:t>
            </a:r>
          </a:p>
          <a:p>
            <a:r>
              <a:rPr lang="pt-BR" dirty="0"/>
              <a:t>Para relembrarmos o que é um mínimo local, vejamos a figura ao lado onde existem dois mínimos: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deles é uma solução ótima em relação a seus vizinhos, ou seja, um </a:t>
            </a:r>
            <a:r>
              <a:rPr lang="pt-BR" b="1" i="1" dirty="0"/>
              <a:t>mínimo local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outro também é uma solução ótima em relação a seus vizinhos (</a:t>
            </a:r>
            <a:r>
              <a:rPr lang="pt-BR" b="1" i="1" dirty="0"/>
              <a:t>mínimo local</a:t>
            </a:r>
            <a:r>
              <a:rPr lang="pt-BR" dirty="0" smtClean="0"/>
              <a:t>), mas também </a:t>
            </a:r>
            <a:r>
              <a:rPr lang="pt-BR" dirty="0"/>
              <a:t>em relação a todo o domínio considerado. Este é um </a:t>
            </a:r>
            <a:r>
              <a:rPr lang="pt-BR" b="1" i="1" dirty="0"/>
              <a:t>mínimo global</a:t>
            </a:r>
            <a:r>
              <a:rPr lang="pt-BR" dirty="0" smtClean="0"/>
              <a:t>.</a:t>
            </a:r>
          </a:p>
          <a:p>
            <a:r>
              <a:rPr lang="pt-BR" dirty="0" smtClean="0"/>
              <a:t>Por serem formadas pela combinação de vários nós com funções de ativação não-lineares, as superfícies de erro de redes neurais não são convexas, portanto, pode-se ter vários mínimos locais.</a:t>
            </a:r>
            <a:endParaRPr lang="pt-BR" dirty="0"/>
          </a:p>
        </p:txBody>
      </p:sp>
      <p:grpSp>
        <p:nvGrpSpPr>
          <p:cNvPr id="10" name="Group 9"/>
          <p:cNvGrpSpPr/>
          <p:nvPr/>
        </p:nvGrpSpPr>
        <p:grpSpPr>
          <a:xfrm>
            <a:off x="8266107" y="1825624"/>
            <a:ext cx="3836993" cy="3402648"/>
            <a:chOff x="9102437" y="2064497"/>
            <a:chExt cx="3061853" cy="279527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6242" t="5396" r="8367" b="4906"/>
            <a:stretch/>
          </p:blipFill>
          <p:spPr>
            <a:xfrm>
              <a:off x="9102437" y="2064497"/>
              <a:ext cx="3061853" cy="2795274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10046624" y="327798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11540144" y="432192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05434" y="3339548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local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34954" y="3673354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global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8496300" y="5339406"/>
            <a:ext cx="3606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smtClean="0"/>
              <a:t>Para muitos problemas envolvendo redes neurais, </a:t>
            </a:r>
            <a:r>
              <a:rPr lang="pt-BR" sz="1600" dirty="0"/>
              <a:t>quase todos os mínimos locais têm um valor </a:t>
            </a:r>
            <a:r>
              <a:rPr lang="pt-BR" sz="1600" dirty="0" smtClean="0"/>
              <a:t>muito </a:t>
            </a:r>
            <a:r>
              <a:rPr lang="pt-BR" sz="1600" dirty="0"/>
              <a:t>semelhante ao </a:t>
            </a:r>
            <a:r>
              <a:rPr lang="pt-BR" sz="1600" dirty="0" smtClean="0"/>
              <a:t>do mínimo global </a:t>
            </a:r>
            <a:r>
              <a:rPr lang="pt-BR" sz="1600" dirty="0"/>
              <a:t>e, portanto, encontrar um mínimo local </a:t>
            </a:r>
            <a:r>
              <a:rPr lang="pt-BR" sz="1600" dirty="0" smtClean="0"/>
              <a:t>já é </a:t>
            </a:r>
            <a:r>
              <a:rPr lang="pt-BR" sz="1600" dirty="0"/>
              <a:t>bom o suficiente.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219985"/>
            <a:ext cx="11034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Mínimos Locais, Globais, Pontos de Sela e Platôs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355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1034486" cy="1325563"/>
          </a:xfrm>
        </p:spPr>
        <p:txBody>
          <a:bodyPr/>
          <a:lstStyle/>
          <a:p>
            <a:r>
              <a:rPr lang="pt-BR" dirty="0"/>
              <a:t>Mínimos Locais, </a:t>
            </a:r>
            <a:r>
              <a:rPr lang="pt-BR" dirty="0" smtClean="0"/>
              <a:t>Globais, </a:t>
            </a:r>
            <a:r>
              <a:rPr lang="pt-BR" dirty="0"/>
              <a:t>Pontos de </a:t>
            </a:r>
            <a:r>
              <a:rPr lang="pt-BR" dirty="0" smtClean="0"/>
              <a:t>Sela e Platôs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200"/>
            <a:ext cx="7371488" cy="5130800"/>
          </a:xfrm>
        </p:spPr>
        <p:txBody>
          <a:bodyPr>
            <a:normAutofit/>
          </a:bodyPr>
          <a:lstStyle/>
          <a:p>
            <a:r>
              <a:rPr lang="pt-BR" dirty="0" smtClean="0"/>
              <a:t>Outra irregularidade que podemos encontrar são </a:t>
            </a:r>
            <a:r>
              <a:rPr lang="pt-BR" dirty="0"/>
              <a:t>os chamados </a:t>
            </a:r>
            <a:r>
              <a:rPr lang="pt-BR" b="1" i="1" dirty="0"/>
              <a:t>pontos de </a:t>
            </a:r>
            <a:r>
              <a:rPr lang="pt-BR" b="1" i="1" dirty="0" smtClean="0"/>
              <a:t>sela</a:t>
            </a:r>
            <a:r>
              <a:rPr lang="en-US" dirty="0" smtClean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</a:t>
            </a:r>
            <a:r>
              <a:rPr lang="en-US" dirty="0" smtClean="0"/>
              <a:t>m</a:t>
            </a:r>
            <a:r>
              <a:rPr lang="en-US" dirty="0"/>
              <a:t> </a:t>
            </a:r>
            <a:r>
              <a:rPr lang="en-US" dirty="0" err="1"/>
              <a:t>ponto</a:t>
            </a:r>
            <a:r>
              <a:rPr lang="en-US" dirty="0"/>
              <a:t> que é um </a:t>
            </a:r>
            <a:r>
              <a:rPr lang="en-US" dirty="0" err="1"/>
              <a:t>mínimo</a:t>
            </a:r>
            <a:r>
              <a:rPr lang="en-US" dirty="0"/>
              <a:t> </a:t>
            </a:r>
            <a:r>
              <a:rPr lang="en-US" dirty="0" err="1"/>
              <a:t>ao</a:t>
            </a:r>
            <a:r>
              <a:rPr lang="en-US" dirty="0"/>
              <a:t> </a:t>
            </a:r>
            <a:r>
              <a:rPr lang="en-US" dirty="0" err="1"/>
              <a:t>longo</a:t>
            </a:r>
            <a:r>
              <a:rPr lang="en-US" dirty="0"/>
              <a:t> de um </a:t>
            </a:r>
            <a:r>
              <a:rPr lang="en-US" dirty="0" err="1"/>
              <a:t>eixo</a:t>
            </a:r>
            <a:r>
              <a:rPr lang="en-US" dirty="0"/>
              <a:t>, mas um </a:t>
            </a:r>
            <a:r>
              <a:rPr lang="en-US" dirty="0" err="1"/>
              <a:t>máximo</a:t>
            </a:r>
            <a:r>
              <a:rPr lang="en-US" dirty="0"/>
              <a:t> </a:t>
            </a:r>
            <a:r>
              <a:rPr lang="en-US" dirty="0" err="1"/>
              <a:t>ao</a:t>
            </a:r>
            <a:r>
              <a:rPr lang="en-US" dirty="0"/>
              <a:t> </a:t>
            </a:r>
            <a:r>
              <a:rPr lang="en-US" dirty="0" err="1"/>
              <a:t>longo</a:t>
            </a:r>
            <a:r>
              <a:rPr lang="en-US" dirty="0"/>
              <a:t> de outro.</a:t>
            </a:r>
            <a:r>
              <a:rPr lang="en-US" dirty="0" smtClean="0">
                <a:cs typeface="Calibri"/>
              </a:rPr>
              <a:t>​</a:t>
            </a:r>
            <a:endParaRPr lang="pt-BR" dirty="0"/>
          </a:p>
          <a:p>
            <a:r>
              <a:rPr lang="pt-BR" dirty="0" smtClean="0"/>
              <a:t>O </a:t>
            </a:r>
            <a:r>
              <a:rPr lang="pt-BR" dirty="0"/>
              <a:t>algoritmo </a:t>
            </a:r>
            <a:r>
              <a:rPr lang="pt-BR" dirty="0" smtClean="0"/>
              <a:t>pode </a:t>
            </a:r>
            <a:r>
              <a:rPr lang="pt-BR" dirty="0"/>
              <a:t>passar um longo período de tempo sendo atraído por eles, o que prejudica seu desempenho</a:t>
            </a:r>
            <a:r>
              <a:rPr lang="pt-BR" dirty="0" smtClean="0"/>
              <a:t>.</a:t>
            </a:r>
          </a:p>
          <a:p>
            <a:r>
              <a:rPr lang="pt-BR" dirty="0" smtClean="0"/>
              <a:t>Para escapar destes pontos, usa-se </a:t>
            </a:r>
            <a:r>
              <a:rPr lang="pt-BR" dirty="0"/>
              <a:t>métodos de </a:t>
            </a:r>
            <a:r>
              <a:rPr lang="pt-BR" b="1" i="1" dirty="0"/>
              <a:t>segunda ordem</a:t>
            </a:r>
            <a:r>
              <a:rPr lang="pt-BR" dirty="0"/>
              <a:t> </a:t>
            </a:r>
            <a:r>
              <a:rPr lang="pt-BR" dirty="0" smtClean="0"/>
              <a:t>ou </a:t>
            </a:r>
            <a:r>
              <a:rPr lang="pt-BR" b="1" i="1" dirty="0" smtClean="0"/>
              <a:t>versões ruidosas do gradiente descendente</a:t>
            </a:r>
            <a:r>
              <a:rPr lang="pt-BR" dirty="0" smtClean="0"/>
              <a:t>, como, por exemplo, o </a:t>
            </a:r>
            <a:r>
              <a:rPr lang="pt-BR" b="1" i="1" dirty="0" smtClean="0"/>
              <a:t>Gradiente Descendente Estocástico</a:t>
            </a:r>
            <a:r>
              <a:rPr lang="pt-BR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092" t="7106" r="5392" b="6373"/>
          <a:stretch/>
        </p:blipFill>
        <p:spPr>
          <a:xfrm>
            <a:off x="8089271" y="2088595"/>
            <a:ext cx="4089646" cy="351391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098094" y="3643086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55443" y="2497029"/>
            <a:ext cx="3708451" cy="11460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87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1034486" cy="1325563"/>
          </a:xfrm>
        </p:spPr>
        <p:txBody>
          <a:bodyPr/>
          <a:lstStyle/>
          <a:p>
            <a:r>
              <a:rPr lang="pt-BR" dirty="0"/>
              <a:t>Mínimos Locais, </a:t>
            </a:r>
            <a:r>
              <a:rPr lang="pt-BR" dirty="0" smtClean="0"/>
              <a:t>Globais, </a:t>
            </a:r>
            <a:r>
              <a:rPr lang="pt-BR" dirty="0"/>
              <a:t>Pontos de </a:t>
            </a:r>
            <a:r>
              <a:rPr lang="pt-BR" dirty="0" smtClean="0"/>
              <a:t>Sela e Platôs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727200"/>
            <a:ext cx="7371488" cy="5130800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Outro tipo de irregularidade são os </a:t>
            </a:r>
            <a:r>
              <a:rPr lang="pt-BR" b="1" i="1" dirty="0" smtClean="0"/>
              <a:t>platôs</a:t>
            </a:r>
            <a:r>
              <a:rPr lang="pt-BR" dirty="0" smtClean="0"/>
              <a:t>: regiões planas, mas com erro elevado.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Como a inclinação nesta região é próxima de zero (</a:t>
            </a:r>
            <a:r>
              <a:rPr lang="pt-BR" dirty="0"/>
              <a:t>gradiente próximo de </a:t>
            </a:r>
            <a:r>
              <a:rPr lang="pt-BR" dirty="0" smtClean="0"/>
              <a:t>zero) o algoritmo pode levar muito tempo para atravesá-la.</a:t>
            </a:r>
          </a:p>
          <a:p>
            <a:r>
              <a:rPr lang="pt-BR" dirty="0" smtClean="0"/>
              <a:t>Para </a:t>
            </a:r>
            <a:r>
              <a:rPr lang="pt-BR" dirty="0"/>
              <a:t>se escapar </a:t>
            </a:r>
            <a:r>
              <a:rPr lang="pt-BR" dirty="0" smtClean="0"/>
              <a:t>destas regiões, usa-se </a:t>
            </a:r>
            <a:r>
              <a:rPr lang="pt-BR" dirty="0"/>
              <a:t>métodos de </a:t>
            </a:r>
            <a:r>
              <a:rPr lang="pt-BR" b="1" i="1" dirty="0"/>
              <a:t>aprendizado adaptativo </a:t>
            </a:r>
            <a:r>
              <a:rPr lang="pt-BR" dirty="0"/>
              <a:t>como AdaGrad, RMSProp, Adam</a:t>
            </a:r>
            <a:r>
              <a:rPr lang="pt-BR" dirty="0" smtClean="0"/>
              <a:t>, </a:t>
            </a:r>
            <a:r>
              <a:rPr lang="pt-BR" dirty="0"/>
              <a:t>etc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Portanto, como </a:t>
            </a:r>
            <a:r>
              <a:rPr lang="pt-BR" dirty="0"/>
              <a:t>garantir que o mínimo encontrado </a:t>
            </a:r>
            <a:r>
              <a:rPr lang="pt-BR" dirty="0" smtClean="0"/>
              <a:t>é bom o suficiente?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Treina-se o </a:t>
            </a:r>
            <a:r>
              <a:rPr lang="pt-BR" dirty="0"/>
              <a:t>modelo várias vezes, sempre inicializando os </a:t>
            </a:r>
            <a:r>
              <a:rPr lang="pt-BR" b="1" i="1" dirty="0"/>
              <a:t>pesos aleatoriamente</a:t>
            </a:r>
            <a:r>
              <a:rPr lang="pt-BR" dirty="0"/>
              <a:t>, com a esperança de que em alguma dessas vezes ele inicialize mais próximo do mínimo </a:t>
            </a:r>
            <a:r>
              <a:rPr lang="pt-BR" dirty="0" smtClean="0"/>
              <a:t>global</a:t>
            </a:r>
            <a:r>
              <a:rPr lang="pt-BR" dirty="0"/>
              <a:t> ou de um bom mínimo local</a:t>
            </a:r>
            <a:r>
              <a:rPr lang="pt-BR" dirty="0" smtClean="0"/>
              <a:t>.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591869" y="2142699"/>
            <a:ext cx="4585647" cy="20243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5"/>
          <a:stretch/>
        </p:blipFill>
        <p:spPr>
          <a:xfrm>
            <a:off x="8038531" y="2916489"/>
            <a:ext cx="4153469" cy="250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15717</TotalTime>
  <Words>1863</Words>
  <Application>Microsoft Office PowerPoint</Application>
  <PresentationFormat>Widescreen</PresentationFormat>
  <Paragraphs>314</Paragraphs>
  <Slides>34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Redes Neurais Artificiais (Parte III)</vt:lpstr>
      <vt:lpstr>Recapitulando</vt:lpstr>
      <vt:lpstr>Aprendizado em Redes Neurais</vt:lpstr>
      <vt:lpstr>Aprendizado em Redes Neurais</vt:lpstr>
      <vt:lpstr>Aprendizado em Redes Neurais</vt:lpstr>
      <vt:lpstr>Aprendizado em Redes Neurais</vt:lpstr>
      <vt:lpstr>PowerPoint Presentation</vt:lpstr>
      <vt:lpstr>Mínimos Locais, Globais, Pontos de Sela e Platôs</vt:lpstr>
      <vt:lpstr>Mínimos Locais, Globais, Pontos de Sela e Platôs</vt:lpstr>
      <vt:lpstr>Tarefa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Retropropagação: Algumas noções básicas</vt:lpstr>
      <vt:lpstr>Retropropagação: Algumas noções básicas</vt:lpstr>
      <vt:lpstr>Retropropagando o erro</vt:lpstr>
      <vt:lpstr>Retropropagando o erro</vt:lpstr>
      <vt:lpstr>Retropropagando o erro</vt:lpstr>
      <vt:lpstr>Exemplo da retropropagação do erro</vt:lpstr>
      <vt:lpstr>Exemplo da retropropagação do erro</vt:lpstr>
      <vt:lpstr>Exemplo da retropropagação do erro</vt:lpstr>
      <vt:lpstr>Exemplo da retropropagação do erro</vt:lpstr>
      <vt:lpstr>Tarefas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1233</cp:revision>
  <dcterms:created xsi:type="dcterms:W3CDTF">2020-04-06T23:46:10Z</dcterms:created>
  <dcterms:modified xsi:type="dcterms:W3CDTF">2021-11-13T10:48:34Z</dcterms:modified>
</cp:coreProperties>
</file>