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0" r:id="rId2"/>
    <p:sldId id="292" r:id="rId3"/>
    <p:sldId id="397" r:id="rId4"/>
    <p:sldId id="399" r:id="rId5"/>
    <p:sldId id="400" r:id="rId6"/>
    <p:sldId id="398" r:id="rId7"/>
    <p:sldId id="401" r:id="rId8"/>
    <p:sldId id="403" r:id="rId9"/>
    <p:sldId id="404" r:id="rId10"/>
    <p:sldId id="405" r:id="rId11"/>
    <p:sldId id="406" r:id="rId12"/>
    <p:sldId id="407" r:id="rId13"/>
    <p:sldId id="367" r:id="rId14"/>
    <p:sldId id="402" r:id="rId15"/>
    <p:sldId id="409" r:id="rId16"/>
    <p:sldId id="410" r:id="rId17"/>
    <p:sldId id="411" r:id="rId18"/>
    <p:sldId id="408" r:id="rId19"/>
    <p:sldId id="412" r:id="rId20"/>
    <p:sldId id="416" r:id="rId21"/>
    <p:sldId id="415" r:id="rId22"/>
    <p:sldId id="414" r:id="rId23"/>
    <p:sldId id="418" r:id="rId24"/>
    <p:sldId id="417" r:id="rId25"/>
    <p:sldId id="377" r:id="rId26"/>
    <p:sldId id="378" r:id="rId27"/>
    <p:sldId id="331" r:id="rId28"/>
    <p:sldId id="386" r:id="rId29"/>
    <p:sldId id="419" r:id="rId30"/>
    <p:sldId id="421" r:id="rId31"/>
    <p:sldId id="333" r:id="rId32"/>
    <p:sldId id="422" r:id="rId33"/>
    <p:sldId id="388" r:id="rId34"/>
    <p:sldId id="335" r:id="rId35"/>
    <p:sldId id="301" r:id="rId36"/>
    <p:sldId id="269" r:id="rId37"/>
    <p:sldId id="303" r:id="rId38"/>
    <p:sldId id="271" r:id="rId39"/>
    <p:sldId id="365" r:id="rId40"/>
    <p:sldId id="382" r:id="rId41"/>
    <p:sldId id="383" r:id="rId42"/>
    <p:sldId id="384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95033" autoAdjust="0"/>
  </p:normalViewPr>
  <p:slideViewPr>
    <p:cSldViewPr snapToGrid="0">
      <p:cViewPr varScale="1">
        <p:scale>
          <a:sx n="105" d="100"/>
          <a:sy n="105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https://www.jeremyjordan.me/neural-networks-training/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6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6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2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i="0">
                    <a:latin typeface="Cambria Math" panose="02040503050406030204" pitchFamily="18" charset="0"/>
                  </a:rPr>
                  <a:t>𝑑_𝑗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41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0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2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57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322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(ou, no caso dos termos de bias, pela unidade)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49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</a:t>
            </a:r>
            <a:r>
              <a:rPr lang="pt-BR" baseline="0" dirty="0"/>
              <a:t> função de custo também é conhecida como função de perda (</a:t>
            </a:r>
            <a:r>
              <a:rPr lang="pt-BR" baseline="0" dirty="0" err="1"/>
              <a:t>loss</a:t>
            </a:r>
            <a:r>
              <a:rPr lang="pt-BR" baseline="0" dirty="0"/>
              <a:t>) ou função objetivo.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99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  <a:p>
                <a:endParaRPr lang="pt-BR" dirty="0"/>
              </a:p>
              <a:p>
                <a:r>
                  <a:rPr lang="pt-BR" dirty="0"/>
                  <a:t>Matriz com os pesos que conectam a camada m-1 à camada m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0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58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5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5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18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25/11/2023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7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1.png"/><Relationship Id="rId4" Type="http://schemas.openxmlformats.org/officeDocument/2006/relationships/image" Target="../media/image3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0.png"/><Relationship Id="rId19" Type="http://schemas.openxmlformats.org/officeDocument/2006/relationships/image" Target="../media/image40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541" y="1825624"/>
            <a:ext cx="7498645" cy="5032375"/>
          </a:xfrm>
        </p:spPr>
        <p:txBody>
          <a:bodyPr>
            <a:normAutofit/>
          </a:bodyPr>
          <a:lstStyle/>
          <a:p>
            <a:r>
              <a:rPr lang="pt-BR" dirty="0"/>
              <a:t>Uma irregularidade que pode ser encontrada são os </a:t>
            </a:r>
            <a:r>
              <a:rPr lang="pt-BR" b="1" i="1" dirty="0"/>
              <a:t>pontos de sela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É um ponto que é um </a:t>
            </a:r>
            <a:r>
              <a:rPr lang="pt-BR" b="1" i="1" dirty="0">
                <a:solidFill>
                  <a:srgbClr val="00B050"/>
                </a:solidFill>
              </a:rPr>
              <a:t>mínimo ao longo de um eixo</a:t>
            </a:r>
            <a:r>
              <a:rPr lang="pt-BR" dirty="0"/>
              <a:t>, mas um </a:t>
            </a:r>
            <a:r>
              <a:rPr lang="pt-BR" b="1" i="1" dirty="0">
                <a:solidFill>
                  <a:srgbClr val="00B050"/>
                </a:solidFill>
              </a:rPr>
              <a:t>máximo ao longo de outro</a:t>
            </a:r>
            <a:r>
              <a:rPr lang="pt-BR" dirty="0"/>
              <a:t>.</a:t>
            </a:r>
            <a:r>
              <a:rPr lang="pt-BR" dirty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algumas direções são </a:t>
            </a:r>
            <a:r>
              <a:rPr lang="pt-BR" b="1" i="1" dirty="0"/>
              <a:t>atratores</a:t>
            </a:r>
            <a:r>
              <a:rPr lang="pt-BR" dirty="0"/>
              <a:t> (i.e., alta declividade), mas em outras não.</a:t>
            </a:r>
          </a:p>
          <a:p>
            <a:r>
              <a:rPr lang="pt-BR" dirty="0"/>
              <a:t>O algoritmo de otimização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estocásticas (i.e., ruidosas) do gradiente descendente</a:t>
            </a:r>
            <a:r>
              <a:rPr lang="pt-BR" dirty="0"/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D53714B-59DC-DB4A-6266-5DE82F04D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0" t="17829" r="14573" b="10077"/>
          <a:stretch/>
        </p:blipFill>
        <p:spPr bwMode="auto">
          <a:xfrm>
            <a:off x="131439" y="2593330"/>
            <a:ext cx="4287210" cy="38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3850DA1C-824C-FF23-C5D2-A293D9C00F8E}"/>
              </a:ext>
            </a:extLst>
          </p:cNvPr>
          <p:cNvSpPr/>
          <p:nvPr/>
        </p:nvSpPr>
        <p:spPr>
          <a:xfrm>
            <a:off x="2028969" y="411526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B36AE48-BAE5-0F6C-8DF3-F9AE0B31F4BB}"/>
              </a:ext>
            </a:extLst>
          </p:cNvPr>
          <p:cNvCxnSpPr>
            <a:cxnSpLocks/>
          </p:cNvCxnSpPr>
          <p:nvPr/>
        </p:nvCxnSpPr>
        <p:spPr>
          <a:xfrm flipH="1">
            <a:off x="2136969" y="2593330"/>
            <a:ext cx="1041660" cy="1437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B28DAF-FE1B-579F-44FC-F067DE348314}"/>
              </a:ext>
            </a:extLst>
          </p:cNvPr>
          <p:cNvSpPr txBox="1"/>
          <p:nvPr/>
        </p:nvSpPr>
        <p:spPr>
          <a:xfrm>
            <a:off x="226526" y="2207584"/>
            <a:ext cx="3820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Superfície com Ponto de Sela</a:t>
            </a:r>
          </a:p>
        </p:txBody>
      </p:sp>
    </p:spTree>
    <p:extLst>
      <p:ext uri="{BB962C8B-B14F-4D97-AF65-F5344CB8AC3E}">
        <p14:creationId xmlns:p14="http://schemas.microsoft.com/office/powerpoint/2010/main" val="168644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0" y="1825624"/>
            <a:ext cx="6476255" cy="5032375"/>
          </a:xfrm>
        </p:spPr>
        <p:txBody>
          <a:bodyPr>
            <a:normAutofit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>
                <a:solidFill>
                  <a:srgbClr val="7030A0"/>
                </a:solidFill>
              </a:rPr>
              <a:t>platôs</a:t>
            </a:r>
            <a:r>
              <a:rPr lang="pt-BR" b="1" i="1" dirty="0"/>
              <a:t>.</a:t>
            </a:r>
          </a:p>
          <a:p>
            <a:r>
              <a:rPr lang="pt-BR" dirty="0"/>
              <a:t>Eles são </a:t>
            </a:r>
            <a:r>
              <a:rPr lang="pt-BR" b="1" i="1" dirty="0">
                <a:solidFill>
                  <a:srgbClr val="7030A0"/>
                </a:solidFill>
              </a:rPr>
              <a:t>regiões planas e com erro elevado</a:t>
            </a:r>
            <a:r>
              <a:rPr lang="pt-BR" dirty="0"/>
              <a:t>.</a:t>
            </a:r>
          </a:p>
          <a:p>
            <a:r>
              <a:rPr lang="pt-BR" dirty="0"/>
              <a:t>Como a </a:t>
            </a:r>
            <a:r>
              <a:rPr lang="pt-BR" b="1" i="1" dirty="0">
                <a:solidFill>
                  <a:srgbClr val="00B050"/>
                </a:solidFill>
              </a:rPr>
              <a:t>inclinação da superfície </a:t>
            </a:r>
            <a:r>
              <a:rPr lang="pt-BR" dirty="0"/>
              <a:t>nessa região é </a:t>
            </a:r>
            <a:r>
              <a:rPr lang="pt-BR" b="1" i="1" dirty="0">
                <a:solidFill>
                  <a:srgbClr val="00B050"/>
                </a:solidFill>
              </a:rPr>
              <a:t>próxima de zero </a:t>
            </a:r>
            <a:r>
              <a:rPr lang="pt-BR" dirty="0"/>
              <a:t>(i.e., o gradiente é próximo de zero) o algoritmo pode levar muito tempo para atravessá-la.</a:t>
            </a:r>
          </a:p>
          <a:p>
            <a:r>
              <a:rPr lang="pt-BR" dirty="0"/>
              <a:t>Métodos de </a:t>
            </a:r>
            <a:r>
              <a:rPr lang="pt-BR" b="1" i="1" dirty="0"/>
              <a:t>aprendizado adaptativo</a:t>
            </a:r>
            <a:r>
              <a:rPr lang="pt-BR" dirty="0"/>
              <a:t>, como </a:t>
            </a:r>
            <a:r>
              <a:rPr lang="pt-BR" dirty="0" err="1"/>
              <a:t>AdaGrad</a:t>
            </a:r>
            <a:r>
              <a:rPr lang="pt-BR" dirty="0"/>
              <a:t>, </a:t>
            </a:r>
            <a:r>
              <a:rPr lang="pt-BR" dirty="0" err="1"/>
              <a:t>RMSProp</a:t>
            </a:r>
            <a:r>
              <a:rPr lang="pt-BR" dirty="0"/>
              <a:t>, Adam, podem escapar destas regiões.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319121-9B05-B1F7-F1F5-FFAD1E028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5" y="2331705"/>
            <a:ext cx="5289717" cy="31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3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E6215-F8F6-B2CE-55D3-12C93532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1C462-DCAD-E604-85FB-9F3661AB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40" y="1825624"/>
            <a:ext cx="6188148" cy="5032375"/>
          </a:xfrm>
        </p:spPr>
        <p:txBody>
          <a:bodyPr/>
          <a:lstStyle/>
          <a:p>
            <a:r>
              <a:rPr lang="pt-BR" dirty="0"/>
              <a:t>Portanto, como garantir que o mínimo encontrado é bom o suficiente?</a:t>
            </a:r>
          </a:p>
          <a:p>
            <a:r>
              <a:rPr lang="pt-BR" dirty="0"/>
              <a:t>Treina-se o modelo várias vezes, sempre </a:t>
            </a:r>
            <a:r>
              <a:rPr lang="pt-BR" b="1" i="1" dirty="0">
                <a:solidFill>
                  <a:srgbClr val="00B050"/>
                </a:solidFill>
              </a:rPr>
              <a:t>inicializando os pesos de forma aleatória</a:t>
            </a:r>
            <a:r>
              <a:rPr lang="pt-BR" dirty="0"/>
              <a:t>, com a esperança de que em alguma dessas vezes ele inicialize mais </a:t>
            </a:r>
            <a:r>
              <a:rPr lang="pt-BR" b="1" i="1" dirty="0">
                <a:solidFill>
                  <a:srgbClr val="7030A0"/>
                </a:solidFill>
              </a:rPr>
              <a:t>próximo do mínimo global ou de um bom mínimo local</a:t>
            </a:r>
            <a:r>
              <a:rPr lang="pt-BR" dirty="0"/>
              <a:t>. </a:t>
            </a:r>
          </a:p>
        </p:txBody>
      </p:sp>
      <p:pic>
        <p:nvPicPr>
          <p:cNvPr id="4" name="Picture 2" descr="challenges-1">
            <a:extLst>
              <a:ext uri="{FF2B5EF4-FFF2-40B4-BE49-F238E27FC236}">
                <a16:creationId xmlns:a16="http://schemas.microsoft.com/office/drawing/2014/main" id="{160E6BAE-8DAB-6EB8-29AB-0A7E9CB61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145311" y="2650347"/>
            <a:ext cx="5188401" cy="350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4897C6-798F-2842-1FB0-D5F4EF293AB4}"/>
              </a:ext>
            </a:extLst>
          </p:cNvPr>
          <p:cNvSpPr txBox="1"/>
          <p:nvPr/>
        </p:nvSpPr>
        <p:spPr>
          <a:xfrm>
            <a:off x="329610" y="2067208"/>
            <a:ext cx="511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Exemplo da superfície de erro de uma rede neural</a:t>
            </a:r>
          </a:p>
        </p:txBody>
      </p:sp>
    </p:spTree>
    <p:extLst>
      <p:ext uri="{BB962C8B-B14F-4D97-AF65-F5344CB8AC3E}">
        <p14:creationId xmlns:p14="http://schemas.microsoft.com/office/powerpoint/2010/main" val="27353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1782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18/11/2023 às 10:00 na sala I-17</a:t>
            </a:r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projeto já está disponível no </a:t>
            </a:r>
            <a:r>
              <a:rPr lang="pt-BR" dirty="0" err="1"/>
              <a:t>github</a:t>
            </a:r>
            <a:r>
              <a:rPr lang="pt-BR" dirty="0"/>
              <a:t>, logo abaixo do laboratório # 9.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Tanto o projeto quanto a avaliação presencial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 do projeto: </a:t>
            </a:r>
            <a:r>
              <a:rPr lang="pt-BR" b="1" dirty="0">
                <a:solidFill>
                  <a:srgbClr val="00B050"/>
                </a:solidFill>
              </a:rPr>
              <a:t>10/12/2023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5FDE8-3449-0EB9-1E69-253510EC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038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Conforme nós discutimos antes, os métodos fundamentais de </a:t>
            </a:r>
            <a:r>
              <a:rPr lang="pt-BR" b="1" i="1" dirty="0">
                <a:solidFill>
                  <a:srgbClr val="7030A0"/>
                </a:solidFill>
              </a:rPr>
              <a:t>aprendizado para redes neurais</a:t>
            </a:r>
            <a:r>
              <a:rPr lang="pt-BR" b="1" i="1" dirty="0"/>
              <a:t> </a:t>
            </a:r>
            <a:r>
              <a:rPr lang="pt-BR" dirty="0"/>
              <a:t>são </a:t>
            </a:r>
            <a:r>
              <a:rPr lang="pt-BR" b="1" i="1" dirty="0">
                <a:solidFill>
                  <a:srgbClr val="7030A0"/>
                </a:solidFill>
              </a:rPr>
              <a:t>baseados no cálculo das 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com relação aos seus </a:t>
            </a:r>
            <a:r>
              <a:rPr lang="pt-BR" b="1" i="1" dirty="0"/>
              <a:t>pesos</a:t>
            </a:r>
            <a:r>
              <a:rPr lang="pt-BR" dirty="0"/>
              <a:t> (sinápticos e de bias).</a:t>
            </a:r>
          </a:p>
          <a:p>
            <a:r>
              <a:rPr lang="pt-BR" dirty="0"/>
              <a:t>Esses métodos têm como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encontrar o </a:t>
            </a:r>
            <a:r>
              <a:rPr lang="pt-BR" b="1" i="1" dirty="0">
                <a:solidFill>
                  <a:srgbClr val="00B050"/>
                </a:solidFill>
              </a:rPr>
              <a:t>conjunto de pesos </a:t>
            </a:r>
            <a:r>
              <a:rPr lang="pt-BR" dirty="0"/>
              <a:t>que </a:t>
            </a:r>
            <a:r>
              <a:rPr lang="pt-BR" b="1" i="1" dirty="0">
                <a:solidFill>
                  <a:srgbClr val="00B050"/>
                </a:solidFill>
              </a:rPr>
              <a:t>minimiza a função de erro </a:t>
            </a:r>
            <a:r>
              <a:rPr lang="pt-BR" dirty="0"/>
              <a:t>escolhida.</a:t>
            </a:r>
          </a:p>
          <a:p>
            <a:r>
              <a:rPr lang="pt-BR" dirty="0"/>
              <a:t>Assim,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00B050"/>
                </a:solidFill>
              </a:rPr>
              <a:t>com respeito aos pesos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</a:t>
            </a:r>
            <a:r>
              <a:rPr lang="pt-BR" b="1" i="1" dirty="0">
                <a:solidFill>
                  <a:srgbClr val="7030A0"/>
                </a:solidFill>
              </a:rPr>
              <a:t>trivial</a:t>
            </a:r>
            <a:r>
              <a:rPr lang="pt-BR" dirty="0"/>
              <a:t>, mas não é o caso.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podemos calcular a influência dos pesos das camadas ocultas no erro da camada de saída?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173694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motivo desta tarefa não ser trivial, nós iremos considerar as notações abaixo, as quais serão úteis a seguir.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Essas notações nos ajudarão a obter os vetores gradiente para atualizar os pesos de todos os nós da rede neural.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  <a:blipFill>
                <a:blip r:embed="rId3"/>
                <a:stretch>
                  <a:fillRect l="-977" t="-1937" r="-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E97C7-3559-F5E7-7900-71CBAB4A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34D2CF-CF13-F5BE-1EB2-5DA56F674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as notação definidas, podemos representar uma MLP como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 mapeamento realizado pela rede MLP acima é dado pela expressão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400" b="1" dirty="0"/>
                                                    <m:t> </m:t>
                                                  </m:r>
                                                  <m:r>
                                                    <a:rPr lang="pt-BR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34D2CF-CF13-F5BE-1EB2-5DA56F674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  <a:blipFill>
                <a:blip r:embed="rId3"/>
                <a:stretch>
                  <a:fillRect l="-92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43988C8A-74A9-F620-1E49-900D73E2C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31" y="2357683"/>
            <a:ext cx="6728915" cy="2446878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363CC91-E256-D0B1-0BD4-FB8860473E99}"/>
              </a:ext>
            </a:extLst>
          </p:cNvPr>
          <p:cNvSpPr txBox="1"/>
          <p:nvPr/>
        </p:nvSpPr>
        <p:spPr>
          <a:xfrm>
            <a:off x="9769471" y="2736502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</p:spTree>
    <p:extLst>
      <p:ext uri="{BB962C8B-B14F-4D97-AF65-F5344CB8AC3E}">
        <p14:creationId xmlns:p14="http://schemas.microsoft.com/office/powerpoint/2010/main" val="379476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04E0A-7C8C-95A0-088F-9C355C39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A48D4-7E99-7665-1134-80135ED02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facilitar a análise, iremos supor, sem nenhuma perda de generalidade, que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escolhida é a função do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r>
                  <a:rPr lang="pt-BR" dirty="0"/>
                  <a:t>Assumiremos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tem uma quantidade genérica de </a:t>
                </a:r>
                <a:r>
                  <a:rPr lang="pt-BR" b="1" i="1" dirty="0"/>
                  <a:t>nós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(i.e., rótulo)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A48D4-7E99-7665-1134-80135ED02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  <a:blipFill>
                <a:blip r:embed="rId3"/>
                <a:stretch>
                  <a:fillRect l="-921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1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0C1E2-3000-EE1A-026A-33A29414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com relação aos </a:t>
                </a:r>
                <a:r>
                  <a:rPr lang="pt-BR" b="1" i="1" dirty="0"/>
                  <a:t>pesos</a:t>
                </a:r>
                <a:r>
                  <a:rPr lang="pt-BR" dirty="0"/>
                  <a:t> (sinápticos e de bias) de todas suas camadas.</a:t>
                </a:r>
              </a:p>
              <a:p>
                <a:r>
                  <a:rPr lang="pt-BR" dirty="0"/>
                  <a:t>Como as </a:t>
                </a:r>
                <a:r>
                  <a:rPr lang="pt-BR" b="1" i="1" dirty="0"/>
                  <a:t>saídas dos nós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</a:t>
                </a:r>
                <a:r>
                  <a:rPr lang="pt-BR" dirty="0"/>
                  <a:t> e, consequentemente, </a:t>
                </a:r>
                <a:r>
                  <a:rPr lang="pt-BR" b="1" i="1" dirty="0"/>
                  <a:t>seus pesos</a:t>
                </a:r>
                <a:r>
                  <a:rPr lang="pt-BR" dirty="0"/>
                  <a:t>, </a:t>
                </a:r>
                <a:r>
                  <a:rPr lang="pt-BR" b="1" i="1" dirty="0"/>
                  <a:t>aparecem de forma direta na equação do MSE</a:t>
                </a:r>
                <a:r>
                  <a:rPr lang="pt-BR" dirty="0"/>
                  <a:t>, é simples se obter as derivadas parciais com relação aos pesos desta camada.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7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7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limLow>
                                        <m:limLowPr>
                                          <m:ctrlPr>
                                            <a:rPr lang="pt-BR" sz="27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7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pt-BR" sz="2700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𝒘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sup>
                                                      </m:sSub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p>
                                                    <m:sSupPr>
                                                      <m:ctrlP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7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𝒚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700" b="1" dirty="0"/>
                                                    <m:t> </m:t>
                                                  </m:r>
                                                  <m:r>
                                                    <a:rPr lang="pt-BR" sz="27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bSup>
                                            <m:sSubSupPr>
                                              <m:ctrlP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e>
                                  </m:d>
                                </m:e>
                                <m:sup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7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é o vetor de pesos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a função de ativação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  <a:blipFill>
                <a:blip r:embed="rId2"/>
                <a:stretch>
                  <a:fillRect l="-1143" t="-1937" r="-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39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398DE78-94D4-5FD1-9D9F-FFCD42A13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percebam que os </a:t>
                </a:r>
                <a:r>
                  <a:rPr lang="pt-BR" b="1" i="1" dirty="0"/>
                  <a:t>pesos dos nós das camadas ocultas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aparecem explícitamente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quando precisamos avaliar as </a:t>
                </a:r>
                <a:r>
                  <a:rPr lang="pt-BR" b="1" i="1" dirty="0"/>
                  <a:t>derivadas parciais com relação aos pesos das camadas ocultas</a:t>
                </a:r>
                <a:r>
                  <a:rPr lang="pt-BR" dirty="0"/>
                  <a:t>, a situação fica mais complexa, pois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existe uma dependência direta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fazer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dependência dos pesos apareça de maneira clara </a:t>
                </a:r>
                <a:r>
                  <a:rPr lang="pt-BR" dirty="0"/>
                  <a:t>na expressão do erro, nós precisaremos recorrer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aplicações sucessivas da 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 surge a</a:t>
                </a:r>
                <a:r>
                  <a:rPr lang="pt-BR" b="0" i="0" dirty="0">
                    <a:effectLst/>
                  </a:rPr>
                  <a:t> pergunta: Como podemos atribuir aos pesos dos nós das camadas ocultas sua influência no cálculo dos valores de saída e, consequentemente, do erro?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398DE78-94D4-5FD1-9D9F-FFCD42A13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  <a:blipFill>
                <a:blip r:embed="rId3"/>
                <a:stretch>
                  <a:fillRect l="-983" t="-1937" r="-1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0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você foram apresentados às redes neurais.</a:t>
            </a:r>
          </a:p>
          <a:p>
            <a:r>
              <a:rPr lang="pt-BR" dirty="0"/>
              <a:t>Vimos que elas são formadas por </a:t>
            </a:r>
            <a:r>
              <a:rPr lang="pt-BR" b="1" i="1" dirty="0">
                <a:solidFill>
                  <a:srgbClr val="00B050"/>
                </a:solidFill>
              </a:rPr>
              <a:t>camadas de neurônios </a:t>
            </a:r>
            <a:r>
              <a:rPr lang="pt-BR" dirty="0"/>
              <a:t>que se </a:t>
            </a:r>
            <a:r>
              <a:rPr lang="pt-BR" b="1" i="1" dirty="0">
                <a:solidFill>
                  <a:srgbClr val="00B050"/>
                </a:solidFill>
              </a:rPr>
              <a:t>conectam através dos pesos sinápticos</a:t>
            </a:r>
            <a:r>
              <a:rPr lang="pt-BR" dirty="0"/>
              <a:t>.</a:t>
            </a:r>
          </a:p>
          <a:p>
            <a:r>
              <a:rPr lang="pt-BR" dirty="0"/>
              <a:t>Aprendemos que as </a:t>
            </a:r>
            <a:r>
              <a:rPr lang="pt-BR" b="1" i="1" dirty="0">
                <a:solidFill>
                  <a:srgbClr val="00B050"/>
                </a:solidFill>
              </a:rPr>
              <a:t>funções de ativação logística e tangente hiperbólica </a:t>
            </a:r>
            <a:r>
              <a:rPr lang="pt-BR" dirty="0"/>
              <a:t>causam o </a:t>
            </a:r>
            <a:r>
              <a:rPr lang="pt-BR" b="1" i="1" dirty="0">
                <a:solidFill>
                  <a:srgbClr val="00B050"/>
                </a:solidFill>
              </a:rPr>
              <a:t>problema do desaparecimento do gradiente</a:t>
            </a:r>
            <a:r>
              <a:rPr lang="pt-BR" dirty="0"/>
              <a:t>, o qual pode ser solucionado usando-se a </a:t>
            </a:r>
            <a:r>
              <a:rPr lang="pt-BR" b="1" i="1" dirty="0">
                <a:solidFill>
                  <a:srgbClr val="7030A0"/>
                </a:solidFill>
              </a:rPr>
              <a:t>função retificadora ou suas variantes</a:t>
            </a:r>
            <a:r>
              <a:rPr lang="pt-BR" dirty="0"/>
              <a:t>.</a:t>
            </a:r>
          </a:p>
          <a:p>
            <a:r>
              <a:rPr lang="pt-BR" dirty="0"/>
              <a:t>Discutimos </a:t>
            </a:r>
            <a:r>
              <a:rPr lang="pt-BR" b="1" i="1" dirty="0">
                <a:solidFill>
                  <a:srgbClr val="00B050"/>
                </a:solidFill>
              </a:rPr>
              <a:t>duas das arquiteturas de redes </a:t>
            </a:r>
            <a:r>
              <a:rPr lang="pt-BR" dirty="0"/>
              <a:t>neurais mais usadas.</a:t>
            </a:r>
          </a:p>
          <a:p>
            <a:r>
              <a:rPr lang="pt-BR" dirty="0"/>
              <a:t>Aprendemos que as redes neurais são </a:t>
            </a:r>
            <a:r>
              <a:rPr lang="pt-BR" b="1" i="1" dirty="0">
                <a:solidFill>
                  <a:srgbClr val="00B050"/>
                </a:solidFill>
              </a:rPr>
              <a:t>aproximadoras universais de funções</a:t>
            </a:r>
            <a:r>
              <a:rPr lang="pt-BR" dirty="0"/>
              <a:t>.</a:t>
            </a:r>
          </a:p>
          <a:p>
            <a:r>
              <a:rPr lang="pt-BR" dirty="0"/>
              <a:t>Neste tópico, veremos </a:t>
            </a:r>
            <a:r>
              <a:rPr lang="pt-BR" b="1" i="1" dirty="0">
                <a:solidFill>
                  <a:srgbClr val="0070C0"/>
                </a:solidFill>
              </a:rPr>
              <a:t>como as redes neurais aprendem</a:t>
            </a:r>
            <a:r>
              <a:rPr lang="pt-BR" dirty="0"/>
              <a:t>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8DE78-94D4-5FD1-9D9F-FFCD42A13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5958" cy="5032375"/>
          </a:xfrm>
        </p:spPr>
        <p:txBody>
          <a:bodyPr/>
          <a:lstStyle/>
          <a:p>
            <a:r>
              <a:rPr lang="pt-BR" dirty="0"/>
              <a:t>Resposta: Propaga-se o erro calculado na saída da rede neural para suas camadas anteriores até a primeira camada oculta usando-se um</a:t>
            </a:r>
            <a:r>
              <a:rPr lang="pt-BR" b="1" i="1" dirty="0">
                <a:solidFill>
                  <a:srgbClr val="7030A0"/>
                </a:solidFill>
              </a:rPr>
              <a:t> algoritmo, baseado na regra da cadeia</a:t>
            </a:r>
            <a:r>
              <a:rPr lang="pt-BR" dirty="0"/>
              <a:t>, conhecido como </a:t>
            </a:r>
            <a:r>
              <a:rPr lang="pt-BR" b="1" i="1" dirty="0" err="1">
                <a:solidFill>
                  <a:srgbClr val="00B050"/>
                </a:solidFill>
              </a:rPr>
              <a:t>backpropagation</a:t>
            </a:r>
            <a:r>
              <a:rPr lang="pt-BR" b="1" i="1" dirty="0"/>
              <a:t> </a:t>
            </a:r>
            <a:r>
              <a:rPr lang="pt-BR" dirty="0"/>
              <a:t>ou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/>
              <a:t>.</a:t>
            </a:r>
          </a:p>
          <a:p>
            <a:r>
              <a:rPr lang="pt-BR" dirty="0"/>
              <a:t>Portanto, na sequência, veremos de maneira </a:t>
            </a:r>
            <a:r>
              <a:rPr lang="pt-BR" b="1" i="1" dirty="0"/>
              <a:t>sistemática</a:t>
            </a:r>
            <a:r>
              <a:rPr lang="pt-BR" dirty="0"/>
              <a:t> como a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é realizada para treinar uma rede neural.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5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F7F96-CDD5-8399-3EA4-9E957473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Inicialmente, nós devemos observar um fato fundamental. </a:t>
                </a:r>
              </a:p>
              <a:p>
                <a:r>
                  <a:rPr lang="pt-BR" dirty="0"/>
                  <a:t>O cálculo da derivada do erro com relação a um peso qualquer é dado por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dados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e saídas é omitida, pois não afeta a otimização por ser um valor constante.</a:t>
                </a:r>
              </a:p>
              <a:p>
                <a:r>
                  <a:rPr lang="pt-BR" dirty="0"/>
                  <a:t>A equação mostra que é necessário se calcular a derivada parcial apenas do 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  <a:blipFill>
                <a:blip r:embed="rId3"/>
                <a:stretch>
                  <a:fillRect l="-980" t="-2663" r="-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/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OBS.</a:t>
                </a:r>
                <a:r>
                  <a:rPr lang="pt-BR" sz="1200" dirty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200" dirty="0"/>
                  <a:t> para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200" dirty="0"/>
                  <a:t> para não haver confusão com o índice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do peso.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blipFill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01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AB46E-834E-CE61-B1D8-64A16D55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684098-16D0-AAA4-4764-1BA5B621B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Considerando a derivada parcial do erro em relação a um peso qualquer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em relação à </a:t>
                </a:r>
                <a:r>
                  <a:rPr lang="pt-BR" b="1" i="1" dirty="0"/>
                  <a:t>ativação</a:t>
                </a:r>
                <a:r>
                  <a:rPr lang="pt-BR" dirty="0"/>
                  <a:t>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será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3200" dirty="0"/>
                  <a:t> </a:t>
                </a:r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684098-16D0-AAA4-4764-1BA5B621B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  <a:blipFill>
                <a:blip r:embed="rId3"/>
                <a:stretch>
                  <a:fillRect l="-991" t="-1937" r="-1706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/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Sensibilidade</a:t>
                </a:r>
                <a:r>
                  <a:rPr lang="pt-BR" sz="1200" dirty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ésimo</a:t>
                </a:r>
                <a:r>
                  <a:rPr lang="pt-BR" sz="1200" dirty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ésima</a:t>
                </a:r>
                <a:r>
                  <a:rPr lang="pt-BR" sz="1200" dirty="0"/>
                  <a:t> camada.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06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E5C06-2AB5-0609-9FAC-189B09C9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975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segundo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</a:t>
                </a:r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ponderada das entradas mais o peso de bias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7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m:rPr>
                                  <m:sty m:val="p"/>
                                  <m:brk m:alnAt="9"/>
                                </m:rPr>
                                <a:rPr lang="pt-BR" sz="2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ntradas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pt-BR" sz="27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pt-BR" sz="2700" dirty="0"/>
              </a:p>
              <a:p>
                <a:r>
                  <a:rPr lang="pt-BR" dirty="0"/>
                  <a:t>Assim, a derivada em relação ao peso sináptico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sz="2400" dirty="0"/>
                  <a:t> </a:t>
                </a:r>
                <a:r>
                  <a:rPr lang="pt-BR" dirty="0"/>
                  <a:t>é dada por</a:t>
                </a:r>
                <a:endParaRPr lang="pt-B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700" dirty="0"/>
              </a:p>
              <a:p>
                <a:r>
                  <a:rPr lang="pt-BR" dirty="0"/>
                  <a:t>Caso a derivada seja em relação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pt-BR" sz="27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9754" cy="5032375"/>
              </a:xfrm>
              <a:blipFill>
                <a:blip r:embed="rId2"/>
                <a:stretch>
                  <a:fillRect l="-922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A90176-F613-470E-9A9A-ADCF02995AC3}"/>
              </a:ext>
            </a:extLst>
          </p:cNvPr>
          <p:cNvSpPr txBox="1"/>
          <p:nvPr/>
        </p:nvSpPr>
        <p:spPr>
          <a:xfrm>
            <a:off x="8000072" y="5057373"/>
            <a:ext cx="163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31C80E57-58EF-A8FE-8FD0-31668FA31C3B}"/>
              </a:ext>
            </a:extLst>
          </p:cNvPr>
          <p:cNvCxnSpPr>
            <a:cxnSpLocks/>
          </p:cNvCxnSpPr>
          <p:nvPr/>
        </p:nvCxnSpPr>
        <p:spPr>
          <a:xfrm flipH="1" flipV="1">
            <a:off x="7028121" y="5167423"/>
            <a:ext cx="1233377" cy="148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15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034F4-3E81-1660-6B15-0FDA0550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Desta forma, vemos que todas as derivadas da função de erro em relação aos pesos são produtos de 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por uma entrada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nó da rede.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no caso do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pela unidade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  <a:blipFill>
                <a:blip r:embed="rId3"/>
                <a:stretch>
                  <a:fillRect l="-1083" t="-1937" b="-23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52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98290" cy="51673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direta</a:t>
                </a:r>
                <a:r>
                  <a:rPr lang="pt-BR" dirty="0"/>
                  <a:t>, pois aplica-se as entradas (i.e., atributos) à rede e calcula-se o erro de saída.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reversa</a:t>
                </a:r>
                <a:r>
                  <a:rPr lang="pt-BR" dirty="0"/>
                  <a:t>, pois calcula-se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contribuição de cada nó</a:t>
                </a:r>
                <a:r>
                  <a:rPr lang="pt-BR" dirty="0"/>
                  <a:t> das camadas ocultas no erro de saída.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em um 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98290" cy="5167311"/>
              </a:xfrm>
              <a:blipFill>
                <a:blip r:embed="rId2"/>
                <a:stretch>
                  <a:fillRect l="-871" t="-2358" r="-54" b="-23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camada de saída,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(i.e., nós)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>
                <a:blip r:embed="rId3"/>
                <a:stretch>
                  <a:fillRect l="-933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matriz diagonal</a:t>
                </a:r>
                <a:r>
                  <a:rPr lang="pt-BR" dirty="0"/>
                  <a:t> com as derivadas das funções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coluna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</a:t>
                </a:r>
                <a:r>
                  <a:rPr lang="pt-BR" b="1" i="1" dirty="0"/>
                  <a:t>recursão</a:t>
                </a:r>
                <a:r>
                  <a:rPr lang="pt-BR" dirty="0"/>
                  <a:t> que, em termos matriciais, é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>
                <a:blip r:embed="rId3"/>
                <a:stretch>
                  <a:fillRect l="-925" t="-3027" r="-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/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Matriz ou vetor com os pesos que conectam a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à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blipFill>
                <a:blip r:embed="rId4"/>
                <a:stretch>
                  <a:fillRect l="-221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1515396-40A5-1A5F-4CE9-2B43B26D4A3A}"/>
              </a:ext>
            </a:extLst>
          </p:cNvPr>
          <p:cNvCxnSpPr/>
          <p:nvPr/>
        </p:nvCxnSpPr>
        <p:spPr>
          <a:xfrm flipH="1">
            <a:off x="7826477" y="6017342"/>
            <a:ext cx="1238865" cy="137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Encontrar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para todos os pesos do nó 1 (camada oculta) da rede neural MLP abaixo.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sz="3200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43732" y="2505020"/>
            <a:ext cx="4210068" cy="25447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9763" y="225075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350351" y="2920822"/>
            <a:ext cx="19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de saída</a:t>
            </a:r>
          </a:p>
        </p:txBody>
      </p:sp>
      <p:sp>
        <p:nvSpPr>
          <p:cNvPr id="10" name="Elipse 9"/>
          <p:cNvSpPr/>
          <p:nvPr/>
        </p:nvSpPr>
        <p:spPr>
          <a:xfrm>
            <a:off x="7949681" y="2558876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949680" y="3237930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0511" y="2819221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819F1-A412-CAFD-E89E-65FC450B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rede possui uma camada oculta com dois nós e uma </a:t>
                </a:r>
                <a:r>
                  <a:rPr lang="pt-BR" b="1" i="1" dirty="0"/>
                  <a:t>camada de saída com um único nó</a:t>
                </a:r>
                <a:r>
                  <a:rPr lang="pt-BR" dirty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na verdade um escalar,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b="1" i="1" dirty="0"/>
                  <a:t>único exemplo de entrada,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a respectiva saída desejada,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Assim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8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8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  <a:blipFill>
                <a:blip r:embed="rId2"/>
                <a:stretch>
                  <a:fillRect l="-1463" t="-2663" r="-26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BCE8B423-576F-E2F8-7B15-7838E17243F0}"/>
              </a:ext>
            </a:extLst>
          </p:cNvPr>
          <p:cNvGrpSpPr/>
          <p:nvPr/>
        </p:nvGrpSpPr>
        <p:grpSpPr>
          <a:xfrm>
            <a:off x="206478" y="2614714"/>
            <a:ext cx="4210068" cy="2799055"/>
            <a:chOff x="7143732" y="2250757"/>
            <a:chExt cx="4210068" cy="2799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4EC30E-0CD6-E24D-6C6D-44596BEC4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B53FEE-6A8F-99FB-24A9-DB996D3BEBE9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28C594-DB14-ABFD-09EB-7478AAF9D6F1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F0E7574-BB78-6327-AE66-8879A9C3F18D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3065243-86EC-CCD4-294A-FD421FF83B0C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6317D0-23D2-B580-7B10-0B388B98ABBA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6407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9F2CF-047A-F843-A364-D9DA28B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processo de atualização dos pesos</a:t>
                </a:r>
                <a:r>
                  <a:rPr lang="pt-BR" dirty="0"/>
                  <a:t> de uma rede neural corresponde 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problema de minimização </a:t>
                </a:r>
                <a:r>
                  <a:rPr lang="pt-BR" dirty="0"/>
                  <a:t>de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função de erro</a:t>
                </a:r>
                <a:r>
                  <a:rPr lang="pt-BR" dirty="0"/>
                  <a:t> (ou de perda ou custo),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relação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contém todos os pesos de uma camada da rede neural.</a:t>
                </a:r>
              </a:p>
              <a:p>
                <a:r>
                  <a:rPr lang="pt-BR" dirty="0"/>
                  <a:t>Assim, o problema do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Em geral, esse processo de otimização é </a:t>
                </a:r>
                <a:r>
                  <a:rPr lang="pt-BR" b="1" i="1" dirty="0"/>
                  <a:t>conduzido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(i.e., um 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métodos de otimização </a:t>
                </a:r>
                <a:r>
                  <a:rPr lang="pt-BR" dirty="0"/>
                  <a:t>aplicáveis, mas, sem dúvida,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utilizados </a:t>
                </a:r>
                <a:r>
                  <a:rPr lang="pt-BR" dirty="0"/>
                  <a:t>são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baseados nas derivadas da função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  <a:blipFill>
                <a:blip r:embed="rId3"/>
                <a:stretch>
                  <a:fillRect l="-92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0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819F1-A412-CAFD-E89E-65FC450B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Vamos supor que os pesos de todos os nós têm uma certa configuração inicial.</a:t>
                </a:r>
              </a:p>
              <a:p>
                <a:pPr lvl="1"/>
                <a:r>
                  <a:rPr lang="pt-BR" dirty="0"/>
                  <a:t>Por exemplo, os pesos podem ser inicializados com valores retirados de uma distribuição normal padrão.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</a:t>
                </a:r>
              </a:p>
              <a:p>
                <a:r>
                  <a:rPr lang="pt-BR" dirty="0"/>
                  <a:t>Consequentemente, tendo o valor de saída, conseguimos calcular o erro.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 err="1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  <a:blipFill>
                <a:blip r:embed="rId2"/>
                <a:stretch>
                  <a:fillRect l="-1463" t="-1937" r="-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BCE8B423-576F-E2F8-7B15-7838E17243F0}"/>
              </a:ext>
            </a:extLst>
          </p:cNvPr>
          <p:cNvGrpSpPr/>
          <p:nvPr/>
        </p:nvGrpSpPr>
        <p:grpSpPr>
          <a:xfrm>
            <a:off x="137652" y="2477062"/>
            <a:ext cx="4210068" cy="2799055"/>
            <a:chOff x="7143732" y="2250757"/>
            <a:chExt cx="4210068" cy="2799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4EC30E-0CD6-E24D-6C6D-44596BEC4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B53FEE-6A8F-99FB-24A9-DB996D3BEBE9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28C594-DB14-ABFD-09EB-7478AAF9D6F1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F0E7574-BB78-6327-AE66-8879A9C3F18D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3065243-86EC-CCD4-294A-FD421FF83B0C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6317D0-23D2-B580-7B10-0B388B98ABBA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26613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de posse do valor de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, podemos calcular o erro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 o erro, podemos calcular 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assim,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equação de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equação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>
                <a:blip r:embed="rId3"/>
                <a:stretch>
                  <a:fillRect l="-1148" t="-2663" r="-6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 valor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1560-BF4D-D109-5C84-91EA5703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29B97E-1817-3C80-E551-8F3B0E85A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102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 da camada.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abaixo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29B97E-1817-3C80-E551-8F3B0E85A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1024" cy="5032375"/>
              </a:xfrm>
              <a:blipFill>
                <a:blip r:embed="rId2"/>
                <a:stretch>
                  <a:fillRect l="-759" t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E871D84-F6C8-92EF-0526-F8A532D2107D}"/>
              </a:ext>
            </a:extLst>
          </p:cNvPr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97F30EFD-C31E-E533-377E-C527A12BCA19}"/>
              </a:ext>
            </a:extLst>
          </p:cNvPr>
          <p:cNvCxnSpPr>
            <a:cxnSpLocks/>
          </p:cNvCxnSpPr>
          <p:nvPr/>
        </p:nvCxnSpPr>
        <p:spPr>
          <a:xfrm flipH="1" flipV="1">
            <a:off x="3410712" y="5888736"/>
            <a:ext cx="723967" cy="422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6260731-3F89-F14E-E515-C1A83B54B10E}"/>
              </a:ext>
            </a:extLst>
          </p:cNvPr>
          <p:cNvSpPr/>
          <p:nvPr/>
        </p:nvSpPr>
        <p:spPr>
          <a:xfrm>
            <a:off x="2820128" y="4237652"/>
            <a:ext cx="7239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Escalar</a:t>
            </a: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5937AA31-75F3-688D-A576-0D77C8A9A243}"/>
              </a:ext>
            </a:extLst>
          </p:cNvPr>
          <p:cNvCxnSpPr>
            <a:cxnSpLocks/>
          </p:cNvCxnSpPr>
          <p:nvPr/>
        </p:nvCxnSpPr>
        <p:spPr>
          <a:xfrm flipH="1">
            <a:off x="2916936" y="4511088"/>
            <a:ext cx="265176" cy="728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31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8304" y="1825624"/>
                <a:ext cx="7397496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nós fôssemos calcular as derivadas parciais </a:t>
                </a:r>
                <a:r>
                  <a:rPr lang="pt-BR" b="1" i="1" dirty="0"/>
                  <a:t>aplicando a regra da cadeia diretamente</a:t>
                </a:r>
                <a:r>
                  <a:rPr lang="pt-BR" dirty="0"/>
                  <a:t>, elas seriam calculadas como mostrado abaixo.</a:t>
                </a:r>
              </a:p>
              <a:p>
                <a:r>
                  <a:rPr lang="pt-BR" dirty="0"/>
                  <a:t>Por exemplo, a derivada parcial do erro em relação ao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pt-BR" dirty="0"/>
                  <a:t> é dada por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8304" y="1825624"/>
                <a:ext cx="7397496" cy="5032376"/>
              </a:xfrm>
              <a:blipFill>
                <a:blip r:embed="rId2"/>
                <a:stretch>
                  <a:fillRect l="-1483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6200" y="2618516"/>
            <a:ext cx="4477512" cy="27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obtemos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/>
              <a:t>Projeto </a:t>
            </a:r>
            <a:r>
              <a:rPr lang="pt-BR" b="1" dirty="0"/>
              <a:t>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está disponível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10/12/2023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41999" y="3809851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  <p:grpSp>
        <p:nvGrpSpPr>
          <p:cNvPr id="2" name="Group 3">
            <a:extLst>
              <a:ext uri="{FF2B5EF4-FFF2-40B4-BE49-F238E27FC236}">
                <a16:creationId xmlns:a16="http://schemas.microsoft.com/office/drawing/2014/main" id="{AC4A9D1D-1E57-A5B0-822C-F32BFC05B549}"/>
              </a:ext>
            </a:extLst>
          </p:cNvPr>
          <p:cNvGrpSpPr/>
          <p:nvPr/>
        </p:nvGrpSpPr>
        <p:grpSpPr>
          <a:xfrm>
            <a:off x="562015" y="508458"/>
            <a:ext cx="5218473" cy="3048149"/>
            <a:chOff x="5034465" y="3089448"/>
            <a:chExt cx="5218473" cy="3048149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229C05F9-574B-9F01-C440-C6813D318B59}"/>
                </a:ext>
              </a:extLst>
            </p:cNvPr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5">
              <a:extLst>
                <a:ext uri="{FF2B5EF4-FFF2-40B4-BE49-F238E27FC236}">
                  <a16:creationId xmlns:a16="http://schemas.microsoft.com/office/drawing/2014/main" id="{B9D2869B-494D-51EE-CA03-92919122B659}"/>
                </a:ext>
              </a:extLst>
            </p:cNvPr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6">
              <a:extLst>
                <a:ext uri="{FF2B5EF4-FFF2-40B4-BE49-F238E27FC236}">
                  <a16:creationId xmlns:a16="http://schemas.microsoft.com/office/drawing/2014/main" id="{712385BE-AF7C-CFDB-6398-0D6BE2D2833D}"/>
                </a:ext>
              </a:extLst>
            </p:cNvPr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7">
              <a:extLst>
                <a:ext uri="{FF2B5EF4-FFF2-40B4-BE49-F238E27FC236}">
                  <a16:creationId xmlns:a16="http://schemas.microsoft.com/office/drawing/2014/main" id="{885222ED-5CDE-0070-FB8C-A60CC19276B0}"/>
                </a:ext>
              </a:extLst>
            </p:cNvPr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Flowchart: Connector 8">
              <a:extLst>
                <a:ext uri="{FF2B5EF4-FFF2-40B4-BE49-F238E27FC236}">
                  <a16:creationId xmlns:a16="http://schemas.microsoft.com/office/drawing/2014/main" id="{0FD740B6-1ED4-9624-71E9-9DB22FB6DD32}"/>
                </a:ext>
              </a:extLst>
            </p:cNvPr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" name="Flowchart: Connector 9">
              <a:extLst>
                <a:ext uri="{FF2B5EF4-FFF2-40B4-BE49-F238E27FC236}">
                  <a16:creationId xmlns:a16="http://schemas.microsoft.com/office/drawing/2014/main" id="{23F7B4DF-C893-9AD8-6626-0149CF13C0A1}"/>
                </a:ext>
              </a:extLst>
            </p:cNvPr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5" name="Curved Connector 10">
              <a:extLst>
                <a:ext uri="{FF2B5EF4-FFF2-40B4-BE49-F238E27FC236}">
                  <a16:creationId xmlns:a16="http://schemas.microsoft.com/office/drawing/2014/main" id="{6E3ABEF2-865F-EA82-11A9-1DC2A9C87651}"/>
                </a:ext>
              </a:extLst>
            </p:cNvPr>
            <p:cNvCxnSpPr>
              <a:stCxn id="40" idx="6"/>
              <a:endCxn id="41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11">
              <a:extLst>
                <a:ext uri="{FF2B5EF4-FFF2-40B4-BE49-F238E27FC236}">
                  <a16:creationId xmlns:a16="http://schemas.microsoft.com/office/drawing/2014/main" id="{B049A0C9-2005-CED3-9BD4-93E9C7339DAC}"/>
                </a:ext>
              </a:extLst>
            </p:cNvPr>
            <p:cNvCxnSpPr>
              <a:stCxn id="41" idx="6"/>
              <a:endCxn id="42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12">
              <a:extLst>
                <a:ext uri="{FF2B5EF4-FFF2-40B4-BE49-F238E27FC236}">
                  <a16:creationId xmlns:a16="http://schemas.microsoft.com/office/drawing/2014/main" id="{F653828D-C16C-7CF5-F3E7-106F869579C8}"/>
                </a:ext>
              </a:extLst>
            </p:cNvPr>
            <p:cNvCxnSpPr>
              <a:stCxn id="42" idx="6"/>
              <a:endCxn id="43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13">
              <a:extLst>
                <a:ext uri="{FF2B5EF4-FFF2-40B4-BE49-F238E27FC236}">
                  <a16:creationId xmlns:a16="http://schemas.microsoft.com/office/drawing/2014/main" id="{668CF2A2-00AB-1F9B-983F-1552FDB93F1F}"/>
                </a:ext>
              </a:extLst>
            </p:cNvPr>
            <p:cNvCxnSpPr>
              <a:stCxn id="43" idx="6"/>
              <a:endCxn id="44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4">
              <a:extLst>
                <a:ext uri="{FF2B5EF4-FFF2-40B4-BE49-F238E27FC236}">
                  <a16:creationId xmlns:a16="http://schemas.microsoft.com/office/drawing/2014/main" id="{2E39479D-516C-398A-9D5B-F38DE58B99DB}"/>
                </a:ext>
              </a:extLst>
            </p:cNvPr>
            <p:cNvCxnSpPr>
              <a:stCxn id="44" idx="6"/>
              <a:endCxn id="69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15">
              <a:extLst>
                <a:ext uri="{FF2B5EF4-FFF2-40B4-BE49-F238E27FC236}">
                  <a16:creationId xmlns:a16="http://schemas.microsoft.com/office/drawing/2014/main" id="{5FA1897D-DF6E-AA3B-225A-6CED84A128A9}"/>
                </a:ext>
              </a:extLst>
            </p:cNvPr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Flowchart: Connector 16">
              <a:extLst>
                <a:ext uri="{FF2B5EF4-FFF2-40B4-BE49-F238E27FC236}">
                  <a16:creationId xmlns:a16="http://schemas.microsoft.com/office/drawing/2014/main" id="{ED2AEE76-C8A3-3BAE-F4F3-6F4EF1666F85}"/>
                </a:ext>
              </a:extLst>
            </p:cNvPr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" name="Flowchart: Connector 17">
              <a:extLst>
                <a:ext uri="{FF2B5EF4-FFF2-40B4-BE49-F238E27FC236}">
                  <a16:creationId xmlns:a16="http://schemas.microsoft.com/office/drawing/2014/main" id="{8941C8EC-085A-6B0D-CFB8-D4C366DA996C}"/>
                </a:ext>
              </a:extLst>
            </p:cNvPr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Flowchart: Connector 18">
              <a:extLst>
                <a:ext uri="{FF2B5EF4-FFF2-40B4-BE49-F238E27FC236}">
                  <a16:creationId xmlns:a16="http://schemas.microsoft.com/office/drawing/2014/main" id="{3B78243E-747B-1D53-7C19-3B3DB6A813F3}"/>
                </a:ext>
              </a:extLst>
            </p:cNvPr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Flowchart: Connector 19">
              <a:extLst>
                <a:ext uri="{FF2B5EF4-FFF2-40B4-BE49-F238E27FC236}">
                  <a16:creationId xmlns:a16="http://schemas.microsoft.com/office/drawing/2014/main" id="{5B847ABB-E5A4-968E-76F8-8740933D7FC5}"/>
                </a:ext>
              </a:extLst>
            </p:cNvPr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5" name="Flowchart: Connector 20">
              <a:extLst>
                <a:ext uri="{FF2B5EF4-FFF2-40B4-BE49-F238E27FC236}">
                  <a16:creationId xmlns:a16="http://schemas.microsoft.com/office/drawing/2014/main" id="{B5EC1021-6F02-2E75-567F-7CA627F27F71}"/>
                </a:ext>
              </a:extLst>
            </p:cNvPr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6" name="Flowchart: Connector 21">
              <a:extLst>
                <a:ext uri="{FF2B5EF4-FFF2-40B4-BE49-F238E27FC236}">
                  <a16:creationId xmlns:a16="http://schemas.microsoft.com/office/drawing/2014/main" id="{9C8EC1DE-AF7E-D828-11B1-7504C5901468}"/>
                </a:ext>
              </a:extLst>
            </p:cNvPr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7" name="Curved Connector 22">
              <a:extLst>
                <a:ext uri="{FF2B5EF4-FFF2-40B4-BE49-F238E27FC236}">
                  <a16:creationId xmlns:a16="http://schemas.microsoft.com/office/drawing/2014/main" id="{E73B0A89-714C-9715-F9C5-7E29CF04E0FC}"/>
                </a:ext>
              </a:extLst>
            </p:cNvPr>
            <p:cNvCxnSpPr>
              <a:stCxn id="50" idx="0"/>
              <a:endCxn id="51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23">
              <a:extLst>
                <a:ext uri="{FF2B5EF4-FFF2-40B4-BE49-F238E27FC236}">
                  <a16:creationId xmlns:a16="http://schemas.microsoft.com/office/drawing/2014/main" id="{BFD5B3F9-B22F-8DFA-DA6B-C0CFA5FDE8AD}"/>
                </a:ext>
              </a:extLst>
            </p:cNvPr>
            <p:cNvCxnSpPr>
              <a:stCxn id="51" idx="0"/>
              <a:endCxn id="52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24">
              <a:extLst>
                <a:ext uri="{FF2B5EF4-FFF2-40B4-BE49-F238E27FC236}">
                  <a16:creationId xmlns:a16="http://schemas.microsoft.com/office/drawing/2014/main" id="{042130FF-999B-15DB-71E9-30C098D7DFF0}"/>
                </a:ext>
              </a:extLst>
            </p:cNvPr>
            <p:cNvCxnSpPr>
              <a:stCxn id="52" idx="0"/>
              <a:endCxn id="53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25">
              <a:extLst>
                <a:ext uri="{FF2B5EF4-FFF2-40B4-BE49-F238E27FC236}">
                  <a16:creationId xmlns:a16="http://schemas.microsoft.com/office/drawing/2014/main" id="{27BA283B-FEBE-58AE-E9D3-58F06968A238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26">
              <a:extLst>
                <a:ext uri="{FF2B5EF4-FFF2-40B4-BE49-F238E27FC236}">
                  <a16:creationId xmlns:a16="http://schemas.microsoft.com/office/drawing/2014/main" id="{147FADF1-8435-AC3F-5157-195A406F66F1}"/>
                </a:ext>
              </a:extLst>
            </p:cNvPr>
            <p:cNvCxnSpPr>
              <a:stCxn id="54" idx="0"/>
              <a:endCxn id="55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27">
              <a:extLst>
                <a:ext uri="{FF2B5EF4-FFF2-40B4-BE49-F238E27FC236}">
                  <a16:creationId xmlns:a16="http://schemas.microsoft.com/office/drawing/2014/main" id="{1E9CAEB7-8B9E-35B6-110A-21D3897F4FB6}"/>
                </a:ext>
              </a:extLst>
            </p:cNvPr>
            <p:cNvCxnSpPr>
              <a:stCxn id="55" idx="0"/>
              <a:endCxn id="56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28">
              <a:extLst>
                <a:ext uri="{FF2B5EF4-FFF2-40B4-BE49-F238E27FC236}">
                  <a16:creationId xmlns:a16="http://schemas.microsoft.com/office/drawing/2014/main" id="{56040E72-2C26-5B80-3751-584C5574E3BF}"/>
                </a:ext>
              </a:extLst>
            </p:cNvPr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29">
              <a:extLst>
                <a:ext uri="{FF2B5EF4-FFF2-40B4-BE49-F238E27FC236}">
                  <a16:creationId xmlns:a16="http://schemas.microsoft.com/office/drawing/2014/main" id="{3255E672-8A38-DE92-23A8-8AB4E0ABDD7E}"/>
                </a:ext>
              </a:extLst>
            </p:cNvPr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/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/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32">
              <a:extLst>
                <a:ext uri="{FF2B5EF4-FFF2-40B4-BE49-F238E27FC236}">
                  <a16:creationId xmlns:a16="http://schemas.microsoft.com/office/drawing/2014/main" id="{6C8CEFE2-01C0-6EB0-0660-E87B8F5158F3}"/>
                </a:ext>
              </a:extLst>
            </p:cNvPr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3">
              <a:extLst>
                <a:ext uri="{FF2B5EF4-FFF2-40B4-BE49-F238E27FC236}">
                  <a16:creationId xmlns:a16="http://schemas.microsoft.com/office/drawing/2014/main" id="{5E97DEBB-CA96-D216-22A6-60F19D7F124A}"/>
                </a:ext>
              </a:extLst>
            </p:cNvPr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Connector 34">
              <a:extLst>
                <a:ext uri="{FF2B5EF4-FFF2-40B4-BE49-F238E27FC236}">
                  <a16:creationId xmlns:a16="http://schemas.microsoft.com/office/drawing/2014/main" id="{5B631BB2-853A-BF42-B188-463C9EC3BDCA}"/>
                </a:ext>
              </a:extLst>
            </p:cNvPr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0" name="TextBox 35">
              <a:extLst>
                <a:ext uri="{FF2B5EF4-FFF2-40B4-BE49-F238E27FC236}">
                  <a16:creationId xmlns:a16="http://schemas.microsoft.com/office/drawing/2014/main" id="{C2A9C018-C12D-72DF-942E-A75276E149D1}"/>
                </a:ext>
              </a:extLst>
            </p:cNvPr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71" name="TextBox 36">
              <a:extLst>
                <a:ext uri="{FF2B5EF4-FFF2-40B4-BE49-F238E27FC236}">
                  <a16:creationId xmlns:a16="http://schemas.microsoft.com/office/drawing/2014/main" id="{A66360EF-8ACC-D954-7546-E04825CF684A}"/>
                </a:ext>
              </a:extLst>
            </p:cNvPr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72" name="Flowchart: Connector 37">
              <a:extLst>
                <a:ext uri="{FF2B5EF4-FFF2-40B4-BE49-F238E27FC236}">
                  <a16:creationId xmlns:a16="http://schemas.microsoft.com/office/drawing/2014/main" id="{6777FB42-5FE0-FD19-F8AB-69F12909F98B}"/>
                </a:ext>
              </a:extLst>
            </p:cNvPr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TextBox 38">
              <a:extLst>
                <a:ext uri="{FF2B5EF4-FFF2-40B4-BE49-F238E27FC236}">
                  <a16:creationId xmlns:a16="http://schemas.microsoft.com/office/drawing/2014/main" id="{8343957B-37BA-51CC-3296-22BF3AEB5DEA}"/>
                </a:ext>
              </a:extLst>
            </p:cNvPr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primeira ordem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são baseados 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primeira ordem </a:t>
                </a:r>
                <a:r>
                  <a:rPr lang="pt-BR" dirty="0"/>
                  <a:t>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 e usam versões da seguinte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O gradiente descente e suas várias versões, além das variantes adaptativas e do termo momentum, são exemplos de métodos de primeira ordem.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2"/>
                <a:stretch>
                  <a:fillRect l="-1144" t="-1937" r="-1852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35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Já os 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segunda ordem</a:t>
                </a:r>
                <a:r>
                  <a:rPr lang="pt-BR" dirty="0"/>
                  <a:t>, além das informações de primeira ordem, utilizam informações fornecidas pelas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segunda ordem</a:t>
                </a:r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Essa informação está contida na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: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3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3DB5E-6462-A56E-2145-7ACF43F2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uma aproximação de Taylor de segunda ordem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resulta na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invertível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atualização dos pesos utilizando informações de primeira e de segunda ordem é mais precisa do que a fornecida por métodos de primeira ordem.</a:t>
                </a:r>
              </a:p>
              <a:p>
                <a:r>
                  <a:rPr lang="pt-BR" dirty="0"/>
                  <a:t>Portanto, métodos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segunda ordem convergem mais rapidamente</a:t>
                </a:r>
                <a:r>
                  <a:rPr lang="pt-BR" dirty="0"/>
                  <a:t> do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  <a:blipFill>
                <a:blip r:embed="rId3"/>
                <a:stretch>
                  <a:fillRect l="-934" t="-1937" r="-17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04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F0913-967E-D3D6-A1DA-CDA652C3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custoso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computacionalmente </a:t>
                </a:r>
                <a:r>
                  <a:rPr lang="pt-BR" dirty="0"/>
                  <a:t>em vários casos práticos.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 pesos para otimizar, precisamos calcular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×10=100</m:t>
                    </m:r>
                  </m:oMath>
                </a14:m>
                <a:r>
                  <a:rPr lang="pt-BR" dirty="0"/>
                  <a:t> derivadas parciais para formar a matriz Hessiana.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Além disso, ela precisa ser invertida, o que tem complexidade cúbica,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essa abordagem direta não é eficiente se o número de pesos for muito grande, o que é o caso quando se usa redes neurais profundas.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, os quais aproximam a matriz Hessiana.</a:t>
                </a:r>
              </a:p>
              <a:p>
                <a:r>
                  <a:rPr lang="pt-BR" dirty="0"/>
                  <a:t>O algoritmo </a:t>
                </a:r>
                <a:r>
                  <a:rPr lang="pt-BR" i="1" dirty="0" err="1"/>
                  <a:t>limited-memory</a:t>
                </a:r>
                <a:r>
                  <a:rPr lang="pt-BR" dirty="0"/>
                  <a:t> BFGS (LBFGS) é um exemplo de método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implementado pela biblioteca </a:t>
                </a:r>
                <a:r>
                  <a:rPr lang="pt-BR" i="1" dirty="0" err="1"/>
                  <a:t>SciKit-Learn</a:t>
                </a:r>
                <a:r>
                  <a:rPr lang="pt-BR" dirty="0"/>
                  <a:t> em algumas de suas classes.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  <a:blipFill>
                <a:blip r:embed="rId2"/>
                <a:stretch>
                  <a:fillRect l="-927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7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596" y="1825624"/>
            <a:ext cx="8484088" cy="5032375"/>
          </a:xfrm>
        </p:spPr>
        <p:txBody>
          <a:bodyPr>
            <a:normAutofit/>
          </a:bodyPr>
          <a:lstStyle/>
          <a:p>
            <a:r>
              <a:rPr lang="pt-BR" dirty="0"/>
              <a:t>Todos os métodos que acabamos de discutir são métodos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ou seja, eles </a:t>
            </a:r>
            <a:r>
              <a:rPr lang="pt-BR" b="1" i="1" dirty="0">
                <a:solidFill>
                  <a:srgbClr val="00B050"/>
                </a:solidFill>
              </a:rPr>
              <a:t>buscam uma solução n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as proximidades de onde se encontram</a:t>
            </a:r>
            <a:r>
              <a:rPr lang="pt-BR" b="0" i="0" dirty="0">
                <a:effectLst/>
              </a:rPr>
              <a:t>.  </a:t>
            </a:r>
          </a:p>
          <a:p>
            <a:r>
              <a:rPr lang="pt-BR" dirty="0"/>
              <a:t>Consequentemente, 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7030A0"/>
                </a:solidFill>
                <a:effectLst/>
              </a:rPr>
              <a:t>convergência para um mínimo global não é assegurada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Portanto, dependendo de onde o algoritmo é </a:t>
            </a:r>
            <a:r>
              <a:rPr lang="pt-BR" b="1" i="1" dirty="0">
                <a:solidFill>
                  <a:srgbClr val="002060"/>
                </a:solidFill>
              </a:rPr>
              <a:t>inicializado</a:t>
            </a:r>
            <a:r>
              <a:rPr lang="pt-BR" dirty="0"/>
              <a:t>, ele pode </a:t>
            </a:r>
            <a:r>
              <a:rPr lang="pt-BR" b="1" i="1" dirty="0">
                <a:solidFill>
                  <a:srgbClr val="002060"/>
                </a:solidFill>
              </a:rPr>
              <a:t>convergir para um mínimo local</a:t>
            </a:r>
            <a:r>
              <a:rPr lang="pt-BR" dirty="0"/>
              <a:t>.</a:t>
            </a:r>
          </a:p>
          <a:p>
            <a:r>
              <a:rPr lang="pt-BR" dirty="0"/>
              <a:t>A figura apresenta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local</a:t>
            </a:r>
            <a:r>
              <a:rPr lang="pt-BR" dirty="0"/>
              <a:t>: é uma </a:t>
            </a:r>
            <a:r>
              <a:rPr lang="pt-BR" b="1" i="1" dirty="0"/>
              <a:t>solução ótima </a:t>
            </a:r>
            <a:r>
              <a:rPr lang="pt-BR" b="1" i="1" dirty="0">
                <a:solidFill>
                  <a:srgbClr val="7030A0"/>
                </a:solidFill>
              </a:rPr>
              <a:t>apenas</a:t>
            </a:r>
            <a:r>
              <a:rPr lang="pt-BR" b="1" i="1" dirty="0"/>
              <a:t> em relação aos seus vizinhos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: é uma </a:t>
            </a:r>
            <a:r>
              <a:rPr lang="pt-BR" b="1" i="1" dirty="0"/>
              <a:t>solução ótima em</a:t>
            </a:r>
            <a:r>
              <a:rPr lang="pt-BR" b="1" i="1" dirty="0">
                <a:solidFill>
                  <a:srgbClr val="7030A0"/>
                </a:solidFill>
              </a:rPr>
              <a:t> relação a todo o domínio da função de erro</a:t>
            </a:r>
            <a:r>
              <a:rPr lang="pt-BR" dirty="0"/>
              <a:t>.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27C9E80A-2337-64E7-FF6A-22E340A8A6CC}"/>
              </a:ext>
            </a:extLst>
          </p:cNvPr>
          <p:cNvGrpSpPr/>
          <p:nvPr/>
        </p:nvGrpSpPr>
        <p:grpSpPr>
          <a:xfrm>
            <a:off x="323845" y="2719080"/>
            <a:ext cx="2930222" cy="2711640"/>
            <a:chOff x="9102437" y="2064497"/>
            <a:chExt cx="3061853" cy="27952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1B2B1901-3474-09A8-9D05-19ADFE742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67F316-1C82-8253-B1FF-B0A245EFABB1}"/>
                </a:ext>
              </a:extLst>
            </p:cNvPr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FC4BD1-0013-27EA-F13F-619BD7F97625}"/>
                </a:ext>
              </a:extLst>
            </p:cNvPr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09E1B7-9742-F691-1849-1DF4D7569C66}"/>
                </a:ext>
              </a:extLst>
            </p:cNvPr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67E2-4212-29D9-11A4-6F1EB1947E4A}"/>
                </a:ext>
              </a:extLst>
            </p:cNvPr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/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blipFill>
                <a:blip r:embed="rId4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/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9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590" y="1825624"/>
            <a:ext cx="845409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 serem formadas pela </a:t>
            </a:r>
            <a:r>
              <a:rPr lang="pt-BR" b="1" i="1" dirty="0">
                <a:solidFill>
                  <a:srgbClr val="00B050"/>
                </a:solidFill>
              </a:rPr>
              <a:t>combinação de vários nós com funções de ativação não-lineares</a:t>
            </a:r>
            <a:r>
              <a:rPr lang="pt-BR" dirty="0"/>
              <a:t>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convexas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ou seja, são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altamente irregulares</a:t>
            </a:r>
            <a:r>
              <a:rPr lang="pt-BR" dirty="0"/>
              <a:t>, </a:t>
            </a:r>
            <a:r>
              <a:rPr lang="pt-BR" b="1" i="1" dirty="0"/>
              <a:t>podendo conter vários mínimos locais</a:t>
            </a:r>
            <a:r>
              <a:rPr lang="pt-BR" dirty="0"/>
              <a:t>.</a:t>
            </a:r>
          </a:p>
          <a:p>
            <a:r>
              <a:rPr lang="pt-BR" sz="2800" dirty="0"/>
              <a:t>Entretanto, felizmente, em muitos problemas envolvendo redes neurais, </a:t>
            </a:r>
            <a:r>
              <a:rPr lang="pt-BR" sz="2800" b="1" i="1" dirty="0">
                <a:solidFill>
                  <a:srgbClr val="7030A0"/>
                </a:solidFill>
              </a:rPr>
              <a:t>quase todos os mínimos locais têm valor de erro próximo ao do mínimo global</a:t>
            </a:r>
            <a:r>
              <a:rPr lang="pt-BR" sz="2800" dirty="0"/>
              <a:t> e, portanto, encontrar um mínimo local já é bom o suficiente para um dado problema.</a:t>
            </a:r>
          </a:p>
          <a:p>
            <a:r>
              <a:rPr lang="pt-BR" dirty="0"/>
              <a:t>Além dos mínimos locais e global, as superfícies de erro de redes neurais podem apresentar outras </a:t>
            </a:r>
            <a:r>
              <a:rPr lang="pt-BR" b="1" i="1" dirty="0">
                <a:solidFill>
                  <a:srgbClr val="00B050"/>
                </a:solidFill>
              </a:rPr>
              <a:t>irregularidades que dificultam seu aprendizado</a:t>
            </a:r>
            <a:r>
              <a:rPr lang="pt-BR" dirty="0"/>
              <a:t>.</a:t>
            </a:r>
            <a:endParaRPr lang="pt-BR" sz="2800" dirty="0"/>
          </a:p>
          <a:p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FF175E-F923-645E-CDBC-2CB0D22B6676}"/>
              </a:ext>
            </a:extLst>
          </p:cNvPr>
          <p:cNvGrpSpPr/>
          <p:nvPr/>
        </p:nvGrpSpPr>
        <p:grpSpPr>
          <a:xfrm>
            <a:off x="68346" y="2719080"/>
            <a:ext cx="3185721" cy="2954746"/>
            <a:chOff x="68346" y="2719080"/>
            <a:chExt cx="3185721" cy="29547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00A8F5-31B3-991E-12E3-AE1B68BD5A40}"/>
                </a:ext>
              </a:extLst>
            </p:cNvPr>
            <p:cNvGrpSpPr/>
            <p:nvPr/>
          </p:nvGrpSpPr>
          <p:grpSpPr>
            <a:xfrm>
              <a:off x="323845" y="2719080"/>
              <a:ext cx="2930222" cy="2711640"/>
              <a:chOff x="9102437" y="2064497"/>
              <a:chExt cx="3061853" cy="2795274"/>
            </a:xfrm>
          </p:grpSpPr>
          <p:pic>
            <p:nvPicPr>
              <p:cNvPr id="11" name="Picture 3">
                <a:extLst>
                  <a:ext uri="{FF2B5EF4-FFF2-40B4-BE49-F238E27FC236}">
                    <a16:creationId xmlns:a16="http://schemas.microsoft.com/office/drawing/2014/main" id="{DDB1D782-9BEC-BE15-B244-2E8777701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42" t="5396" r="8367" b="4906"/>
              <a:stretch/>
            </p:blipFill>
            <p:spPr>
              <a:xfrm>
                <a:off x="9102437" y="2064497"/>
                <a:ext cx="3061853" cy="2795274"/>
              </a:xfrm>
              <a:prstGeom prst="rect">
                <a:avLst/>
              </a:prstGeom>
            </p:spPr>
          </p:pic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179FCE0A-8002-40E8-6243-4DD3499C0B15}"/>
                  </a:ext>
                </a:extLst>
              </p:cNvPr>
              <p:cNvSpPr/>
              <p:nvPr/>
            </p:nvSpPr>
            <p:spPr>
              <a:xfrm>
                <a:off x="10046624" y="327798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1080EDEF-EC25-5346-F4D9-C61538DB8655}"/>
                  </a:ext>
                </a:extLst>
              </p:cNvPr>
              <p:cNvSpPr/>
              <p:nvPr/>
            </p:nvSpPr>
            <p:spPr>
              <a:xfrm>
                <a:off x="11540144" y="432192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B31DB9B8-8A03-DF37-0D0D-CA924CAFDE4C}"/>
                  </a:ext>
                </a:extLst>
              </p:cNvPr>
              <p:cNvSpPr txBox="1"/>
              <p:nvPr/>
            </p:nvSpPr>
            <p:spPr>
              <a:xfrm>
                <a:off x="9705434" y="3339548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local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AFBB479-1EF2-C6DE-93EF-13AC05E31A02}"/>
                  </a:ext>
                </a:extLst>
              </p:cNvPr>
              <p:cNvSpPr txBox="1"/>
              <p:nvPr/>
            </p:nvSpPr>
            <p:spPr>
              <a:xfrm>
                <a:off x="11234954" y="3673354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/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/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565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19895</TotalTime>
  <Words>5033</Words>
  <Application>Microsoft Office PowerPoint</Application>
  <PresentationFormat>Widescreen</PresentationFormat>
  <Paragraphs>461</Paragraphs>
  <Slides>42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Aprendizado em redes neurais</vt:lpstr>
      <vt:lpstr>Superfícies de erro irregulares</vt:lpstr>
      <vt:lpstr>Superfícies de erro irregulares</vt:lpstr>
      <vt:lpstr>Superfícies de erro irregulares</vt:lpstr>
      <vt:lpstr>Superfícies de erro irregulares</vt:lpstr>
      <vt:lpstr>Superfícies de erro irregulares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Algumas noções básicas da retropropagação </vt:lpstr>
      <vt:lpstr>Algumas noções básicas da retropropagação </vt:lpstr>
      <vt:lpstr>Algumas noções básicas da retropropagação </vt:lpstr>
      <vt:lpstr>Retropropagando o erro</vt:lpstr>
      <vt:lpstr>Retropropagando o erro</vt:lpstr>
      <vt:lpstr>Retropropagando o erro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1526</cp:revision>
  <dcterms:created xsi:type="dcterms:W3CDTF">2020-04-06T23:46:10Z</dcterms:created>
  <dcterms:modified xsi:type="dcterms:W3CDTF">2023-11-25T11:50:02Z</dcterms:modified>
</cp:coreProperties>
</file>