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71" r:id="rId16"/>
    <p:sldId id="360" r:id="rId17"/>
    <p:sldId id="313" r:id="rId18"/>
    <p:sldId id="314" r:id="rId19"/>
    <p:sldId id="315" r:id="rId20"/>
    <p:sldId id="316" r:id="rId21"/>
    <p:sldId id="364" r:id="rId22"/>
    <p:sldId id="363" r:id="rId23"/>
    <p:sldId id="269" r:id="rId24"/>
    <p:sldId id="303" r:id="rId25"/>
    <p:sldId id="271" r:id="rId26"/>
    <p:sldId id="365" r:id="rId27"/>
    <p:sldId id="369" r:id="rId28"/>
    <p:sldId id="3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70656" autoAdjust="0"/>
  </p:normalViewPr>
  <p:slideViewPr>
    <p:cSldViewPr snapToGrid="0">
      <p:cViewPr varScale="1">
        <p:scale>
          <a:sx n="82" d="100"/>
          <a:sy n="82" d="100"/>
        </p:scale>
        <p:origin x="1716"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05/05/2023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smtClean="0">
                <a:solidFill>
                  <a:schemeClr val="tx1"/>
                </a:solidFill>
                <a:effectLst/>
                <a:latin typeface="+mn-lt"/>
                <a:ea typeface="+mn-ea"/>
                <a:cs typeface="+mn-cs"/>
              </a:rPr>
              <a:t>Para lidar com o</a:t>
            </a:r>
            <a:r>
              <a:rPr lang="pt-BR" sz="1200" b="0" i="0" kern="1200" baseline="0" dirty="0" smtClean="0">
                <a:solidFill>
                  <a:schemeClr val="tx1"/>
                </a:solidFill>
                <a:effectLst/>
                <a:latin typeface="+mn-lt"/>
                <a:ea typeface="+mn-ea"/>
                <a:cs typeface="+mn-cs"/>
              </a:rPr>
              <a:t> problema da derivada igual a zero para valores de ativação negativos</a:t>
            </a:r>
            <a:r>
              <a:rPr lang="pt-BR" sz="1200" b="0" i="0" kern="1200" dirty="0" smtClean="0">
                <a:solidFill>
                  <a:schemeClr val="tx1"/>
                </a:solidFill>
                <a:effectLst/>
                <a:latin typeface="+mn-lt"/>
                <a:ea typeface="+mn-ea"/>
                <a:cs typeface="+mn-cs"/>
              </a:rPr>
              <a:t>, algumas variações da função </a:t>
            </a:r>
            <a:r>
              <a:rPr lang="pt-BR" sz="1200" b="0" i="0" kern="1200" dirty="0" err="1" smtClean="0">
                <a:solidFill>
                  <a:schemeClr val="tx1"/>
                </a:solidFill>
                <a:effectLst/>
                <a:latin typeface="+mn-lt"/>
                <a:ea typeface="+mn-ea"/>
                <a:cs typeface="+mn-cs"/>
              </a:rPr>
              <a:t>ReLU</a:t>
            </a:r>
            <a:r>
              <a:rPr lang="pt-BR" sz="1200" b="0" i="0" kern="1200" dirty="0" smtClean="0">
                <a:solidFill>
                  <a:schemeClr val="tx1"/>
                </a:solidFill>
                <a:effectLst/>
                <a:latin typeface="+mn-lt"/>
                <a:ea typeface="+mn-ea"/>
                <a:cs typeface="+mn-cs"/>
              </a:rPr>
              <a:t> foram propostas, como a </a:t>
            </a:r>
            <a:r>
              <a:rPr lang="pt-BR" sz="1200" b="0" i="0" kern="1200" dirty="0" err="1" smtClean="0">
                <a:solidFill>
                  <a:schemeClr val="tx1"/>
                </a:solidFill>
                <a:effectLst/>
                <a:latin typeface="+mn-lt"/>
                <a:ea typeface="+mn-ea"/>
                <a:cs typeface="+mn-cs"/>
              </a:rPr>
              <a:t>Leaky</a:t>
            </a:r>
            <a:r>
              <a:rPr lang="pt-BR" sz="1200" b="0" i="0" kern="1200" dirty="0" smtClean="0">
                <a:solidFill>
                  <a:schemeClr val="tx1"/>
                </a:solidFill>
                <a:effectLst/>
                <a:latin typeface="+mn-lt"/>
                <a:ea typeface="+mn-ea"/>
                <a:cs typeface="+mn-cs"/>
              </a:rPr>
              <a:t> </a:t>
            </a:r>
            <a:r>
              <a:rPr lang="pt-BR" sz="1200" b="0" i="0" kern="1200" dirty="0" err="1" smtClean="0">
                <a:solidFill>
                  <a:schemeClr val="tx1"/>
                </a:solidFill>
                <a:effectLst/>
                <a:latin typeface="+mn-lt"/>
                <a:ea typeface="+mn-ea"/>
                <a:cs typeface="+mn-cs"/>
              </a:rPr>
              <a:t>ReLU</a:t>
            </a:r>
            <a:r>
              <a:rPr lang="pt-BR" sz="1200" b="0" i="0" kern="1200" dirty="0" smtClean="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smtClean="0">
                <a:solidFill>
                  <a:schemeClr val="tx1"/>
                </a:solidFill>
                <a:effectLst/>
                <a:latin typeface="+mn-lt"/>
                <a:ea typeface="+mn-ea"/>
                <a:cs typeface="+mn-cs"/>
              </a:rPr>
              <a:t>dropout</a:t>
            </a:r>
            <a:r>
              <a:rPr lang="pt-BR" sz="1200" b="0" i="0" kern="1200" dirty="0" smtClean="0">
                <a:solidFill>
                  <a:schemeClr val="tx1"/>
                </a:solidFill>
                <a:effectLst/>
                <a:latin typeface="+mn-lt"/>
                <a:ea typeface="+mn-ea"/>
                <a:cs typeface="+mn-cs"/>
              </a:rPr>
              <a:t> e outras técnicas de regularização podem ser usadas para ajudar a mitigar o problema de dissipação do gradiente.</a:t>
            </a:r>
            <a:endParaRPr lang="en-US" dirty="0" smtClean="0"/>
          </a:p>
          <a:p>
            <a:endParaRPr lang="en-US" dirty="0" smtClean="0"/>
          </a:p>
          <a:p>
            <a:r>
              <a:rPr lang="en-US" dirty="0" smtClean="0"/>
              <a:t>What are the advantages of </a:t>
            </a:r>
            <a:r>
              <a:rPr lang="en-US" dirty="0" err="1" smtClean="0"/>
              <a:t>ReLU</a:t>
            </a:r>
            <a:r>
              <a:rPr lang="en-US" dirty="0" smtClean="0"/>
              <a:t> over sigmoid function in deep neural networks?</a:t>
            </a:r>
            <a:endParaRPr lang="pt-BR" dirty="0" smtClean="0"/>
          </a:p>
          <a:p>
            <a:r>
              <a:rPr lang="pt-BR" dirty="0" smtClean="0">
                <a:hlinkClick r:id="rId3"/>
              </a:rPr>
              <a:t>https://stats.stackexchange.com/questions/126238/what-are-the-advantages-of-relu-over-sigmoid-function-in-deep-neural-networks#:~:text=The%20main%20reason%20why%20ReLu,deep%20network%20with%20sigmoid%20activation.</a:t>
            </a:r>
            <a:endParaRPr lang="pt-BR" dirty="0" smtClean="0"/>
          </a:p>
          <a:p>
            <a:endParaRPr lang="pt-BR" dirty="0" smtClean="0"/>
          </a:p>
          <a:p>
            <a:r>
              <a:rPr lang="en-US" sz="1200" b="0" i="0" kern="1200" dirty="0" smtClean="0">
                <a:solidFill>
                  <a:schemeClr val="tx1"/>
                </a:solidFill>
                <a:effectLst/>
                <a:latin typeface="+mn-lt"/>
                <a:ea typeface="+mn-ea"/>
                <a:cs typeface="+mn-cs"/>
              </a:rPr>
              <a:t>The problem with the use of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which prevents the gradient from falling to the zero value.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will hence output the same value for almost all of your activities — zero. </a:t>
            </a:r>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smtClean="0">
                <a:solidFill>
                  <a:schemeClr val="tx1"/>
                </a:solidFill>
                <a:effectLst/>
                <a:latin typeface="+mn-lt"/>
                <a:ea typeface="+mn-ea"/>
                <a:cs typeface="+mn-cs"/>
              </a:rPr>
              <a:t>derivative </a:t>
            </a:r>
            <a:r>
              <a:rPr lang="en-US" sz="1200" b="0" i="0" kern="1200" dirty="0" smtClean="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smtClean="0">
                <a:solidFill>
                  <a:schemeClr val="tx1"/>
                </a:solidFill>
                <a:effectLst/>
                <a:latin typeface="+mn-lt"/>
                <a:ea typeface="+mn-ea"/>
                <a:cs typeface="+mn-cs"/>
              </a:rPr>
              <a:t>all </a:t>
            </a:r>
            <a:r>
              <a:rPr lang="en-US" sz="1200" b="0" i="0" kern="1200" dirty="0" smtClean="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[1]</a:t>
            </a:r>
            <a:r>
              <a:rPr lang="en-US" sz="1200" b="0" i="0" kern="1200" baseline="0" dirty="0" smtClean="0">
                <a:solidFill>
                  <a:schemeClr val="tx1"/>
                </a:solidFill>
                <a:effectLst/>
                <a:latin typeface="+mn-lt"/>
                <a:ea typeface="+mn-ea"/>
                <a:cs typeface="+mn-cs"/>
              </a:rPr>
              <a:t> https://www.kdnuggets.com/2022/02/vanishing-gradient-problem.html</a:t>
            </a:r>
          </a:p>
          <a:p>
            <a:r>
              <a:rPr lang="en-US" sz="1200" b="0" i="0" kern="1200" baseline="0" dirty="0" smtClean="0">
                <a:solidFill>
                  <a:schemeClr val="tx1"/>
                </a:solidFill>
                <a:effectLst/>
                <a:latin typeface="+mn-lt"/>
                <a:ea typeface="+mn-ea"/>
                <a:cs typeface="+mn-cs"/>
              </a:rPr>
              <a:t>[2] https://ayearofai.com/rohan-4-the-vanishing-gradient-problem-ec68f76ffb9b</a:t>
            </a:r>
          </a:p>
          <a:p>
            <a:r>
              <a:rPr lang="en-US" sz="1200" b="0" i="0" kern="1200" baseline="0" dirty="0" smtClean="0">
                <a:solidFill>
                  <a:schemeClr val="tx1"/>
                </a:solidFill>
                <a:effectLst/>
                <a:latin typeface="+mn-lt"/>
                <a:ea typeface="+mn-ea"/>
                <a:cs typeface="+mn-cs"/>
              </a:rPr>
              <a:t>[3] https://adventuresinmachinelearning.com/vanishing-gradient-problem-tensorflow/</a:t>
            </a:r>
            <a:endParaRPr lang="pt-BR" dirty="0" smtClean="0"/>
          </a:p>
          <a:p>
            <a:endParaRPr lang="pt-BR" dirty="0" smtClean="0"/>
          </a:p>
          <a:p>
            <a:pPr fontAlgn="base"/>
            <a:r>
              <a:rPr lang="en-US" sz="1200" b="1" i="0" kern="1200" dirty="0" smtClean="0">
                <a:solidFill>
                  <a:schemeClr val="tx1"/>
                </a:solidFill>
                <a:effectLst/>
                <a:latin typeface="+mn-lt"/>
                <a:ea typeface="+mn-ea"/>
                <a:cs typeface="+mn-cs"/>
              </a:rPr>
              <a:t>Advantage:</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Sigmoid: not blowing up activation</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not vanishing gradient</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More computationally efficient to compute than Sigmoid like functions since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just needs to pick max(0,</a:t>
            </a:r>
            <a:r>
              <a:rPr lang="en-US" sz="1200" b="0" i="0" u="none" strike="noStrike" kern="1200" dirty="0" smtClean="0">
                <a:solidFill>
                  <a:schemeClr val="tx1"/>
                </a:solidFill>
                <a:effectLst/>
                <a:latin typeface="+mn-lt"/>
                <a:ea typeface="+mn-ea"/>
                <a:cs typeface="+mn-cs"/>
              </a:rPr>
              <a:t>xx</a:t>
            </a:r>
            <a:r>
              <a:rPr lang="en-US" sz="1200" b="0" i="0" kern="1200" dirty="0" smtClean="0">
                <a:solidFill>
                  <a:schemeClr val="tx1"/>
                </a:solidFill>
                <a:effectLst/>
                <a:latin typeface="+mn-lt"/>
                <a:ea typeface="+mn-ea"/>
                <a:cs typeface="+mn-cs"/>
              </a:rPr>
              <a:t>) and not perform expensive exponential operations as in </a:t>
            </a:r>
            <a:r>
              <a:rPr lang="en-US" sz="1200" b="0" i="0" kern="1200" dirty="0" err="1" smtClean="0">
                <a:solidFill>
                  <a:schemeClr val="tx1"/>
                </a:solidFill>
                <a:effectLst/>
                <a:latin typeface="+mn-lt"/>
                <a:ea typeface="+mn-ea"/>
                <a:cs typeface="+mn-cs"/>
              </a:rPr>
              <a:t>Sigmoids</a:t>
            </a:r>
            <a:endParaRPr lang="en-US" sz="1200" b="0" i="0" kern="1200" dirty="0" smtClean="0">
              <a:solidFill>
                <a:schemeClr val="tx1"/>
              </a:solidFill>
              <a:effectLst/>
              <a:latin typeface="+mn-lt"/>
              <a:ea typeface="+mn-ea"/>
              <a:cs typeface="+mn-cs"/>
            </a:endParaRP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In practice, networks with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tend to show better convergence performance than sigmoid. (</a:t>
            </a:r>
            <a:r>
              <a:rPr lang="en-US" sz="1200" b="0" i="0" u="sng" kern="1200" dirty="0" err="1" smtClean="0">
                <a:solidFill>
                  <a:schemeClr val="tx1"/>
                </a:solidFill>
                <a:effectLst/>
                <a:latin typeface="+mn-lt"/>
                <a:ea typeface="+mn-ea"/>
                <a:cs typeface="+mn-cs"/>
                <a:hlinkClick r:id="rId4"/>
              </a:rPr>
              <a:t>Krizhevsky</a:t>
            </a:r>
            <a:r>
              <a:rPr lang="en-US" sz="1200" b="0" i="0" u="sng" kern="1200" dirty="0" smtClean="0">
                <a:solidFill>
                  <a:schemeClr val="tx1"/>
                </a:solidFill>
                <a:effectLst/>
                <a:latin typeface="+mn-lt"/>
                <a:ea typeface="+mn-ea"/>
                <a:cs typeface="+mn-cs"/>
                <a:hlinkClick r:id="rId4"/>
              </a:rPr>
              <a:t> et al.</a:t>
            </a:r>
            <a:r>
              <a:rPr lang="en-US" sz="1200" b="0" i="0" kern="1200" dirty="0" smtClean="0">
                <a:solidFill>
                  <a:schemeClr val="tx1"/>
                </a:solidFill>
                <a:effectLst/>
                <a:latin typeface="+mn-lt"/>
                <a:ea typeface="+mn-ea"/>
                <a:cs typeface="+mn-cs"/>
              </a:rPr>
              <a:t>)</a:t>
            </a:r>
          </a:p>
          <a:p>
            <a:pPr fontAlgn="base"/>
            <a:endParaRPr lang="en-US" sz="1200" b="0" i="0" kern="1200" dirty="0" smtClean="0">
              <a:solidFill>
                <a:schemeClr val="tx1"/>
              </a:solidFill>
              <a:effectLst/>
              <a:latin typeface="+mn-lt"/>
              <a:ea typeface="+mn-ea"/>
              <a:cs typeface="+mn-cs"/>
            </a:endParaRPr>
          </a:p>
          <a:p>
            <a:pPr fontAlgn="base"/>
            <a:r>
              <a:rPr lang="en-US" sz="1200" b="1" i="0" kern="1200" dirty="0" smtClean="0">
                <a:solidFill>
                  <a:schemeClr val="tx1"/>
                </a:solidFill>
                <a:effectLst/>
                <a:latin typeface="+mn-lt"/>
                <a:ea typeface="+mn-ea"/>
                <a:cs typeface="+mn-cs"/>
              </a:rPr>
              <a:t>Disadvantage:</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Sigmoid: tends to vanish gradient (cause there is a mechanism to reduce the gradient as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increase, where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is the input of a sigmoid function. Gradient of Sigmoid: </a:t>
            </a:r>
            <a:r>
              <a:rPr lang="en-US" sz="1200" b="0" i="0" u="none" strike="noStrike" kern="1200" dirty="0" smtClean="0">
                <a:solidFill>
                  <a:schemeClr val="tx1"/>
                </a:solidFill>
                <a:effectLst/>
                <a:latin typeface="+mn-lt"/>
                <a:ea typeface="+mn-ea"/>
                <a:cs typeface="+mn-cs"/>
              </a:rPr>
              <a:t>S′(a)=S(a)(1−S(a))S′(a)=S(a)(1−S(a))</a:t>
            </a:r>
            <a:r>
              <a:rPr lang="en-US" sz="1200" b="0" i="0" kern="1200" dirty="0" smtClean="0">
                <a:solidFill>
                  <a:schemeClr val="tx1"/>
                </a:solidFill>
                <a:effectLst/>
                <a:latin typeface="+mn-lt"/>
                <a:ea typeface="+mn-ea"/>
                <a:cs typeface="+mn-cs"/>
              </a:rPr>
              <a:t>. When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grows to infinite large , </a:t>
            </a:r>
            <a:r>
              <a:rPr lang="en-US" sz="1200" b="0" i="0" u="none" strike="noStrike" kern="1200" dirty="0" smtClean="0">
                <a:solidFill>
                  <a:schemeClr val="tx1"/>
                </a:solidFill>
                <a:effectLst/>
                <a:latin typeface="+mn-lt"/>
                <a:ea typeface="+mn-ea"/>
                <a:cs typeface="+mn-cs"/>
              </a:rPr>
              <a:t>S′(a)=S(a)(1−S(a))=1×(1−1)=0S′(a)=S(a)(1−S(a))=1×(1−1)=0</a:t>
            </a:r>
            <a:r>
              <a:rPr lang="en-US" sz="1200" b="0" i="0" kern="1200" dirty="0" smtClean="0">
                <a:solidFill>
                  <a:schemeClr val="tx1"/>
                </a:solidFill>
                <a:effectLst/>
                <a:latin typeface="+mn-lt"/>
                <a:ea typeface="+mn-ea"/>
                <a:cs typeface="+mn-cs"/>
              </a:rPr>
              <a:t>).</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tend to blow up activation (there is no mechanism to constrain the output of the neuron, as "</a:t>
            </a:r>
            <a:r>
              <a:rPr lang="en-US" sz="1200" b="0" i="0" u="none" strike="noStrike" kern="1200" dirty="0" smtClean="0">
                <a:solidFill>
                  <a:schemeClr val="tx1"/>
                </a:solidFill>
                <a:effectLst/>
                <a:latin typeface="+mn-lt"/>
                <a:ea typeface="+mn-ea"/>
                <a:cs typeface="+mn-cs"/>
              </a:rPr>
              <a:t>aa</a:t>
            </a:r>
            <a:r>
              <a:rPr lang="en-US" sz="1200" b="0" i="0" kern="1200" dirty="0" smtClean="0">
                <a:solidFill>
                  <a:schemeClr val="tx1"/>
                </a:solidFill>
                <a:effectLst/>
                <a:latin typeface="+mn-lt"/>
                <a:ea typeface="+mn-ea"/>
                <a:cs typeface="+mn-cs"/>
              </a:rPr>
              <a:t>" itself is the output)</a:t>
            </a:r>
          </a:p>
          <a:p>
            <a:pPr fontAlgn="base"/>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 Dying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problem - if too many activations get below zero then most of the units(neurons) in network with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instead.)</a:t>
            </a:r>
          </a:p>
          <a:p>
            <a:pPr fontAlgn="base"/>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Just complementing the other answers:</a:t>
            </a:r>
          </a:p>
          <a:p>
            <a:pPr fontAlgn="base"/>
            <a:r>
              <a:rPr lang="en-US" sz="1200" b="1" i="0" kern="1200" dirty="0" smtClean="0">
                <a:solidFill>
                  <a:schemeClr val="tx1"/>
                </a:solidFill>
                <a:effectLst/>
                <a:latin typeface="+mn-lt"/>
                <a:ea typeface="+mn-ea"/>
                <a:cs typeface="+mn-cs"/>
              </a:rPr>
              <a:t>Vanishing Gradients</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smtClean="0">
                <a:solidFill>
                  <a:schemeClr val="tx1"/>
                </a:solidFill>
                <a:effectLst/>
                <a:latin typeface="+mn-lt"/>
                <a:ea typeface="+mn-ea"/>
                <a:cs typeface="+mn-cs"/>
              </a:rPr>
              <a:t>ALWAYS smaller than one</a:t>
            </a:r>
            <a:r>
              <a:rPr lang="en-US" sz="1200" b="0" i="0" kern="1200" dirty="0" smtClean="0">
                <a:solidFill>
                  <a:schemeClr val="tx1"/>
                </a:solidFill>
                <a:effectLst/>
                <a:latin typeface="+mn-lt"/>
                <a:ea typeface="+mn-ea"/>
                <a:cs typeface="+mn-cs"/>
              </a:rPr>
              <a:t>. In fact it is at most 0.25!</a:t>
            </a:r>
          </a:p>
          <a:p>
            <a:pPr fontAlgn="base"/>
            <a:r>
              <a:rPr lang="en-US" sz="1200" b="0" i="0" kern="1200" dirty="0" smtClean="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smtClean="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smtClean="0">
                <a:solidFill>
                  <a:schemeClr val="tx1"/>
                </a:solidFill>
                <a:effectLst/>
                <a:latin typeface="+mn-lt"/>
                <a:ea typeface="+mn-ea"/>
                <a:cs typeface="+mn-cs"/>
              </a:rPr>
              <a:t>You just can't do Deep Learning with Sigmoid.</a:t>
            </a:r>
            <a:endParaRPr lang="en-US" sz="1200" b="0" i="0" kern="1200" dirty="0" smtClean="0">
              <a:solidFill>
                <a:schemeClr val="tx1"/>
              </a:solidFill>
              <a:effectLst/>
              <a:latin typeface="+mn-lt"/>
              <a:ea typeface="+mn-ea"/>
              <a:cs typeface="+mn-cs"/>
            </a:endParaRPr>
          </a:p>
          <a:p>
            <a:pPr fontAlgn="base"/>
            <a:r>
              <a:rPr lang="en-US" sz="1200" b="0" i="0" kern="1200" dirty="0" smtClean="0">
                <a:solidFill>
                  <a:schemeClr val="tx1"/>
                </a:solidFill>
                <a:effectLst/>
                <a:latin typeface="+mn-lt"/>
                <a:ea typeface="+mn-ea"/>
                <a:cs typeface="+mn-cs"/>
              </a:rPr>
              <a:t>On the other hand the gradient of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is either </a:t>
            </a:r>
            <a:r>
              <a:rPr lang="en-US" sz="1200" b="0" i="0" u="none" strike="noStrike" kern="1200" dirty="0" smtClean="0">
                <a:solidFill>
                  <a:schemeClr val="tx1"/>
                </a:solidFill>
                <a:effectLst/>
                <a:latin typeface="+mn-lt"/>
                <a:ea typeface="+mn-ea"/>
                <a:cs typeface="+mn-cs"/>
              </a:rPr>
              <a:t>00</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rPr>
              <a:t>a&lt;0a&lt;0</a:t>
            </a:r>
            <a:r>
              <a:rPr lang="en-US" sz="1200" b="0" i="0" kern="1200" dirty="0" smtClean="0">
                <a:solidFill>
                  <a:schemeClr val="tx1"/>
                </a:solidFill>
                <a:effectLst/>
                <a:latin typeface="+mn-lt"/>
                <a:ea typeface="+mn-ea"/>
                <a:cs typeface="+mn-cs"/>
              </a:rPr>
              <a:t> or </a:t>
            </a:r>
            <a:r>
              <a:rPr lang="en-US" sz="1200" b="0" i="0" u="none" strike="noStrike" kern="1200" dirty="0" smtClean="0">
                <a:solidFill>
                  <a:schemeClr val="tx1"/>
                </a:solidFill>
                <a:effectLst/>
                <a:latin typeface="+mn-lt"/>
                <a:ea typeface="+mn-ea"/>
                <a:cs typeface="+mn-cs"/>
              </a:rPr>
              <a:t>11</a:t>
            </a:r>
            <a:r>
              <a:rPr lang="en-US" sz="1200" b="0" i="0" kern="1200" dirty="0" smtClean="0">
                <a:solidFill>
                  <a:schemeClr val="tx1"/>
                </a:solidFill>
                <a:effectLst/>
                <a:latin typeface="+mn-lt"/>
                <a:ea typeface="+mn-ea"/>
                <a:cs typeface="+mn-cs"/>
              </a:rPr>
              <a:t> for </a:t>
            </a:r>
            <a:r>
              <a:rPr lang="en-US" sz="1200" b="0" i="0" u="none" strike="noStrike" kern="1200" dirty="0" smtClean="0">
                <a:solidFill>
                  <a:schemeClr val="tx1"/>
                </a:solidFill>
                <a:effectLst/>
                <a:latin typeface="+mn-lt"/>
                <a:ea typeface="+mn-ea"/>
                <a:cs typeface="+mn-cs"/>
              </a:rPr>
              <a:t>a&gt;0a&gt;0</a:t>
            </a:r>
            <a:r>
              <a:rPr lang="en-US" sz="1200" b="0" i="0" kern="1200" dirty="0" smtClean="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smtClean="0">
              <a:solidFill>
                <a:schemeClr val="tx1"/>
              </a:solidFill>
              <a:effectLst/>
              <a:latin typeface="+mn-lt"/>
              <a:ea typeface="+mn-ea"/>
              <a:cs typeface="+mn-cs"/>
            </a:endParaRPr>
          </a:p>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7581976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05/05/2023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05/05/2023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05/05/2023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05/05/2023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05/05/2023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05/05/2023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05/05/2023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05/05/2023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05/05/2023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2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7.png"/><Relationship Id="rId7" Type="http://schemas.openxmlformats.org/officeDocument/2006/relationships/image" Target="../media/image1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1.png"/><Relationship Id="rId10" Type="http://schemas.openxmlformats.org/officeDocument/2006/relationships/image" Target="../media/image11.emf"/><Relationship Id="rId4" Type="http://schemas.openxmlformats.org/officeDocument/2006/relationships/image" Target="../media/image242.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5.emf"/><Relationship Id="rId4" Type="http://schemas.openxmlformats.org/officeDocument/2006/relationships/image" Target="../media/image24.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8.png"/><Relationship Id="rId9" Type="http://schemas.openxmlformats.org/officeDocument/2006/relationships/image" Target="../media/image40.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image" Target="../media/image41.jpeg"/><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jpeg"/><Relationship Id="rId4" Type="http://schemas.openxmlformats.org/officeDocument/2006/relationships/image" Target="../media/image43.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s>
</file>

<file path=ppt/slides/_rels/slide2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30.png"/><Relationship Id="rId7" Type="http://schemas.openxmlformats.org/officeDocument/2006/relationships/image" Target="../media/image49.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2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1.emf"/><Relationship Id="rId4" Type="http://schemas.openxmlformats.org/officeDocument/2006/relationships/image" Target="../media/image10.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7.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3.emf"/><Relationship Id="rId10" Type="http://schemas.openxmlformats.org/officeDocument/2006/relationships/image" Target="../media/image22.png"/><Relationship Id="rId4" Type="http://schemas.openxmlformats.org/officeDocument/2006/relationships/image" Target="../media/image12.emf"/><Relationship Id="rId9"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smtClean="0"/>
                  <a:t>Lembrem-se que as </a:t>
                </a:r>
                <a:r>
                  <a:rPr lang="pt-BR" b="1" i="1" dirty="0"/>
                  <a:t>funções de </a:t>
                </a:r>
                <a:r>
                  <a:rPr lang="pt-BR" b="1" i="1" dirty="0" smtClean="0"/>
                  <a:t>ativação</a:t>
                </a:r>
                <a:r>
                  <a:rPr lang="pt-BR" dirty="0" smtClean="0"/>
                  <a:t>,</a:t>
                </a:r>
                <a:r>
                  <a:rPr lang="pt-BR" b="1" i="1" dirty="0" smtClean="0"/>
                  <a:t> </a:t>
                </a:r>
                <a:r>
                  <a:rPr lang="pt-BR" dirty="0"/>
                  <a:t>como </a:t>
                </a:r>
                <a:r>
                  <a:rPr lang="pt-BR" b="1" i="1" dirty="0"/>
                  <a:t>tangente hiperbólica </a:t>
                </a:r>
                <a:r>
                  <a:rPr lang="pt-BR" dirty="0"/>
                  <a:t>ou</a:t>
                </a:r>
                <a:r>
                  <a:rPr lang="pt-BR" b="1" i="1" dirty="0"/>
                  <a:t> logística</a:t>
                </a:r>
                <a:r>
                  <a:rPr lang="pt-BR" dirty="0"/>
                  <a:t>, têm </a:t>
                </a:r>
                <a:r>
                  <a:rPr lang="pt-BR" dirty="0" smtClean="0"/>
                  <a:t>derivadas parciais </a:t>
                </a:r>
                <a:r>
                  <a:rPr lang="pt-BR" dirty="0"/>
                  <a:t>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a:t>
                </a:r>
                <a:r>
                  <a:rPr lang="pt-BR" dirty="0" smtClean="0"/>
                  <a:t>dos pesos das </a:t>
                </a:r>
                <a:r>
                  <a:rPr lang="pt-BR" dirty="0"/>
                  <a:t>camadas ocultas através </a:t>
                </a:r>
                <a:r>
                  <a:rPr lang="pt-BR" dirty="0" smtClean="0"/>
                  <a:t>do uso da </a:t>
                </a:r>
                <a:r>
                  <a:rPr lang="pt-BR" b="1" i="1" dirty="0"/>
                  <a:t>regra da </a:t>
                </a:r>
                <a:r>
                  <a:rPr lang="pt-BR" b="1" i="1" dirty="0" smtClean="0"/>
                  <a:t>cadeia</a:t>
                </a:r>
                <a:r>
                  <a:rPr lang="pt-BR" dirty="0" smtClean="0"/>
                  <a:t> (exemplo abaixo).</a:t>
                </a:r>
              </a:p>
              <a:p>
                <a:pPr marL="0" indent="0">
                  <a:buNone/>
                </a:pPr>
                <a:endParaRPr lang="pt-BR" dirty="0"/>
              </a:p>
              <a:p>
                <a:pPr marL="0" indent="0">
                  <a:buNone/>
                </a:pP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a:t>
                </a:r>
                <a:r>
                  <a:rPr lang="pt-BR" dirty="0" smtClean="0"/>
                  <a:t>inclui </a:t>
                </a:r>
                <a:r>
                  <a:rPr lang="pt-BR" b="1" i="1" dirty="0" smtClean="0"/>
                  <a:t>o </a:t>
                </a:r>
                <a:r>
                  <a:rPr lang="pt-BR" b="1" i="1" dirty="0"/>
                  <a:t>produto das derivadas das funções de ativação </a:t>
                </a:r>
                <a:r>
                  <a:rPr lang="pt-BR" b="1" i="1" dirty="0" smtClean="0"/>
                  <a:t>dos nós desde </a:t>
                </a:r>
                <a:r>
                  <a:rPr lang="pt-BR" b="1" i="1" dirty="0"/>
                  <a:t>a camada de saída até a camada desejada</a:t>
                </a:r>
                <a:r>
                  <a:rPr lang="pt-BR" dirty="0" smtClean="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5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mc:AlternateContent xmlns:mc="http://schemas.openxmlformats.org/markup-compatibility/2006" xmlns:a14="http://schemas.microsoft.com/office/drawing/2010/main">
        <mc:Choice Requires="a14">
          <p:sp>
            <p:nvSpPr>
              <p:cNvPr id="5" name="CaixaDeTexto 4"/>
              <p:cNvSpPr txBox="1"/>
              <p:nvPr/>
            </p:nvSpPr>
            <p:spPr>
              <a:xfrm>
                <a:off x="9982986" y="4229099"/>
                <a:ext cx="2037564" cy="830997"/>
              </a:xfrm>
              <a:prstGeom prst="rect">
                <a:avLst/>
              </a:prstGeom>
              <a:noFill/>
            </p:spPr>
            <p:txBody>
              <a:bodyPr wrap="square" rtlCol="0">
                <a:spAutoFit/>
              </a:bodyPr>
              <a:lstStyle/>
              <a:p>
                <a:pPr algn="ctr"/>
                <a:r>
                  <a:rPr lang="pt-BR" sz="1200" b="1" dirty="0" smtClean="0"/>
                  <a:t>OBS</a:t>
                </a:r>
                <a:r>
                  <a:rPr lang="pt-BR" sz="1200" dirty="0" smtClean="0"/>
                  <a:t>.: As funções </a:t>
                </a:r>
                <a14:m>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𝑔</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m:t>
                        </m:r>
                      </m:e>
                    </m:d>
                    <m:r>
                      <a:rPr lang="pt-BR" sz="1200" b="0" i="1" smtClean="0">
                        <a:latin typeface="Cambria Math" panose="02040503050406030204" pitchFamily="18" charset="0"/>
                      </a:rPr>
                      <m:t>, </m:t>
                    </m:r>
                    <m:r>
                      <a:rPr lang="pt-BR" sz="1200" b="0" i="1" smtClean="0">
                        <a:latin typeface="Cambria Math" panose="02040503050406030204" pitchFamily="18" charset="0"/>
                      </a:rPr>
                      <m:t>𝑒</m:t>
                    </m:r>
                    <m:r>
                      <a:rPr lang="pt-BR" sz="1200" b="0" i="1" smtClean="0">
                        <a:latin typeface="Cambria Math" panose="02040503050406030204" pitchFamily="18" charset="0"/>
                      </a:rPr>
                      <m:t> </m:t>
                    </m:r>
                    <m:r>
                      <a:rPr lang="pt-BR" sz="1200" b="0" i="1" smtClean="0">
                        <a:latin typeface="Cambria Math" panose="02040503050406030204" pitchFamily="18" charset="0"/>
                      </a:rPr>
                      <m:t>h</m:t>
                    </m:r>
                    <m:r>
                      <a:rPr lang="pt-BR" sz="1200" b="0" i="1" smtClean="0">
                        <a:latin typeface="Cambria Math" panose="02040503050406030204" pitchFamily="18" charset="0"/>
                      </a:rPr>
                      <m:t>(.)</m:t>
                    </m:r>
                  </m:oMath>
                </a14:m>
                <a:r>
                  <a:rPr lang="pt-BR" sz="1200" dirty="0" smtClean="0"/>
                  <a:t> podem ser interpretadas como sendo as funções de ativação dos nós.</a:t>
                </a:r>
                <a:endParaRPr lang="pt-BR" sz="1200" dirty="0"/>
              </a:p>
            </p:txBody>
          </p:sp>
        </mc:Choice>
        <mc:Fallback xmlns="">
          <p:sp>
            <p:nvSpPr>
              <p:cNvPr id="5" name="CaixaDeTexto 4"/>
              <p:cNvSpPr txBox="1">
                <a:spLocks noRot="1" noChangeAspect="1" noMove="1" noResize="1" noEditPoints="1" noAdjustHandles="1" noChangeArrowheads="1" noChangeShapeType="1" noTextEdit="1"/>
              </p:cNvSpPr>
              <p:nvPr/>
            </p:nvSpPr>
            <p:spPr>
              <a:xfrm>
                <a:off x="9982986" y="4229099"/>
                <a:ext cx="2037564" cy="830997"/>
              </a:xfrm>
              <a:prstGeom prst="rect">
                <a:avLst/>
              </a:prstGeom>
              <a:blipFill rotWithShape="0">
                <a:blip r:embed="rId5"/>
                <a:stretch>
                  <a:fillRect t="-735" r="-299" b="-5147"/>
                </a:stretch>
              </a:blipFill>
            </p:spPr>
            <p:txBody>
              <a:bodyPr/>
              <a:lstStyle/>
              <a:p>
                <a:r>
                  <a:rPr lang="pt-BR">
                    <a:noFill/>
                  </a:rPr>
                  <a:t> </a:t>
                </a:r>
              </a:p>
            </p:txBody>
          </p:sp>
        </mc:Fallback>
      </mc:AlternateContent>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r="-152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pt-BR" b="1" i="1" dirty="0" smtClean="0"/>
                  <a:t>Considerações</a:t>
                </a:r>
                <a:r>
                  <a:rPr lang="pt-BR" dirty="0" smtClean="0"/>
                  <a:t>: </a:t>
                </a:r>
              </a:p>
              <a:p>
                <a:pPr marL="285750" indent="-285750"/>
                <a:r>
                  <a:rPr lang="pt-BR" dirty="0"/>
                  <a:t>2 x Perceptrons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r>
                  <a:rPr lang="pt-BR" b="1" dirty="0" smtClean="0"/>
                  <a:t>Objetivo</a:t>
                </a:r>
                <a:r>
                  <a:rPr lang="pt-BR" dirty="0" smtClean="0"/>
                  <a:t>: minimizar o </a:t>
                </a:r>
                <a:r>
                  <a:rPr lang="pt-BR" dirty="0"/>
                  <a:t>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a:t>
                </a:r>
                <a:r>
                  <a:rPr lang="pt-BR" dirty="0" smtClean="0"/>
                  <a:t>saída do </a:t>
                </a:r>
                <a:r>
                  <a:rPr lang="pt-BR" dirty="0"/>
                  <a:t>primeiro perceptron.</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perceptron</a:t>
                </a:r>
                <a:r>
                  <a:rPr lang="pt-BR" dirty="0" smtClean="0"/>
                  <a:t>.</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a:t>
                </a:r>
                <a:r>
                  <a:rPr lang="pt-BR" dirty="0" smtClean="0"/>
                  <a:t>saída do </a:t>
                </a:r>
                <a:r>
                  <a:rPr lang="pt-BR" dirty="0"/>
                  <a:t>segundo </a:t>
                </a:r>
                <a:r>
                  <a:rPr lang="pt-BR" dirty="0" smtClean="0"/>
                  <a:t>perceptron.</a:t>
                </a:r>
                <a:endParaRPr lang="pt-BR" dirty="0"/>
              </a:p>
              <a:p>
                <a:pPr marL="285750" indent="-285750"/>
                <a:r>
                  <a:rPr lang="pt-BR" dirty="0" smtClean="0"/>
                  <a:t>As </a:t>
                </a:r>
                <a:r>
                  <a:rPr lang="pt-BR" b="1" i="1" dirty="0" smtClean="0"/>
                  <a:t>regras </a:t>
                </a:r>
                <a:r>
                  <a:rPr lang="pt-BR" b="1" i="1" dirty="0"/>
                  <a:t>de atualização </a:t>
                </a:r>
                <a:r>
                  <a:rPr lang="pt-BR" dirty="0"/>
                  <a:t>dos </a:t>
                </a:r>
                <a:r>
                  <a:rPr lang="pt-BR" dirty="0" smtClean="0"/>
                  <a:t>dois pesos são dadas </a:t>
                </a:r>
                <a:r>
                  <a:rPr lang="pt-BR" dirty="0"/>
                  <a:t>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pt-BR" dirty="0"/>
              </a:p>
              <a:p>
                <a:pPr marL="0" indent="0">
                  <a:buNone/>
                </a:pPr>
                <a:endParaRPr lang="pt-BR"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a:t>
                </a:r>
                <a:r>
                  <a:rPr lang="pt-BR" b="1" i="1" dirty="0"/>
                  <a:t>regra da cadeia</a:t>
                </a:r>
                <a:r>
                  <a:rPr lang="pt-BR" dirty="0"/>
                  <a:t>.</a:t>
                </a:r>
              </a:p>
            </p:txBody>
          </p:sp>
        </mc:Choice>
        <mc:Fallback xmlns="">
          <p:sp>
            <p:nvSpPr>
              <p:cNvPr id="3" name="Espaço Reservado para Conteúdo 2">
                <a:extLst>
                  <a:ext uri="{FF2B5EF4-FFF2-40B4-BE49-F238E27FC236}">
                    <a16:creationId xmlns="" xmlns:a16="http://schemas.microsoft.com/office/drawing/2014/main" xmlns:a14="http://schemas.microsoft.com/office/drawing/2010/main"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xmlns=""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xmlns=""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xmlns=""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xmlns=""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xmlns=""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xmlns=""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xmlns=""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xmlns=""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xmlns="" id="{E4EBB7CB-9B70-401A-B744-8CD1F89E3BB9}"/>
              </a:ext>
            </a:extLst>
          </p:cNvPr>
          <p:cNvSpPr/>
          <p:nvPr/>
        </p:nvSpPr>
        <p:spPr>
          <a:xfrm>
            <a:off x="7823111"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xmlns=""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xmlns="" id="{938A7AF6-E11B-41A9-AA12-497491ADD98E}"/>
              </a:ext>
            </a:extLst>
          </p:cNvPr>
          <p:cNvCxnSpPr>
            <a:cxnSpLocks/>
          </p:cNvCxnSpPr>
          <p:nvPr/>
        </p:nvCxnSpPr>
        <p:spPr>
          <a:xfrm flipV="1">
            <a:off x="7600335" y="5156462"/>
            <a:ext cx="1972378" cy="238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xmlns="" id="{E10310FC-5CF6-4BC7-A656-570DA30A65D9}"/>
              </a:ext>
            </a:extLst>
          </p:cNvPr>
          <p:cNvCxnSpPr>
            <a:cxnSpLocks/>
            <a:stCxn id="15" idx="0"/>
          </p:cNvCxnSpPr>
          <p:nvPr/>
        </p:nvCxnSpPr>
        <p:spPr>
          <a:xfrm>
            <a:off x="8075111" y="4466012"/>
            <a:ext cx="1497602"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xmlns="" id="{3FE3BC92-DCED-4F47-B961-CD529C513E92}"/>
              </a:ext>
            </a:extLst>
          </p:cNvPr>
          <p:cNvCxnSpPr>
            <a:cxnSpLocks/>
            <a:stCxn id="42" idx="0"/>
          </p:cNvCxnSpPr>
          <p:nvPr/>
        </p:nvCxnSpPr>
        <p:spPr>
          <a:xfrm flipV="1">
            <a:off x="8510905" y="5301438"/>
            <a:ext cx="1165505" cy="939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xmlns=""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xmlns=""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xmlns="" id="{921DA05B-3836-445F-BC79-728E549B3546}"/>
              </a:ext>
            </a:extLst>
          </p:cNvPr>
          <p:cNvSpPr/>
          <p:nvPr/>
        </p:nvSpPr>
        <p:spPr>
          <a:xfrm>
            <a:off x="7352118"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xmlns="" id="{B941F51B-31BC-4A18-8D32-EC0300AE86DD}"/>
              </a:ext>
            </a:extLst>
          </p:cNvPr>
          <p:cNvSpPr/>
          <p:nvPr/>
        </p:nvSpPr>
        <p:spPr>
          <a:xfrm>
            <a:off x="8258905"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smtClean="0"/>
              <a:t>1</a:t>
            </a:r>
            <a:endParaRPr lang="pt-BR" sz="1200" dirty="0"/>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smtClean="0"/>
              <a:t>Função </a:t>
            </a:r>
            <a:r>
              <a:rPr lang="pt-BR" dirty="0"/>
              <a:t>de </a:t>
            </a:r>
            <a:r>
              <a:rPr lang="pt-BR" dirty="0" smtClean="0"/>
              <a:t>ativação retificadora</a:t>
            </a:r>
            <a:endParaRPr lang="pt-BR"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584775"/>
          </a:xfrm>
          <a:prstGeom prst="rect">
            <a:avLst/>
          </a:prstGeom>
        </p:spPr>
        <p:txBody>
          <a:bodyPr wrap="square">
            <a:spAutoFit/>
          </a:bodyPr>
          <a:lstStyle/>
          <a:p>
            <a:pPr algn="ctr"/>
            <a:r>
              <a:rPr lang="pt-BR" sz="1600"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830997"/>
          </a:xfrm>
          <a:prstGeom prst="rect">
            <a:avLst/>
          </a:prstGeom>
        </p:spPr>
        <p:txBody>
          <a:bodyPr wrap="square">
            <a:spAutoFit/>
          </a:bodyPr>
          <a:lstStyle/>
          <a:p>
            <a:pPr algn="ctr"/>
            <a:r>
              <a:rPr lang="pt-BR" sz="1600" dirty="0"/>
              <a:t>Derivada da Função Retificadora</a:t>
            </a:r>
          </a:p>
        </p:txBody>
      </p:sp>
      <p:sp>
        <p:nvSpPr>
          <p:cNvPr id="4" name="CaixaDeTexto 3"/>
          <p:cNvSpPr txBox="1"/>
          <p:nvPr/>
        </p:nvSpPr>
        <p:spPr>
          <a:xfrm>
            <a:off x="7013542" y="3862335"/>
            <a:ext cx="923925" cy="646331"/>
          </a:xfrm>
          <a:prstGeom prst="rect">
            <a:avLst/>
          </a:prstGeom>
          <a:noFill/>
        </p:spPr>
        <p:txBody>
          <a:bodyPr wrap="square" rtlCol="0">
            <a:spAutoFit/>
          </a:bodyPr>
          <a:lstStyle/>
          <a:p>
            <a:pPr algn="ctr"/>
            <a:r>
              <a:rPr lang="pt-BR" dirty="0" smtClean="0">
                <a:solidFill>
                  <a:srgbClr val="00B0F0"/>
                </a:solidFill>
              </a:rPr>
              <a:t>Função degrau</a:t>
            </a:r>
            <a:endParaRPr lang="pt-BR" dirty="0">
              <a:solidFill>
                <a:srgbClr val="00B0F0"/>
              </a:solidFill>
            </a:endParaRPr>
          </a:p>
        </p:txBody>
      </p:sp>
      <p:cxnSp>
        <p:nvCxnSpPr>
          <p:cNvPr id="10" name="Conector de seta reta 9"/>
          <p:cNvCxnSpPr>
            <a:endCxn id="4" idx="1"/>
          </p:cNvCxnSpPr>
          <p:nvPr/>
        </p:nvCxnSpPr>
        <p:spPr>
          <a:xfrm flipV="1">
            <a:off x="6570482" y="4185501"/>
            <a:ext cx="443060" cy="9110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10515600" cy="1018198"/>
          </a:xfrm>
        </p:spPr>
        <p:txBody>
          <a:bodyPr/>
          <a:lstStyle/>
          <a:p>
            <a:r>
              <a:rPr lang="pt-BR" dirty="0"/>
              <a:t>Função de ativação retificadora</a:t>
            </a:r>
          </a:p>
        </p:txBody>
      </p:sp>
      <mc:AlternateContent xmlns:mc="http://schemas.openxmlformats.org/markup-compatibility/2006">
        <mc:Choice xmlns:a14="http://schemas.microsoft.com/office/drawing/2010/main" Requires="a14">
          <p:sp>
            <p:nvSpPr>
              <p:cNvPr id="3" name="Espaço Reservado para Conteúdo 2"/>
              <p:cNvSpPr>
                <a:spLocks noGrp="1"/>
              </p:cNvSpPr>
              <p:nvPr>
                <p:ph idx="1"/>
              </p:nvPr>
            </p:nvSpPr>
            <p:spPr>
              <a:xfrm>
                <a:off x="838199" y="1559170"/>
                <a:ext cx="11213123" cy="5298830"/>
              </a:xfrm>
            </p:spPr>
            <p:txBody>
              <a:bodyPr>
                <a:normAutofit fontScale="92500" lnSpcReduction="10000"/>
              </a:bodyPr>
              <a:lstStyle/>
              <a:p>
                <a:r>
                  <a:rPr lang="pt-BR" dirty="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funções </a:t>
                </a:r>
                <a:r>
                  <a:rPr lang="pt-BR" dirty="0"/>
                  <a:t>logística e </a:t>
                </a:r>
                <a:r>
                  <a:rPr lang="pt-BR" dirty="0"/>
                  <a:t>tangente hiperbólica.</a:t>
                </a:r>
              </a:p>
              <a:p>
                <a:pPr lvl="1">
                  <a:buFont typeface="Wingdings" panose="05000000000000000000" pitchFamily="2" charset="2"/>
                  <a:buChar char="§"/>
                </a:pPr>
                <a:r>
                  <a:rPr lang="pt-BR" dirty="0"/>
                  <a:t>Sofre menos </a:t>
                </a:r>
                <a:r>
                  <a:rPr lang="pt-BR" dirty="0"/>
                  <a:t>com o </a:t>
                </a:r>
                <a:r>
                  <a:rPr lang="pt-BR" b="1" i="1" dirty="0"/>
                  <a:t>problema da dissipação do gradiente</a:t>
                </a:r>
                <a:r>
                  <a:rPr lang="pt-BR" dirty="0"/>
                  <a:t>,</a:t>
                </a:r>
                <a:r>
                  <a:rPr lang="pt-BR" b="1" i="1" dirty="0"/>
                  <a:t> </a:t>
                </a:r>
                <a:r>
                  <a:rPr lang="pt-BR" dirty="0"/>
                  <a:t>pois </a:t>
                </a:r>
                <a:r>
                  <a:rPr lang="pt-BR" dirty="0"/>
                  <a:t>sua derivada é igual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 O </a:t>
                </a:r>
                <a:r>
                  <a:rPr lang="pt-BR" dirty="0"/>
                  <a:t>produto da derivada da função de ativação </a:t>
                </a:r>
                <a:r>
                  <a:rPr lang="pt-BR" dirty="0" err="1"/>
                  <a:t>ReLU</a:t>
                </a:r>
                <a:r>
                  <a:rPr lang="pt-BR" dirty="0"/>
                  <a:t> dos nós de </a:t>
                </a:r>
                <a:r>
                  <a:rPr lang="pt-BR" dirty="0"/>
                  <a:t>várias camadas sempre será igual a 1 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oMath>
                </a14:m>
                <a:r>
                  <a:rPr lang="pt-BR" dirty="0"/>
                  <a:t>.</a:t>
                </a:r>
              </a:p>
              <a:p>
                <a:r>
                  <a:rPr lang="pt-BR" dirty="0"/>
                  <a:t>Desvantagem</a:t>
                </a:r>
              </a:p>
              <a:p>
                <a:pPr lvl="1">
                  <a:buFont typeface="Wingdings" panose="05000000000000000000" pitchFamily="2" charset="2"/>
                  <a:buChar char="§"/>
                </a:pPr>
                <a:r>
                  <a:rPr lang="pt-BR" dirty="0"/>
                  <a:t>Entretanto, quando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r>
                      <a:rPr lang="pt-BR">
                        <a:latin typeface="Cambria Math" panose="02040503050406030204" pitchFamily="18" charset="0"/>
                      </a:rPr>
                      <m:t>, </m:t>
                    </m:r>
                  </m:oMath>
                </a14:m>
                <a:r>
                  <a:rPr lang="pt-BR" dirty="0"/>
                  <a:t>o nó é considerado </a:t>
                </a:r>
                <a:r>
                  <a:rPr lang="pt-BR" b="1" i="1" dirty="0"/>
                  <a:t>morto</a:t>
                </a:r>
                <a:r>
                  <a:rPr lang="pt-BR" dirty="0"/>
                  <a:t>, pois a derivada será igual a 0, fazendo com que os pesos permanecem inalterados (i.e., não há atualização).</a:t>
                </a:r>
                <a:endParaRPr lang="pt-BR" dirty="0"/>
              </a:p>
              <a:p>
                <a:r>
                  <a:rPr lang="pt-BR" dirty="0"/>
                  <a:t>Outras funções de ativação são:</a:t>
                </a:r>
              </a:p>
              <a:p>
                <a:pPr lvl="1">
                  <a:buFont typeface="Wingdings" panose="05000000000000000000" pitchFamily="2" charset="2"/>
                  <a:buChar char="§"/>
                </a:pPr>
                <a:r>
                  <a:rPr lang="en-US" dirty="0"/>
                  <a:t>Parametric </a:t>
                </a:r>
                <a:r>
                  <a:rPr lang="en-US" dirty="0"/>
                  <a:t>rectified linear unit (</a:t>
                </a:r>
                <a:r>
                  <a:rPr lang="en-US" dirty="0" err="1"/>
                  <a:t>PReLU</a:t>
                </a:r>
                <a:r>
                  <a:rPr lang="en-US" dirty="0"/>
                  <a:t>).</a:t>
                </a:r>
                <a:endParaRPr lang="en-US" baseline="30000" dirty="0"/>
              </a:p>
              <a:p>
                <a:pPr lvl="1">
                  <a:buFont typeface="Wingdings" panose="05000000000000000000" pitchFamily="2" charset="2"/>
                  <a:buChar char="§"/>
                </a:pPr>
                <a:r>
                  <a:rPr lang="en-US" dirty="0"/>
                  <a:t>Leaky </a:t>
                </a:r>
                <a:r>
                  <a:rPr lang="en-US" dirty="0"/>
                  <a:t>rectified linear unit (Leaky </a:t>
                </a:r>
                <a:r>
                  <a:rPr lang="en-US" dirty="0" err="1"/>
                  <a:t>ReLU</a:t>
                </a:r>
                <a:r>
                  <a:rPr lang="en-US" dirty="0"/>
                  <a:t>).</a:t>
                </a:r>
              </a:p>
              <a:p>
                <a:pPr lvl="1">
                  <a:buFont typeface="Wingdings" panose="05000000000000000000" pitchFamily="2" charset="2"/>
                  <a:buChar char="§"/>
                </a:pPr>
                <a:r>
                  <a:rPr lang="pt-BR" dirty="0">
                    <a:hlinkClick r:id="rId3"/>
                  </a:rPr>
                  <a:t>https</a:t>
                </a:r>
                <a:r>
                  <a:rPr lang="pt-BR" dirty="0">
                    <a:hlinkClick r:id="rId3"/>
                  </a:rPr>
                  <a:t>://</a:t>
                </a:r>
                <a:r>
                  <a:rPr lang="pt-BR" dirty="0">
                    <a:hlinkClick r:id="rId3"/>
                  </a:rPr>
                  <a:t>en.wikipedia.org/wiki/Activation_function#Table_of_activation_functions</a:t>
                </a:r>
                <a:endParaRPr lang="pt-BR" dirty="0"/>
              </a:p>
              <a:p>
                <a:r>
                  <a:rPr lang="pt-BR" dirty="0" smtClean="0"/>
                  <a:t>Outras técnicas mais avançadas para evitar a dissipação do gradiente são a normalização de batch e o </a:t>
                </a:r>
                <a:r>
                  <a:rPr lang="pt-BR" i="1" dirty="0" err="1" smtClean="0"/>
                  <a:t>dropout</a:t>
                </a:r>
                <a:r>
                  <a:rPr lang="pt-BR" dirty="0" smtClean="0"/>
                  <a:t>.</a:t>
                </a:r>
                <a:endParaRPr lang="pt-BR" dirty="0"/>
              </a:p>
            </p:txBody>
          </p:sp>
        </mc:Choice>
        <mc:Fallback>
          <p:sp>
            <p:nvSpPr>
              <p:cNvPr id="3" name="Espaço Reservado para Conteúdo 2"/>
              <p:cNvSpPr>
                <a:spLocks noGrp="1" noRot="1" noChangeAspect="1" noMove="1" noResize="1" noEditPoints="1" noAdjustHandles="1" noChangeArrowheads="1" noChangeShapeType="1" noTextEdit="1"/>
              </p:cNvSpPr>
              <p:nvPr>
                <p:ph idx="1"/>
              </p:nvPr>
            </p:nvSpPr>
            <p:spPr>
              <a:xfrm>
                <a:off x="838199" y="1559170"/>
                <a:ext cx="11213123" cy="5298830"/>
              </a:xfrm>
              <a:blipFill rotWithShape="0">
                <a:blip r:embed="rId4"/>
                <a:stretch>
                  <a:fillRect l="-815" t="-2301" b="-1036"/>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 name="Retângulo 3"/>
              <p:cNvSpPr/>
              <p:nvPr/>
            </p:nvSpPr>
            <p:spPr>
              <a:xfrm>
                <a:off x="6556010" y="5039952"/>
                <a:ext cx="4962705" cy="391646"/>
              </a:xfrm>
              <a:prstGeom prst="rect">
                <a:avLst/>
              </a:prstGeom>
            </p:spPr>
            <p:txBody>
              <a:bodyPr wrap="none">
                <a:spAutoFit/>
              </a:bodyPr>
              <a:lstStyle/>
              <a:p>
                <a:r>
                  <a:rPr lang="pt-BR" dirty="0" smtClean="0"/>
                  <a:t>Ambas têm </a:t>
                </a:r>
                <a:r>
                  <a:rPr lang="pt-BR" dirty="0" smtClean="0"/>
                  <a:t>derivada diferente </a:t>
                </a:r>
                <a:r>
                  <a:rPr lang="pt-BR" dirty="0" smtClean="0"/>
                  <a:t>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smtClean="0"/>
                  <a:t>.</a:t>
                </a:r>
                <a:endParaRPr lang="pt-BR" dirty="0"/>
              </a:p>
            </p:txBody>
          </p:sp>
        </mc:Choice>
        <mc:Fallback>
          <p:sp>
            <p:nvSpPr>
              <p:cNvPr id="4" name="Retângulo 3"/>
              <p:cNvSpPr>
                <a:spLocks noRot="1" noChangeAspect="1" noMove="1" noResize="1" noEditPoints="1" noAdjustHandles="1" noChangeArrowheads="1" noChangeShapeType="1" noTextEdit="1"/>
              </p:cNvSpPr>
              <p:nvPr/>
            </p:nvSpPr>
            <p:spPr>
              <a:xfrm>
                <a:off x="6556010" y="5039952"/>
                <a:ext cx="4962705" cy="391646"/>
              </a:xfrm>
              <a:prstGeom prst="rect">
                <a:avLst/>
              </a:prstGeom>
              <a:blipFill rotWithShape="0">
                <a:blip r:embed="rId5"/>
                <a:stretch>
                  <a:fillRect l="-982" t="-7813" r="-123" b="-20313"/>
                </a:stretch>
              </a:blipFill>
            </p:spPr>
            <p:txBody>
              <a:bodyPr/>
              <a:lstStyle/>
              <a:p>
                <a:r>
                  <a:rPr lang="pt-BR">
                    <a:noFill/>
                  </a:rPr>
                  <a:t> </a:t>
                </a:r>
              </a:p>
            </p:txBody>
          </p:sp>
        </mc:Fallback>
      </mc:AlternateContent>
      <p:sp>
        <p:nvSpPr>
          <p:cNvPr id="5" name="Chave direita 4"/>
          <p:cNvSpPr/>
          <p:nvPr/>
        </p:nvSpPr>
        <p:spPr>
          <a:xfrm>
            <a:off x="6187833" y="4828317"/>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653779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582026"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entradas anteriores.</a:t>
            </a:r>
          </a:p>
          <a:p>
            <a:r>
              <a:rPr lang="pt-BR" dirty="0"/>
              <a:t>Portanto, </a:t>
            </a:r>
            <a:r>
              <a:rPr lang="pt-BR" b="1" i="1" dirty="0"/>
              <a:t>redes recorrentes </a:t>
            </a:r>
            <a:r>
              <a:rPr lang="pt-BR" dirty="0"/>
              <a:t>possuem memória.</a:t>
            </a:r>
          </a:p>
          <a:p>
            <a:r>
              <a:rPr lang="pt-BR" dirty="0"/>
              <a:t>Essas redes são úteis para o </a:t>
            </a:r>
            <a:r>
              <a:rPr lang="pt-BR" b="1" i="1" dirty="0"/>
              <a:t>processamento de dados sequenciais</a:t>
            </a:r>
            <a:r>
              <a:rPr lang="pt-BR" dirty="0"/>
              <a:t>, como som, dados de séries temporais (preços de ações, padrões cerebrais, etc.)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9125338" y="3043172"/>
            <a:ext cx="3038087" cy="2090803"/>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 (depende da topologia).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67699" y="189604"/>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a:t>
                </a:r>
                <a:r>
                  <a:rPr lang="pt-BR" dirty="0" smtClean="0"/>
                  <a:t>entender esse problema </a:t>
                </a:r>
                <a:r>
                  <a:rPr lang="pt-BR" dirty="0"/>
                  <a:t>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smtClean="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a:t>
                </a:r>
                <a:r>
                  <a:rPr lang="pt-BR" dirty="0" smtClean="0"/>
                  <a:t>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xmlns=""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xmlns=""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xmlns=""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xmlns=""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xmlns=""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xmlns=""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xmlns=""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xmlns=""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xmlns=""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xmlns=""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xmlns=""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xmlns=""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xmlns=""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xmlns=""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xmlns=""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165157" cy="5344510"/>
          </a:xfrm>
        </p:spPr>
        <p:txBody>
          <a:bodyPr>
            <a:normAutofit fontScale="92500" lnSpcReduction="20000"/>
          </a:bodyPr>
          <a:lstStyle/>
          <a:p>
            <a:r>
              <a:rPr lang="pt-BR" dirty="0"/>
              <a:t>Em termos gerais, uma </a:t>
            </a:r>
            <a:r>
              <a:rPr lang="pt-BR" b="1" i="1" dirty="0"/>
              <a:t>rede neural </a:t>
            </a:r>
            <a:r>
              <a:rPr lang="pt-BR" dirty="0"/>
              <a:t>nada mais é do que uma </a:t>
            </a:r>
            <a:r>
              <a:rPr lang="pt-BR" b="1" i="1" dirty="0" smtClean="0">
                <a:solidFill>
                  <a:srgbClr val="00B050"/>
                </a:solidFill>
              </a:rPr>
              <a:t>combinação de </a:t>
            </a:r>
            <a:r>
              <a:rPr lang="pt-BR" b="1" i="1" dirty="0">
                <a:solidFill>
                  <a:srgbClr val="00B050"/>
                </a:solidFill>
              </a:rPr>
              <a:t>neurônios</a:t>
            </a:r>
            <a:r>
              <a:rPr lang="pt-BR" b="1" i="1" dirty="0"/>
              <a:t>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a:t>
            </a:r>
            <a:r>
              <a:rPr lang="pt-BR" dirty="0" smtClean="0"/>
              <a:t>(i.e., como os neurônios estão conectados, camadas, etc.) e </a:t>
            </a:r>
            <a:r>
              <a:rPr lang="pt-BR" dirty="0"/>
              <a:t>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a:t>
            </a:r>
            <a:r>
              <a:rPr lang="pt-BR" b="1" i="1" dirty="0"/>
              <a:t>densamente</a:t>
            </a:r>
            <a:r>
              <a:rPr lang="pt-BR" dirty="0"/>
              <a:t> conectada.</a:t>
            </a:r>
          </a:p>
          <a:p>
            <a:pPr lvl="1">
              <a:buFont typeface="Wingdings" panose="05000000000000000000" pitchFamily="2" charset="2"/>
              <a:buChar char="§"/>
            </a:pPr>
            <a:r>
              <a:rPr lang="pt-BR" dirty="0"/>
              <a:t>Cada </a:t>
            </a:r>
            <a:r>
              <a:rPr lang="pt-BR" dirty="0" smtClean="0"/>
              <a:t>saída de um nó </a:t>
            </a:r>
            <a:r>
              <a:rPr lang="pt-BR" dirty="0"/>
              <a:t>em uma camada se conecta a </a:t>
            </a:r>
            <a:r>
              <a:rPr lang="pt-BR" dirty="0" smtClean="0"/>
              <a:t>todos os nós </a:t>
            </a:r>
            <a:r>
              <a:rPr lang="pt-BR" dirty="0"/>
              <a:t>d</a:t>
            </a:r>
            <a:r>
              <a:rPr lang="pt-BR" dirty="0" smtClean="0"/>
              <a:t>a </a:t>
            </a:r>
            <a:r>
              <a:rPr lang="pt-BR" dirty="0"/>
              <a:t>camada seguinte através de </a:t>
            </a:r>
            <a:r>
              <a:rPr lang="pt-BR" dirty="0" smtClean="0"/>
              <a:t>pesos sinápticos.</a:t>
            </a:r>
            <a:endParaRPr lang="pt-BR" dirty="0"/>
          </a:p>
          <a:p>
            <a:r>
              <a:rPr lang="pt-BR" dirty="0"/>
              <a:t>Um exemplo de rede </a:t>
            </a:r>
            <a:r>
              <a:rPr lang="pt-BR" b="1" i="1" dirty="0"/>
              <a:t>MLP com duas camadas intermediárias</a:t>
            </a:r>
            <a:r>
              <a:rPr lang="pt-BR" dirty="0"/>
              <a:t> é mostrado na figura ao lado.</a:t>
            </a:r>
          </a:p>
          <a:p>
            <a:r>
              <a:rPr lang="pt-BR" dirty="0"/>
              <a:t>As RNAs são o coração do </a:t>
            </a:r>
            <a:r>
              <a:rPr lang="pt-BR" b="1" i="1" dirty="0"/>
              <a:t>Deep Learning</a:t>
            </a:r>
            <a:r>
              <a:rPr lang="pt-BR" dirty="0"/>
              <a:t>.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a:t>
            </a:r>
            <a:r>
              <a:rPr lang="pt-BR" dirty="0" smtClean="0"/>
              <a:t>da lógica </a:t>
            </a:r>
            <a:r>
              <a:rPr lang="pt-BR" dirty="0"/>
              <a:t>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a:t>
            </a:r>
            <a:r>
              <a:rPr lang="pt-BR" b="1" i="1" dirty="0"/>
              <a:t>múltiplas camadas de 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 o sinal de ativação </a:t>
                </a:r>
                <a:r>
                  <a:rPr lang="pt-BR" dirty="0"/>
                  <a:t>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dirty="0" smtClean="0"/>
                  <a:t>(i.e., o </a:t>
                </a:r>
                <a:r>
                  <a:rPr lang="pt-BR" dirty="0"/>
                  <a:t>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a:t>
                </a:r>
                <a:r>
                  <a:rPr lang="pt-BR" dirty="0" smtClean="0"/>
                  <a:t>mas, em geral, </a:t>
                </a:r>
                <a:r>
                  <a:rPr lang="pt-BR" dirty="0"/>
                  <a:t>a mesma camada usa a mesma </a:t>
                </a:r>
                <a:r>
                  <a:rPr lang="pt-BR" dirty="0" smtClean="0"/>
                  <a:t>função.</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1329"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mc:AlternateContent xmlns:mc="http://schemas.openxmlformats.org/markup-compatibility/2006">
        <mc:Choice xmlns:a14="http://schemas.microsoft.com/office/drawing/2010/main" Requires="a14">
          <p:sp>
            <p:nvSpPr>
              <p:cNvPr id="7" name="CaixaDeTexto 6"/>
              <p:cNvSpPr txBox="1"/>
              <p:nvPr/>
            </p:nvSpPr>
            <p:spPr>
              <a:xfrm>
                <a:off x="5788059" y="4110979"/>
                <a:ext cx="1800520" cy="461665"/>
              </a:xfrm>
              <a:prstGeom prst="rect">
                <a:avLst/>
              </a:prstGeom>
              <a:noFill/>
            </p:spPr>
            <p:txBody>
              <a:bodyPr wrap="square" rtlCol="0">
                <a:spAutoFit/>
              </a:bodyPr>
              <a:lstStyle/>
              <a:p>
                <a:pPr algn="ct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smtClean="0"/>
                  <a:t> é também chamada de </a:t>
                </a:r>
                <a:r>
                  <a:rPr lang="pt-BR" sz="1200" b="1" dirty="0" smtClean="0"/>
                  <a:t>ativação</a:t>
                </a:r>
                <a:r>
                  <a:rPr lang="pt-BR" sz="1200" dirty="0" smtClean="0"/>
                  <a:t> do nó.</a:t>
                </a:r>
                <a:endParaRPr lang="pt-BR" sz="1200" dirty="0"/>
              </a:p>
            </p:txBody>
          </p:sp>
        </mc:Choice>
        <mc:Fallback>
          <p:sp>
            <p:nvSpPr>
              <p:cNvPr id="7" name="CaixaDeTexto 6"/>
              <p:cNvSpPr txBox="1">
                <a:spLocks noRot="1" noChangeAspect="1" noMove="1" noResize="1" noEditPoints="1" noAdjustHandles="1" noChangeArrowheads="1" noChangeShapeType="1" noTextEdit="1"/>
              </p:cNvSpPr>
              <p:nvPr/>
            </p:nvSpPr>
            <p:spPr>
              <a:xfrm>
                <a:off x="5788059" y="4110979"/>
                <a:ext cx="1800520" cy="461665"/>
              </a:xfrm>
              <a:prstGeom prst="rect">
                <a:avLst/>
              </a:prstGeom>
              <a:blipFill rotWithShape="0">
                <a:blip r:embed="rId7"/>
                <a:stretch>
                  <a:fillRect r="-1014" b="-9211"/>
                </a:stretch>
              </a:blipFill>
            </p:spPr>
            <p:txBody>
              <a:bodyPr/>
              <a:lstStyle/>
              <a:p>
                <a:r>
                  <a:rPr lang="pt-BR">
                    <a:noFill/>
                  </a:rPr>
                  <a:t> </a:t>
                </a:r>
              </a:p>
            </p:txBody>
          </p:sp>
        </mc:Fallback>
      </mc:AlternateContent>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a:t>
                </a:r>
                <a:r>
                  <a:rPr lang="pt-BR" dirty="0" smtClean="0"/>
                  <a:t>a suas </a:t>
                </a:r>
                <a:r>
                  <a:rPr lang="pt-BR" dirty="0"/>
                  <a:t>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a:t>
                </a:r>
                <a:r>
                  <a:rPr lang="pt-BR" dirty="0" smtClean="0"/>
                  <a:t>funções </a:t>
                </a:r>
                <a:r>
                  <a:rPr lang="pt-BR" b="1" i="1" dirty="0" smtClean="0"/>
                  <a:t>são contínuas e </a:t>
                </a:r>
                <a:r>
                  <a:rPr lang="pt-BR" b="1" i="1" dirty="0"/>
                  <a:t>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smtClean="0">
                              <a:latin typeface="Cambria Math" panose="02040503050406030204" pitchFamily="18" charset="0"/>
                            </a:rPr>
                          </m:ctrlPr>
                        </m:sSubPr>
                        <m:e>
                          <m:r>
                            <a:rPr lang="pt-BR" sz="2400" b="0" i="1" smtClean="0">
                              <a:latin typeface="Cambria Math" panose="02040503050406030204" pitchFamily="18" charset="0"/>
                            </a:rPr>
                            <m:t>𝑦</m:t>
                          </m:r>
                        </m:e>
                        <m:sub>
                          <m:r>
                            <a:rPr lang="pt-BR" sz="2400" b="0" i="1" smtClean="0">
                              <a:latin typeface="Cambria Math" panose="02040503050406030204" pitchFamily="18" charset="0"/>
                            </a:rPr>
                            <m:t>𝑗</m:t>
                          </m:r>
                        </m:sub>
                      </m:sSub>
                      <m:r>
                        <a:rPr lang="pt-BR" sz="2400" b="0" i="1" smtClean="0">
                          <a:latin typeface="Cambria Math" panose="02040503050406030204" pitchFamily="18" charset="0"/>
                        </a:rPr>
                        <m:t>=</m:t>
                      </m:r>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sSub>
                            <m:sSubPr>
                              <m:ctrlPr>
                                <a:rPr lang="pt-BR" sz="2400" b="0" i="1" smtClean="0">
                                  <a:latin typeface="Cambria Math" panose="02040503050406030204" pitchFamily="18" charset="0"/>
                                </a:rPr>
                              </m:ctrlPr>
                            </m:sSubPr>
                            <m:e>
                              <m:r>
                                <a:rPr lang="pt-BR" sz="2400" b="0" i="1" smtClean="0">
                                  <a:latin typeface="Cambria Math" panose="02040503050406030204" pitchFamily="18" charset="0"/>
                                </a:rPr>
                                <m:t>𝑧</m:t>
                              </m:r>
                            </m:e>
                            <m:sub>
                              <m:r>
                                <a:rPr lang="pt-BR" sz="2400" b="0" i="1" smtClean="0">
                                  <a:latin typeface="Cambria Math" panose="02040503050406030204" pitchFamily="18" charset="0"/>
                                </a:rPr>
                                <m:t>𝑗</m:t>
                              </m:r>
                            </m:sub>
                          </m:sSub>
                        </m:e>
                      </m:d>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sSup>
                            <m:sSupPr>
                              <m:ctrlPr>
                                <a:rPr lang="pt-BR" sz="2400" b="0" i="1" smtClean="0">
                                  <a:latin typeface="Cambria Math" panose="02040503050406030204" pitchFamily="18" charset="0"/>
                                </a:rPr>
                              </m:ctrlPr>
                            </m:sSupPr>
                            <m:e>
                              <m:r>
                                <a:rPr lang="pt-BR" sz="2400" b="0" i="1" smtClean="0">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+1</m:t>
                          </m:r>
                        </m:den>
                      </m:f>
                      <m:r>
                        <a:rPr lang="pt-BR" sz="2400" b="0" i="1" smtClean="0">
                          <a:latin typeface="Cambria Math" panose="02040503050406030204" pitchFamily="18" charset="0"/>
                        </a:rPr>
                        <m:t>=</m:t>
                      </m:r>
                      <m:f>
                        <m:fPr>
                          <m:ctrlPr>
                            <a:rPr lang="pt-BR" sz="2400" b="0" i="1" smtClean="0">
                              <a:latin typeface="Cambria Math" panose="02040503050406030204" pitchFamily="18" charset="0"/>
                            </a:rPr>
                          </m:ctrlPr>
                        </m:fPr>
                        <m:num>
                          <m:r>
                            <a:rPr lang="pt-BR" sz="2400" b="0" i="1" smtClean="0">
                              <a:latin typeface="Cambria Math" panose="02040503050406030204" pitchFamily="18" charset="0"/>
                            </a:rPr>
                            <m:t>1</m:t>
                          </m:r>
                        </m:num>
                        <m:den>
                          <m:r>
                            <a:rPr lang="pt-BR" sz="2400" b="0" i="1" smtClean="0">
                              <a:latin typeface="Cambria Math" panose="02040503050406030204" pitchFamily="18" charset="0"/>
                            </a:rPr>
                            <m:t>1+</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a:rPr lang="pt-BR" sz="2400" b="0" i="1" smtClean="0">
                          <a:latin typeface="Cambria Math" panose="02040503050406030204" pitchFamily="18" charset="0"/>
                        </a:rPr>
                        <m:t>,</m:t>
                      </m:r>
                    </m:oMath>
                  </m:oMathPara>
                </a14:m>
                <a:endParaRPr lang="pt-BR" sz="2400"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smtClean="0">
                              <a:latin typeface="Cambria Math" panose="02040503050406030204" pitchFamily="18" charset="0"/>
                            </a:rPr>
                          </m:ctrlPr>
                        </m:fPr>
                        <m:num>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smtClean="0">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d>
                        <m:dPr>
                          <m:ctrlPr>
                            <a:rPr lang="pt-BR" sz="2400" i="1" smtClean="0">
                              <a:latin typeface="Cambria Math" panose="02040503050406030204" pitchFamily="18" charset="0"/>
                            </a:rPr>
                          </m:ctrlPr>
                        </m:dPr>
                        <m:e>
                          <m:r>
                            <a:rPr lang="pt-BR" sz="2400" b="0" i="1" smtClean="0">
                              <a:latin typeface="Cambria Math" panose="02040503050406030204" pitchFamily="18" charset="0"/>
                            </a:rPr>
                            <m:t>1−</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241"/>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1152695" cy="4351338"/>
              </a:xfrm>
            </p:spPr>
            <p:txBody>
              <a:bodyPr/>
              <a:lstStyle/>
              <a:p>
                <a:r>
                  <a:rPr lang="pt-BR" dirty="0" smtClean="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solidFill>
                      <a:srgbClr val="00B050"/>
                    </a:solidFill>
                  </a:rPr>
                  <a:t>sempre será menor do que 1</a:t>
                </a:r>
                <a:r>
                  <a:rPr lang="pt-BR" b="1" i="1" dirty="0"/>
                  <a:t>, sendo no máximo igual a </a:t>
                </a:r>
                <a:r>
                  <a:rPr lang="pt-BR" b="1" i="1" dirty="0" smtClean="0"/>
                  <a:t>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smtClean="0"/>
                  <a:t>.</a:t>
                </a:r>
                <a:endParaRPr lang="pt-BR" dirty="0"/>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1152695" cy="4351338"/>
              </a:xfrm>
              <a:blipFill rotWithShape="0">
                <a:blip r:embed="rId3"/>
                <a:stretch>
                  <a:fillRect l="-929" t="-2241" r="-1530"/>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69264"/>
            <a:ext cx="3656650" cy="2742488"/>
          </a:xfrm>
          <a:prstGeom prst="rect">
            <a:avLst/>
          </a:prstGeom>
        </p:spPr>
      </p:pic>
      <p:pic>
        <p:nvPicPr>
          <p:cNvPr id="16" name="Imagem 15"/>
          <p:cNvPicPr>
            <a:picLocks noChangeAspect="1"/>
          </p:cNvPicPr>
          <p:nvPr/>
        </p:nvPicPr>
        <p:blipFill>
          <a:blip r:embed="rId5"/>
          <a:stretch>
            <a:fillRect/>
          </a:stretch>
        </p:blipFill>
        <p:spPr>
          <a:xfrm>
            <a:off x="7205500" y="3869264"/>
            <a:ext cx="3606800" cy="2705101"/>
          </a:xfrm>
          <a:prstGeom prst="rect">
            <a:avLst/>
          </a:prstGeom>
        </p:spPr>
      </p:pic>
      <p:cxnSp>
        <p:nvCxnSpPr>
          <p:cNvPr id="6" name="Conector de Seta Reta 5">
            <a:extLst>
              <a:ext uri="{FF2B5EF4-FFF2-40B4-BE49-F238E27FC236}">
                <a16:creationId xmlns:a16="http://schemas.microsoft.com/office/drawing/2014/main" xmlns=""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xmlns=""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xmlns=""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xmlns=""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xmlns=""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xmlns=""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xmlns="" id="{022BDF03-3B8A-4862-8739-B578666F19DF}"/>
              </a:ext>
            </a:extLst>
          </p:cNvPr>
          <p:cNvCxnSpPr>
            <a:cxnSpLocks/>
            <a:stCxn id="21" idx="2"/>
          </p:cNvCxnSpPr>
          <p:nvPr/>
        </p:nvCxnSpPr>
        <p:spPr>
          <a:xfrm>
            <a:off x="6455451" y="5959186"/>
            <a:ext cx="1255675" cy="2081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775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b="0" i="1" smtClean="0">
                          <a:latin typeface="Cambria Math" panose="02040503050406030204" pitchFamily="18" charset="0"/>
                        </a:rPr>
                        <m:t>=</m:t>
                      </m:r>
                      <m:func>
                        <m:funcPr>
                          <m:ctrlPr>
                            <a:rPr lang="pt-BR" sz="2400" b="0" i="1" smtClean="0">
                              <a:latin typeface="Cambria Math" panose="02040503050406030204" pitchFamily="18" charset="0"/>
                            </a:rPr>
                          </m:ctrlPr>
                        </m:funcPr>
                        <m:fName>
                          <m:r>
                            <m:rPr>
                              <m:sty m:val="p"/>
                            </m:rPr>
                            <a:rPr lang="pt-BR" sz="2400" b="0" i="0" smtClean="0">
                              <a:latin typeface="Cambria Math" panose="02040503050406030204" pitchFamily="18" charset="0"/>
                            </a:rPr>
                            <m:t>tanh</m:t>
                          </m:r>
                        </m:fName>
                        <m:e>
                          <m:d>
                            <m:dPr>
                              <m:ctrlPr>
                                <a:rPr lang="pt-BR" sz="2400" b="0" i="1" smtClean="0">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e>
                      </m:func>
                      <m:r>
                        <a:rPr lang="pt-BR" sz="2400" i="1">
                          <a:latin typeface="Cambria Math" panose="02040503050406030204" pitchFamily="18" charset="0"/>
                        </a:rPr>
                        <m:t>=</m:t>
                      </m:r>
                      <m:f>
                        <m:fPr>
                          <m:ctrlPr>
                            <a:rPr lang="pt-BR" sz="2400" i="1">
                              <a:latin typeface="Cambria Math" panose="02040503050406030204" pitchFamily="18" charset="0"/>
                            </a:rPr>
                          </m:ctrlPr>
                        </m:fPr>
                        <m:num>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num>
                        <m:den>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r>
                            <a:rPr lang="pt-BR" sz="2400" b="0" i="1" smtClean="0">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𝑒</m:t>
                              </m:r>
                            </m:e>
                            <m:sup>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sup>
                          </m:sSup>
                        </m:den>
                      </m:f>
                      <m:r>
                        <m:rPr>
                          <m:nor/>
                        </m:rPr>
                        <a:rPr lang="pt-BR" sz="2400" dirty="0"/>
                        <m:t>.</m:t>
                      </m:r>
                    </m:oMath>
                  </m:oMathPara>
                </a14:m>
                <a:endParaRPr lang="pt-BR" dirty="0"/>
              </a:p>
              <a:p>
                <a:pPr marL="0" indent="0">
                  <a:buNone/>
                </a:pPr>
                <a:r>
                  <a:rPr lang="pt-BR" dirty="0" smtClean="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smtClean="0"/>
                  <a:t>.</a:t>
                </a:r>
              </a:p>
              <a:p>
                <a:r>
                  <a:rPr lang="pt-BR" dirty="0" smtClean="0"/>
                  <a:t>Sua </a:t>
                </a:r>
                <a:r>
                  <a:rPr lang="pt-BR" dirty="0"/>
                  <a:t>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𝑦</m:t>
                              </m:r>
                            </m:e>
                            <m:sub>
                              <m:r>
                                <a:rPr lang="pt-BR" sz="2400" i="1">
                                  <a:latin typeface="Cambria Math" panose="02040503050406030204" pitchFamily="18" charset="0"/>
                                </a:rPr>
                                <m:t>𝑗</m:t>
                              </m:r>
                            </m:sub>
                          </m:sSub>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b="0" i="1" smtClean="0">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𝑑𝑓</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num>
                        <m:den>
                          <m:r>
                            <a:rPr lang="pt-BR" sz="2400" i="1">
                              <a:latin typeface="Cambria Math" panose="02040503050406030204" pitchFamily="18" charset="0"/>
                            </a:rPr>
                            <m:t>𝑑</m:t>
                          </m:r>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den>
                      </m:f>
                      <m:r>
                        <a:rPr lang="pt-BR" sz="2400" i="1">
                          <a:latin typeface="Cambria Math" panose="02040503050406030204" pitchFamily="18" charset="0"/>
                        </a:rPr>
                        <m:t>=1−</m:t>
                      </m:r>
                      <m:sSup>
                        <m:sSupPr>
                          <m:ctrlPr>
                            <a:rPr lang="pt-BR" sz="2400" i="1">
                              <a:latin typeface="Cambria Math" panose="02040503050406030204" pitchFamily="18" charset="0"/>
                            </a:rPr>
                          </m:ctrlPr>
                        </m:sSupPr>
                        <m:e>
                          <m:r>
                            <m:rPr>
                              <m:sty m:val="p"/>
                            </m:rPr>
                            <a:rPr lang="pt-BR" sz="2400">
                              <a:latin typeface="Cambria Math" panose="02040503050406030204" pitchFamily="18" charset="0"/>
                            </a:rPr>
                            <m:t>tanh</m:t>
                          </m:r>
                        </m:e>
                        <m:sup>
                          <m:r>
                            <a:rPr lang="pt-BR" sz="2400" i="1">
                              <a:latin typeface="Cambria Math" panose="02040503050406030204" pitchFamily="18" charset="0"/>
                            </a:rPr>
                            <m:t>2</m:t>
                          </m:r>
                        </m:sup>
                      </m:sSup>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𝑧</m:t>
                              </m:r>
                            </m:e>
                            <m:sub>
                              <m:r>
                                <a:rPr lang="pt-BR" sz="2400" i="1">
                                  <a:latin typeface="Cambria Math" panose="02040503050406030204" pitchFamily="18" charset="0"/>
                                </a:rPr>
                                <m:t>𝑗</m:t>
                              </m:r>
                            </m:sub>
                          </m:sSub>
                        </m:e>
                      </m:d>
                      <m:r>
                        <a:rPr lang="pt-BR" sz="2400" i="1" smtClean="0">
                          <a:latin typeface="Cambria Math" panose="02040503050406030204" pitchFamily="18" charset="0"/>
                          <a:ea typeface="Cambria Math" panose="02040503050406030204" pitchFamily="18" charset="0"/>
                        </a:rPr>
                        <m:t>≥</m:t>
                      </m:r>
                      <m:r>
                        <a:rPr lang="pt-BR" sz="2400" i="1">
                          <a:latin typeface="Cambria Math" panose="02040503050406030204" pitchFamily="18" charset="0"/>
                        </a:rPr>
                        <m:t>0</m:t>
                      </m:r>
                      <m:r>
                        <a:rPr lang="pt-BR" sz="2400" b="0" i="0" smtClean="0">
                          <a:latin typeface="Cambria Math" panose="02040503050406030204" pitchFamily="18" charset="0"/>
                        </a:rPr>
                        <m:t>.</m:t>
                      </m:r>
                    </m:oMath>
                  </m:oMathPara>
                </a14:m>
                <a:endParaRPr lang="pt-BR" sz="2400"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11" t="-4988"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738664"/>
          </a:xfrm>
          <a:prstGeom prst="rect">
            <a:avLst/>
          </a:prstGeom>
        </p:spPr>
        <p:txBody>
          <a:bodyPr wrap="square">
            <a:spAutoFit/>
          </a:bodyPr>
          <a:lstStyle/>
          <a:p>
            <a:pPr algn="ctr"/>
            <a:r>
              <a:rPr lang="pt-BR" sz="1400" dirty="0"/>
              <a:t>Derivada da Tangente Hiperbólica</a:t>
            </a:r>
          </a:p>
        </p:txBody>
      </p:sp>
      <p:sp>
        <p:nvSpPr>
          <p:cNvPr id="6" name="Rectangle 5"/>
          <p:cNvSpPr/>
          <p:nvPr/>
        </p:nvSpPr>
        <p:spPr>
          <a:xfrm>
            <a:off x="1841486" y="4203733"/>
            <a:ext cx="1718234" cy="523220"/>
          </a:xfrm>
          <a:prstGeom prst="rect">
            <a:avLst/>
          </a:prstGeom>
        </p:spPr>
        <p:txBody>
          <a:bodyPr wrap="square">
            <a:spAutoFit/>
          </a:bodyPr>
          <a:lstStyle/>
          <a:p>
            <a:pPr algn="ctr"/>
            <a:r>
              <a:rPr lang="pt-BR" sz="1400"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xmlns=""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xmlns=""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xmlns=""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6415854" y="5672049"/>
                <a:ext cx="1218730" cy="646331"/>
              </a:xfrm>
              <a:prstGeom prst="rect">
                <a:avLst/>
              </a:prstGeom>
              <a:noFill/>
            </p:spPr>
            <p:txBody>
              <a:bodyPr wrap="square" rtlCol="0">
                <a:spAutoFit/>
              </a:bodyPr>
              <a:lstStyle/>
              <a:p>
                <a:pPr algn="ctr"/>
                <a:r>
                  <a:rPr lang="pt-BR" sz="1200" dirty="0" smtClean="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smtClean="0"/>
                  <a:t>. </a:t>
                </a:r>
                <a:endParaRPr lang="pt-BR" sz="1200" dirty="0"/>
              </a:p>
            </p:txBody>
          </p:sp>
        </mc:Choice>
        <mc:Fallback xmlns="">
          <p:sp>
            <p:nvSpPr>
              <p:cNvPr id="19" name="CaixaDeTexto 18"/>
              <p:cNvSpPr txBox="1">
                <a:spLocks noRot="1" noChangeAspect="1" noMove="1" noResize="1" noEditPoints="1" noAdjustHandles="1" noChangeArrowheads="1" noChangeShapeType="1" noTextEdit="1"/>
              </p:cNvSpPr>
              <p:nvPr/>
            </p:nvSpPr>
            <p:spPr>
              <a:xfrm>
                <a:off x="6415854" y="5672049"/>
                <a:ext cx="1218730" cy="646331"/>
              </a:xfrm>
              <a:prstGeom prst="rect">
                <a:avLst/>
              </a:prstGeom>
              <a:blipFill rotWithShape="0">
                <a:blip r:embed="rId9"/>
                <a:stretch>
                  <a:fillRect r="-2500"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p:cNvSpPr txBox="1"/>
              <p:nvPr/>
            </p:nvSpPr>
            <p:spPr>
              <a:xfrm>
                <a:off x="10944014" y="5348884"/>
                <a:ext cx="1261737" cy="646331"/>
              </a:xfrm>
              <a:prstGeom prst="rect">
                <a:avLst/>
              </a:prstGeom>
              <a:noFill/>
            </p:spPr>
            <p:txBody>
              <a:bodyPr wrap="square" rtlCol="0">
                <a:spAutoFit/>
              </a:bodyPr>
              <a:lstStyle/>
              <a:p>
                <a:pPr algn="ctr"/>
                <a:r>
                  <a:rPr lang="pt-BR" sz="1200" dirty="0" smtClean="0"/>
                  <a:t>A derivada é igual a 0 quando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a:latin typeface="Cambria Math" panose="02040503050406030204" pitchFamily="18" charset="0"/>
                        <a:ea typeface="Cambria Math" panose="02040503050406030204" pitchFamily="18" charset="0"/>
                      </a:rPr>
                      <m:t>→∞</m:t>
                    </m:r>
                  </m:oMath>
                </a14:m>
                <a:r>
                  <a:rPr lang="pt-BR" sz="1200" dirty="0" smtClean="0"/>
                  <a:t>. </a:t>
                </a:r>
                <a:endParaRPr lang="pt-BR" sz="1200" dirty="0"/>
              </a:p>
            </p:txBody>
          </p:sp>
        </mc:Choice>
        <mc:Fallback xmlns="">
          <p:sp>
            <p:nvSpPr>
              <p:cNvPr id="20" name="CaixaDeTexto 19"/>
              <p:cNvSpPr txBox="1">
                <a:spLocks noRot="1" noChangeAspect="1" noMove="1" noResize="1" noEditPoints="1" noAdjustHandles="1" noChangeArrowheads="1" noChangeShapeType="1" noTextEdit="1"/>
              </p:cNvSpPr>
              <p:nvPr/>
            </p:nvSpPr>
            <p:spPr>
              <a:xfrm>
                <a:off x="10944014" y="5348884"/>
                <a:ext cx="1261737" cy="646331"/>
              </a:xfrm>
              <a:prstGeom prst="rect">
                <a:avLst/>
              </a:prstGeom>
              <a:blipFill rotWithShape="0">
                <a:blip r:embed="rId10"/>
                <a:stretch>
                  <a:fillRect r="-966" b="-6604"/>
                </a:stretch>
              </a:blipFill>
            </p:spPr>
            <p:txBody>
              <a:bodyPr/>
              <a:lstStyle/>
              <a:p>
                <a:r>
                  <a:rPr lang="pt-BR">
                    <a:noFill/>
                  </a:rPr>
                  <a:t> </a:t>
                </a:r>
              </a:p>
            </p:txBody>
          </p:sp>
        </mc:Fallback>
      </mc:AlternateContent>
      <p:cxnSp>
        <p:nvCxnSpPr>
          <p:cNvPr id="21" name="Conector de seta reta 20"/>
          <p:cNvCxnSpPr/>
          <p:nvPr/>
        </p:nvCxnSpPr>
        <p:spPr>
          <a:xfrm flipH="1">
            <a:off x="11054927" y="5995215"/>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p:cNvCxnSpPr/>
          <p:nvPr/>
        </p:nvCxnSpPr>
        <p:spPr>
          <a:xfrm>
            <a:off x="7102125" y="6257550"/>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15477</TotalTime>
  <Words>3303</Words>
  <Application>Microsoft Office PowerPoint</Application>
  <PresentationFormat>Widescreen</PresentationFormat>
  <Paragraphs>356</Paragraphs>
  <Slides>28</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Função de ativação retificadora</vt:lpstr>
      <vt:lpstr>Função de ativação retificadora</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1350</cp:revision>
  <dcterms:created xsi:type="dcterms:W3CDTF">2020-04-06T23:46:10Z</dcterms:created>
  <dcterms:modified xsi:type="dcterms:W3CDTF">2023-05-06T01:16:06Z</dcterms:modified>
</cp:coreProperties>
</file>