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538" r:id="rId28"/>
    <p:sldId id="393" r:id="rId29"/>
    <p:sldId id="491" r:id="rId30"/>
    <p:sldId id="492" r:id="rId31"/>
    <p:sldId id="539" r:id="rId32"/>
    <p:sldId id="537" r:id="rId33"/>
    <p:sldId id="536" r:id="rId34"/>
    <p:sldId id="371" r:id="rId35"/>
    <p:sldId id="378" r:id="rId36"/>
    <p:sldId id="540" r:id="rId37"/>
    <p:sldId id="541" r:id="rId38"/>
    <p:sldId id="542" r:id="rId39"/>
    <p:sldId id="360" r:id="rId40"/>
    <p:sldId id="313" r:id="rId41"/>
    <p:sldId id="314" r:id="rId42"/>
    <p:sldId id="315" r:id="rId43"/>
    <p:sldId id="316" r:id="rId44"/>
    <p:sldId id="364" r:id="rId45"/>
    <p:sldId id="363" r:id="rId46"/>
    <p:sldId id="269" r:id="rId47"/>
    <p:sldId id="303" r:id="rId48"/>
    <p:sldId id="271" r:id="rId49"/>
    <p:sldId id="365" r:id="rId50"/>
    <p:sldId id="369" r:id="rId51"/>
    <p:sldId id="370" r:id="rId52"/>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27/10/2023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31</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35749829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err="1"/>
              <a:t>Gamma</a:t>
            </a:r>
            <a:r>
              <a:rPr lang="pt-BR" dirty="0"/>
              <a:t>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641609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39</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42</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44</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45</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50</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27/10/2023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27/10/2023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27/10/2023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27/10/2023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27/10/2023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27/10/2023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27.emf"/><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91.png"/><Relationship Id="rId4" Type="http://schemas.openxmlformats.org/officeDocument/2006/relationships/image" Target="../media/image282.png"/></Relationships>
</file>

<file path=ppt/slides/_rels/slide35.xml.rels><?xml version="1.0" encoding="UTF-8" standalone="yes"?>
<Relationships xmlns="http://schemas.openxmlformats.org/package/2006/relationships"><Relationship Id="rId3" Type="http://schemas.openxmlformats.org/officeDocument/2006/relationships/image" Target="../media/image28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2.png"/><Relationship Id="rId2" Type="http://schemas.openxmlformats.org/officeDocument/2006/relationships/hyperlink" Target="https://en.wikipedia.org/wiki/Activation_function#Table_of_activation_functions"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44.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54.png"/><Relationship Id="rId9"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jpeg"/><Relationship Id="rId7" Type="http://schemas.openxmlformats.org/officeDocument/2006/relationships/image" Target="../media/image62.jpeg"/><Relationship Id="rId2" Type="http://schemas.openxmlformats.org/officeDocument/2006/relationships/image" Target="../media/image57.jpe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jpeg"/><Relationship Id="rId4" Type="http://schemas.openxmlformats.org/officeDocument/2006/relationships/image" Target="../media/image59.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51.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derivadas menores do que 1 causam um problema no aprendizado de redes com muitas camadas,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1" y="1825625"/>
            <a:ext cx="11079144"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603375"/>
          </a:xfrm>
        </p:spPr>
        <p:txBody>
          <a:bodyPr/>
          <a:lstStyle/>
          <a:p>
            <a:r>
              <a:rPr lang="pt-BR" sz="2800" dirty="0"/>
              <a:t>Em suma, o </a:t>
            </a:r>
            <a:r>
              <a:rPr lang="pt-BR" b="1" i="1" dirty="0">
                <a:solidFill>
                  <a:srgbClr val="00B050"/>
                </a:solidFill>
              </a:rPr>
              <a:t>vetor </a:t>
            </a:r>
            <a:r>
              <a:rPr lang="pt-BR" sz="2800" b="1" i="1" dirty="0">
                <a:solidFill>
                  <a:srgbClr val="00B050"/>
                </a:solidFill>
              </a:rPr>
              <a:t>gradiente se torna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563937"/>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718895"/>
                <a:ext cx="11140439" cy="513910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b="0" i="1" smtClean="0">
                          <a:solidFill>
                            <a:schemeClr val="tx1"/>
                          </a:solidFill>
                          <a:latin typeface="Cambria Math" panose="02040503050406030204" pitchFamily="18" charset="0"/>
                        </a:rPr>
                        <m:t>,</m:t>
                      </m:r>
                    </m:oMath>
                  </m:oMathPara>
                </a14:m>
                <a:endParaRPr lang="pt-BR" b="1" dirty="0">
                  <a:solidFill>
                    <a:schemeClr val="tx1"/>
                  </a:solidFill>
                </a:endParaRPr>
              </a:p>
              <a:p>
                <a:pPr marL="0" indent="0">
                  <a:buNone/>
                </a:pPr>
                <a:endParaRPr lang="pt-BR" sz="1100"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(aleatório)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ao colapso do treinamento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718895"/>
                <a:ext cx="11140439" cy="5139105"/>
              </a:xfrm>
              <a:blipFill>
                <a:blip r:embed="rId3"/>
                <a:stretch>
                  <a:fillRect l="-985" b="-2017"/>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77626" y="1643370"/>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93F4B882-25A1-3C0A-BADE-364176B67E38}"/>
              </a:ext>
            </a:extLst>
          </p:cNvPr>
          <p:cNvSpPr/>
          <p:nvPr/>
        </p:nvSpPr>
        <p:spPr>
          <a:xfrm>
            <a:off x="6414916" y="2734957"/>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692496" y="2710369"/>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5B1D064-4E68-F9CD-1EB8-F39D3A9B72E5}"/>
                  </a:ext>
                </a:extLst>
              </p:cNvPr>
              <p:cNvSpPr txBox="1"/>
              <p:nvPr/>
            </p:nvSpPr>
            <p:spPr>
              <a:xfrm>
                <a:off x="8226829" y="2465408"/>
                <a:ext cx="15645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D5B1D064-4E68-F9CD-1EB8-F39D3A9B72E5}"/>
                  </a:ext>
                </a:extLst>
              </p:cNvPr>
              <p:cNvSpPr txBox="1">
                <a:spLocks noRot="1" noChangeAspect="1" noMove="1" noResize="1" noEditPoints="1" noAdjustHandles="1" noChangeArrowheads="1" noChangeShapeType="1" noTextEdit="1"/>
              </p:cNvSpPr>
              <p:nvPr/>
            </p:nvSpPr>
            <p:spPr>
              <a:xfrm>
                <a:off x="8226829" y="2465408"/>
                <a:ext cx="1564556" cy="369332"/>
              </a:xfrm>
              <a:prstGeom prst="rect">
                <a:avLst/>
              </a:prstGeom>
              <a:blipFill>
                <a:blip r:embed="rId4"/>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8442507" y="1349563"/>
                <a:ext cx="1702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8442507" y="1349563"/>
                <a:ext cx="1702202" cy="369332"/>
              </a:xfrm>
              <a:prstGeom prst="rect">
                <a:avLst/>
              </a:prstGeom>
              <a:blipFill>
                <a:blip r:embed="rId5"/>
                <a:stretch>
                  <a:fillRect b="-13115"/>
                </a:stretch>
              </a:blipFill>
            </p:spPr>
            <p:txBody>
              <a:bodyPr/>
              <a:lstStyle/>
              <a:p>
                <a:r>
                  <a:rPr lang="pt-BR">
                    <a:noFill/>
                  </a:rPr>
                  <a:t> </a:t>
                </a:r>
              </a:p>
            </p:txBody>
          </p:sp>
        </mc:Fallback>
      </mc:AlternateContent>
      <p:cxnSp>
        <p:nvCxnSpPr>
          <p:cNvPr id="10" name="Conector de Seta Reta 9">
            <a:extLst>
              <a:ext uri="{FF2B5EF4-FFF2-40B4-BE49-F238E27FC236}">
                <a16:creationId xmlns:a16="http://schemas.microsoft.com/office/drawing/2014/main" id="{C87E4EEF-22A0-0E75-7101-378F88AB7EC6}"/>
              </a:ext>
            </a:extLst>
          </p:cNvPr>
          <p:cNvCxnSpPr>
            <a:cxnSpLocks/>
            <a:stCxn id="12" idx="6"/>
          </p:cNvCxnSpPr>
          <p:nvPr/>
        </p:nvCxnSpPr>
        <p:spPr>
          <a:xfrm flipV="1">
            <a:off x="8480405" y="2779348"/>
            <a:ext cx="873145" cy="455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865535" y="1653044"/>
            <a:ext cx="2037417" cy="641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74111BE1-FE02-C1AD-1BA6-EC8F8A82C1AC}"/>
              </a:ext>
            </a:extLst>
          </p:cNvPr>
          <p:cNvCxnSpPr>
            <a:cxnSpLocks/>
          </p:cNvCxnSpPr>
          <p:nvPr/>
        </p:nvCxnSpPr>
        <p:spPr>
          <a:xfrm flipV="1">
            <a:off x="7202825" y="1663727"/>
            <a:ext cx="2700127" cy="124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98D72E-5B5A-EA00-F197-F0969A1BE87A}"/>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BD2D5651-A8CA-84AD-448B-583C87C0463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2593220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p:txBody>
          </p:sp>
        </mc:Choice>
        <mc:Fallback>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a:bodyPr>
              <a:lstStyle/>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endParaRPr lang="pt-BR" b="0" i="0" dirty="0">
                  <a:effectLst/>
                </a:endParaRPr>
              </a:p>
              <a:p>
                <a:r>
                  <a:rPr lang="pt-BR" dirty="0"/>
                  <a:t>Além disso, a</a:t>
                </a:r>
                <a:r>
                  <a:rPr lang="pt-BR" b="0" i="0" dirty="0">
                    <a:effectLst/>
                  </a:rPr>
                  <a:t>juda a </a:t>
                </a:r>
                <a:r>
                  <a:rPr lang="pt-BR" b="1" i="1" dirty="0">
                    <a:solidFill>
                      <a:srgbClr val="00B050"/>
                    </a:solidFill>
                    <a:effectLst/>
                  </a:rPr>
                  <a:t>mitigar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Ela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1937" b="-1090"/>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15776" y="1825624"/>
                <a:ext cx="6885726" cy="5032375"/>
              </a:xfrm>
            </p:spPr>
            <p:txBody>
              <a:bodyPr>
                <a:normAutofit/>
              </a:bodyPr>
              <a:lstStyle/>
              <a:p>
                <a:r>
                  <a:rPr lang="pt-BR" b="0" i="0" dirty="0">
                    <a:effectLst/>
                  </a:rPr>
                  <a:t>Uma desvantagem é que ela pode levar ao problema </a:t>
                </a:r>
                <a:r>
                  <a:rPr lang="pt-BR" dirty="0"/>
                  <a:t>conhecido como</a:t>
                </a:r>
                <a:r>
                  <a:rPr lang="pt-BR" b="0" i="0" dirty="0">
                    <a:effectLst/>
                  </a:rPr>
                  <a:t> </a:t>
                </a:r>
                <a:r>
                  <a:rPr lang="pt-BR" b="1" i="1" dirty="0" err="1">
                    <a:effectLst/>
                  </a:rPr>
                  <a:t>ReLU</a:t>
                </a:r>
                <a:r>
                  <a:rPr lang="pt-BR" b="1" i="1" dirty="0">
                    <a:effectLst/>
                  </a:rPr>
                  <a:t> agonizante</a:t>
                </a:r>
                <a:r>
                  <a:rPr lang="pt-BR" b="0" i="0" dirty="0">
                    <a:effectLst/>
                  </a:rPr>
                  <a:t>.</a:t>
                </a:r>
              </a:p>
              <a:p>
                <a:r>
                  <a:rPr lang="pt-BR" b="0" i="0" dirty="0">
                    <a:effectLst/>
                  </a:rPr>
                  <a:t>Esse problema ocorre quando </a:t>
                </a:r>
                <a:r>
                  <a:rPr lang="pt-BR" dirty="0"/>
                  <a:t>a ativação do neurônio,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r>
                      <a:rPr lang="pt-BR" sz="2800" b="0" i="0" smtClean="0">
                        <a:latin typeface="Cambria Math" panose="02040503050406030204" pitchFamily="18" charset="0"/>
                      </a:rPr>
                      <m:t>&lt;0</m:t>
                    </m:r>
                  </m:oMath>
                </a14:m>
                <a:r>
                  <a:rPr lang="pt-BR" dirty="0"/>
                  <a:t>, fazendo com que a derivada parcial seja igual a 0.</a:t>
                </a:r>
              </a:p>
              <a:p>
                <a:r>
                  <a:rPr lang="pt-BR" b="0" i="0" dirty="0">
                    <a:effectLst/>
                  </a:rPr>
                  <a:t>Isso faz com que os </a:t>
                </a:r>
                <a:r>
                  <a:rPr lang="pt-BR" b="1" i="1" dirty="0">
                    <a:solidFill>
                      <a:srgbClr val="00B050"/>
                    </a:solidFill>
                    <a:effectLst/>
                  </a:rPr>
                  <a:t>neurônios tenham saída igual a zero durante o treinamento e, consequentemente, não consigam atualizar seus pesos durante a retropropagação</a:t>
                </a:r>
                <a:r>
                  <a:rPr lang="pt-BR" b="0" i="0" dirty="0">
                    <a:effectLst/>
                  </a:rPr>
                  <a:t>.</a:t>
                </a: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15776" y="1825624"/>
                <a:ext cx="6885726" cy="5032375"/>
              </a:xfrm>
              <a:blipFill>
                <a:blip r:embed="rId3"/>
                <a:stretch>
                  <a:fillRect l="-1593" t="-1937" r="-2301"/>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15776" y="1825624"/>
                <a:ext cx="6885726"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possuem gradiente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oMath>
                </a14:m>
                <a:r>
                  <a:rPr lang="pt-BR" dirty="0"/>
                  <a:t>, como, por exemplo, </a:t>
                </a:r>
                <a:r>
                  <a:rPr lang="pt-BR" dirty="0" err="1">
                    <a:hlinkClick r:id="rId3"/>
                  </a:rPr>
                  <a:t>Leaky</a:t>
                </a:r>
                <a:r>
                  <a:rPr lang="pt-BR" dirty="0">
                    <a:hlinkClick r:id="rId3"/>
                  </a:rPr>
                  <a:t> </a:t>
                </a:r>
                <a:r>
                  <a:rPr lang="pt-BR" dirty="0" err="1">
                    <a:hlinkClick r:id="rId3"/>
                  </a:rPr>
                  <a:t>ReLU</a:t>
                </a:r>
                <a:r>
                  <a:rPr lang="pt-BR" dirty="0">
                    <a:hlinkClick r:id="rId3"/>
                  </a:rPr>
                  <a:t>, </a:t>
                </a: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r>
                  <a:rPr lang="pt-BR" dirty="0" err="1">
                    <a:hlinkClick r:id="rId3"/>
                  </a:rPr>
                  <a:t>Gaussian</a:t>
                </a:r>
                <a:r>
                  <a:rPr lang="pt-BR" dirty="0">
                    <a:hlinkClick r:id="rId3"/>
                  </a:rPr>
                  <a:t> </a:t>
                </a:r>
                <a:r>
                  <a:rPr lang="pt-BR" dirty="0" err="1">
                    <a:hlinkClick r:id="rId3"/>
                  </a:rPr>
                  <a:t>Error</a:t>
                </a:r>
                <a:r>
                  <a:rPr lang="pt-BR" dirty="0">
                    <a:hlinkClick r:id="rId3"/>
                  </a:rPr>
                  <a:t> Linear Unit (GELU), etc.</a:t>
                </a:r>
                <a:endParaRPr lang="pt-BR" b="0" i="0" dirty="0">
                  <a:effectLst/>
                </a:endParaRP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15776" y="1825624"/>
                <a:ext cx="6885726" cy="5032375"/>
              </a:xfrm>
              <a:blipFill>
                <a:blip r:embed="rId4"/>
                <a:stretch>
                  <a:fillRect l="-1593" t="-1937"/>
                </a:stretch>
              </a:blipFill>
            </p:spPr>
            <p:txBody>
              <a:bodyPr/>
              <a:lstStyle/>
              <a:p>
                <a:r>
                  <a:rPr lang="pt-BR">
                    <a:noFill/>
                  </a:rPr>
                  <a:t> </a:t>
                </a:r>
              </a:p>
            </p:txBody>
          </p:sp>
        </mc:Fallback>
      </mc:AlternateContent>
    </p:spTree>
    <p:extLst>
      <p:ext uri="{BB962C8B-B14F-4D97-AF65-F5344CB8AC3E}">
        <p14:creationId xmlns:p14="http://schemas.microsoft.com/office/powerpoint/2010/main" val="2469594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0A4D40-D800-8E04-5AEF-591D470E3606}"/>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0F1ADBD-71DD-7D93-6F51-F1B8BE51450E}"/>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633298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3DAC79-3A55-1689-D5FB-D35369679211}"/>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F70A7D57-768C-1BE0-A80F-9F49F33A64EA}"/>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1972661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120438" cy="5032376"/>
              </a:xfrm>
            </p:spPr>
            <p:txBody>
              <a:bodyPr>
                <a:normAutofit/>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a:t>
                </a:r>
                <a:r>
                  <a:rPr lang="pt-BR" b="1" dirty="0"/>
                  <a:t> </a:t>
                </a:r>
                <a:r>
                  <a:rPr lang="pt-BR" dirty="0"/>
                  <a:t>do que as funções logística e tangente hiperbólica.</a:t>
                </a:r>
              </a:p>
              <a:p>
                <a:pPr lvl="1">
                  <a:buFont typeface="Wingdings" panose="05000000000000000000" pitchFamily="2" charset="2"/>
                  <a:buChar char="§"/>
                </a:pPr>
                <a:r>
                  <a:rPr lang="pt-BR" dirty="0"/>
                  <a:t>Não satura para ativações,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positivas, minimizando o problema da dissipação do gradiente.</a:t>
                </a:r>
              </a:p>
              <a:p>
                <a:pPr lvl="2">
                  <a:buFont typeface="Courier New" panose="02070309020205020404" pitchFamily="49" charset="0"/>
                  <a:buChar char="o"/>
                </a:pPr>
                <a:r>
                  <a:rPr lang="pt-BR" dirty="0"/>
                  <a:t>O gradiente para valores positivos é sempre igual a 1, assim, se vários gradientes de várias camadas forem multiplicados, não haverá diminuição do seu valor.</a:t>
                </a:r>
              </a:p>
              <a:p>
                <a:r>
                  <a:rPr lang="pt-BR" dirty="0"/>
                  <a:t>Infelizmente, a função ReLU não é perfeita. Ele sofre de um problema conhecido como </a:t>
                </a:r>
                <a:r>
                  <a:rPr lang="pt-BR" b="1" i="1" dirty="0"/>
                  <a:t>ReLUs agonizantes</a:t>
                </a:r>
                <a:r>
                  <a:rPr lang="pt-BR" dirty="0"/>
                  <a:t>: </a:t>
                </a:r>
              </a:p>
              <a:p>
                <a:pPr lvl="1">
                  <a:buFont typeface="Wingdings" panose="05000000000000000000" pitchFamily="2" charset="2"/>
                  <a:buChar char="§"/>
                </a:pPr>
                <a:r>
                  <a:rPr lang="pt-BR" dirty="0"/>
                  <a:t>Durante o treinamento, alguns nós com função de ativação </a:t>
                </a:r>
                <a:r>
                  <a:rPr lang="pt-BR" dirty="0" err="1"/>
                  <a:t>ReLU</a:t>
                </a:r>
                <a:r>
                  <a:rPr lang="pt-BR" dirty="0"/>
                  <a:t> “morrem”, ou seja, seus pesos não são mais atualizados, permanecendo inalterados.</a:t>
                </a:r>
              </a:p>
              <a:p>
                <a:pPr lvl="1">
                  <a:buFont typeface="Wingdings" panose="05000000000000000000" pitchFamily="2" charset="2"/>
                  <a:buChar char="§"/>
                </a:pPr>
                <a:r>
                  <a:rPr lang="pt-BR" dirty="0"/>
                  <a:t>Isso ocorre porque a ativação,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tem valor negativo, fazendo com que a derivada parcial seja igual a 0.</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20438" cy="5032376"/>
              </a:xfrm>
              <a:blipFill>
                <a:blip r:embed="rId3"/>
                <a:stretch>
                  <a:fillRect l="-987" t="-1937" r="-384" b="-484"/>
                </a:stretch>
              </a:blipFill>
            </p:spPr>
            <p:txBody>
              <a:bodyPr/>
              <a:lstStyle/>
              <a:p>
                <a:r>
                  <a:rPr lang="pt-BR">
                    <a:noFill/>
                  </a:rPr>
                  <a:t> </a:t>
                </a:r>
              </a:p>
            </p:txBody>
          </p:sp>
        </mc:Fallback>
      </mc:AlternateContent>
    </p:spTree>
    <p:extLst>
      <p:ext uri="{BB962C8B-B14F-4D97-AF65-F5344CB8AC3E}">
        <p14:creationId xmlns:p14="http://schemas.microsoft.com/office/powerpoint/2010/main" val="3378086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124156" cy="5032375"/>
              </a:xfrm>
            </p:spPr>
            <p:txBody>
              <a:bodyPr>
                <a:normAutofit lnSpcReduction="10000"/>
              </a:bodyPr>
              <a:lstStyle/>
              <a:p>
                <a:r>
                  <a:rPr lang="pt-BR" dirty="0"/>
                  <a:t>Para resolver o problema das </a:t>
                </a:r>
                <a:r>
                  <a:rPr lang="pt-BR" b="1" i="1" dirty="0"/>
                  <a:t>ReLUs agonizantes</a:t>
                </a:r>
                <a:r>
                  <a:rPr lang="pt-BR" dirty="0"/>
                  <a:t>, usa-se variantes da função </a:t>
                </a:r>
                <a:r>
                  <a:rPr lang="pt-BR" dirty="0" err="1"/>
                  <a:t>ReLU</a:t>
                </a:r>
                <a:r>
                  <a:rPr lang="pt-BR" dirty="0"/>
                  <a:t> que possuem gradiente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 </m:t>
                    </m:r>
                  </m:oMath>
                </a14:m>
                <a:r>
                  <a:rPr lang="pt-BR" dirty="0"/>
                  <a:t>:</a:t>
                </a:r>
              </a:p>
              <a:p>
                <a:pPr lvl="1">
                  <a:buFont typeface="Wingdings" panose="05000000000000000000" pitchFamily="2" charset="2"/>
                  <a:buChar char="§"/>
                </a:pPr>
                <a:r>
                  <a:rPr lang="en-US" b="1" dirty="0"/>
                  <a:t>Leaky </a:t>
                </a:r>
                <a:r>
                  <a:rPr lang="en-US" b="1" dirty="0" err="1"/>
                  <a:t>ReLU</a:t>
                </a:r>
                <a:r>
                  <a:rPr lang="en-US" dirty="0"/>
                  <a:t>: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b="0" i="1" smtClean="0">
                            <a:latin typeface="Cambria Math" panose="02040503050406030204" pitchFamily="18" charset="0"/>
                          </a:rPr>
                          <m:t>0.01</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en-US" dirty="0"/>
                  <a:t>.</a:t>
                </a:r>
                <a:endParaRPr lang="pt-BR" dirty="0"/>
              </a:p>
              <a:p>
                <a:pPr lvl="1">
                  <a:buFont typeface="Wingdings" panose="05000000000000000000" pitchFamily="2" charset="2"/>
                  <a:buChar char="§"/>
                </a:pPr>
                <a:r>
                  <a:rPr lang="pt-BR" b="1" dirty="0"/>
                  <a:t>Randomized leaky ReLU</a:t>
                </a:r>
                <a:r>
                  <a:rPr lang="pt-BR" dirty="0"/>
                  <a:t>: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smtClean="0">
                            <a:latin typeface="Cambria Math" panose="02040503050406030204" pitchFamily="18" charset="0"/>
                            <a:ea typeface="Cambria Math" panose="02040503050406030204" pitchFamily="18" charset="0"/>
                          </a:rPr>
                          <m:t>𝛼</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 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é um valor aleatório.</a:t>
                </a:r>
              </a:p>
              <a:p>
                <a:pPr lvl="1">
                  <a:buFont typeface="Wingdings" panose="05000000000000000000" pitchFamily="2" charset="2"/>
                  <a:buChar char="§"/>
                </a:pPr>
                <a:r>
                  <a:rPr lang="pt-BR" b="1" dirty="0"/>
                  <a:t>Parametric leaky ReLU</a:t>
                </a:r>
                <a:r>
                  <a:rPr lang="pt-BR" dirty="0"/>
                  <a:t>: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ea typeface="Cambria Math" panose="02040503050406030204" pitchFamily="18" charset="0"/>
                          </a:rPr>
                          <m:t>𝛼</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 onde </a:t>
                </a:r>
                <a14:m>
                  <m:oMath xmlns:m="http://schemas.openxmlformats.org/officeDocument/2006/math">
                    <m:r>
                      <a:rPr lang="pt-BR" i="1">
                        <a:latin typeface="Cambria Math" panose="02040503050406030204" pitchFamily="18" charset="0"/>
                        <a:ea typeface="Cambria Math" panose="02040503050406030204" pitchFamily="18" charset="0"/>
                      </a:rPr>
                      <m:t>𝛼</m:t>
                    </m:r>
                  </m:oMath>
                </a14:m>
                <a:r>
                  <a:rPr lang="pt-BR" dirty="0"/>
                  <a:t> deve ser aprendido durante o treinamento.</a:t>
                </a:r>
              </a:p>
              <a:p>
                <a:r>
                  <a:rPr lang="pt-BR" dirty="0"/>
                  <a:t>Outras funções de ativação são:</a:t>
                </a:r>
              </a:p>
              <a:p>
                <a:pPr lvl="1">
                  <a:buFont typeface="Wingdings" panose="05000000000000000000" pitchFamily="2" charset="2"/>
                  <a:buChar char="§"/>
                </a:pPr>
                <a:r>
                  <a:rPr lang="pt-BR" b="1" dirty="0"/>
                  <a:t>Exponential linear unit (ELU)</a:t>
                </a:r>
                <a:r>
                  <a:rPr lang="pt-BR" dirty="0"/>
                  <a:t>: supera ReLU e suas variantes em vários experimentos.</a:t>
                </a:r>
              </a:p>
              <a:p>
                <a:pPr lvl="1">
                  <a:buFont typeface="Wingdings" panose="05000000000000000000" pitchFamily="2" charset="2"/>
                  <a:buChar char="§"/>
                </a:pPr>
                <a:r>
                  <a:rPr lang="pt-BR" b="1" dirty="0"/>
                  <a:t>Scaled ELU (SELU)</a:t>
                </a:r>
                <a:r>
                  <a:rPr lang="pt-BR" dirty="0"/>
                  <a:t>: possui a propriedade de </a:t>
                </a:r>
                <a:r>
                  <a:rPr lang="pt-BR" dirty="0" err="1"/>
                  <a:t>auto-normalização</a:t>
                </a:r>
                <a:r>
                  <a:rPr lang="pt-BR" dirty="0"/>
                  <a:t>, onde a saída de cada camada tende a preservar a média e o desvio padrão dos sinais de entrada, minimizando os problemas da dissipação e da explosão do gradiente.</a:t>
                </a:r>
              </a:p>
              <a:p>
                <a:pPr lvl="1">
                  <a:buFont typeface="Wingdings" panose="05000000000000000000" pitchFamily="2" charset="2"/>
                  <a:buChar char="§"/>
                </a:pPr>
                <a:r>
                  <a:rPr lang="pt-BR" dirty="0">
                    <a:hlinkClick r:id="rId2"/>
                  </a:rPr>
                  <a:t>https://en.wikipedia.org/wiki/Activation_function#Table_of_activation_functions</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24156" cy="5032375"/>
              </a:xfrm>
              <a:blipFill>
                <a:blip r:embed="rId3"/>
                <a:stretch>
                  <a:fillRect l="-987" t="-2663" r="-1096"/>
                </a:stretch>
              </a:blipFill>
            </p:spPr>
            <p:txBody>
              <a:bodyPr/>
              <a:lstStyle/>
              <a:p>
                <a:r>
                  <a:rPr lang="pt-BR">
                    <a:noFill/>
                  </a:rPr>
                  <a:t> </a:t>
                </a:r>
              </a:p>
            </p:txBody>
          </p:sp>
        </mc:Fallback>
      </mc:AlternateContent>
    </p:spTree>
    <p:extLst>
      <p:ext uri="{BB962C8B-B14F-4D97-AF65-F5344CB8AC3E}">
        <p14:creationId xmlns:p14="http://schemas.microsoft.com/office/powerpoint/2010/main" val="2598879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Evitando a dissipação e explosão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11115907" cy="5032375"/>
              </a:xfrm>
            </p:spPr>
            <p:txBody>
              <a:bodyPr>
                <a:normAutofit lnSpcReduction="10000"/>
              </a:bodyPr>
              <a:lstStyle/>
              <a:p>
                <a:r>
                  <a:rPr lang="pt-BR" dirty="0"/>
                  <a:t>Algumas formas de se evitar os problemas da dissipação e explosão do gradiente são:</a:t>
                </a:r>
              </a:p>
              <a:p>
                <a:pPr lvl="1"/>
                <a:r>
                  <a:rPr lang="pt-BR" b="1" dirty="0"/>
                  <a:t>Inicialização dos pesos</a:t>
                </a:r>
                <a:r>
                  <a:rPr lang="pt-BR" dirty="0"/>
                  <a:t>: heurísticas de inicialização criadas para </a:t>
                </a:r>
                <a:r>
                  <a:rPr lang="pt-BR" b="1" i="1" dirty="0"/>
                  <a:t>garantir que a variância da saída de cada camada seja similar à variância de sua entrada</a:t>
                </a:r>
                <a:r>
                  <a:rPr lang="pt-BR" dirty="0"/>
                  <a:t>. As heurísticas também </a:t>
                </a:r>
                <a:r>
                  <a:rPr lang="pt-BR" b="1" i="1" dirty="0"/>
                  <a:t>devem garantir que os gradientes tenham a mesma variância antes e depois de fluírem através de uma camada na direção reversa</a:t>
                </a:r>
                <a:r>
                  <a:rPr lang="pt-BR" dirty="0"/>
                  <a:t> (mitiga ambos os problemas).</a:t>
                </a:r>
              </a:p>
              <a:p>
                <a:pPr lvl="1"/>
                <a:r>
                  <a:rPr lang="pt-BR" b="1" dirty="0"/>
                  <a:t>Normalização de </a:t>
                </a:r>
                <a:r>
                  <a:rPr lang="pt-BR" b="1" dirty="0" err="1"/>
                  <a:t>mini-batches</a:t>
                </a:r>
                <a:r>
                  <a:rPr lang="pt-BR" dirty="0"/>
                  <a:t>: consiste em adicionar uma operação imediatamente antes ou depois da função de ativação de cada camada oculta, que padroniza (remove média e divide pelo desvio padrão) cada entrada e, em seguida, escalona e desloca o resultado usando dois novos parâmetros, </a:t>
                </a:r>
                <a14:m>
                  <m:oMath xmlns:m="http://schemas.openxmlformats.org/officeDocument/2006/math">
                    <m:r>
                      <a:rPr lang="pt-BR" i="1" smtClean="0">
                        <a:latin typeface="Cambria Math" panose="02040503050406030204" pitchFamily="18" charset="0"/>
                        <a:ea typeface="Cambria Math" panose="02040503050406030204" pitchFamily="18" charset="0"/>
                      </a:rPr>
                      <m:t>𝛾</m:t>
                    </m:r>
                  </m:oMath>
                </a14:m>
                <a:r>
                  <a:rPr lang="pt-BR" dirty="0"/>
                  <a:t> e </a:t>
                </a:r>
                <a14:m>
                  <m:oMath xmlns:m="http://schemas.openxmlformats.org/officeDocument/2006/math">
                    <m:r>
                      <a:rPr lang="pt-BR" i="1" smtClean="0">
                        <a:latin typeface="Cambria Math" panose="02040503050406030204" pitchFamily="18" charset="0"/>
                        <a:ea typeface="Cambria Math" panose="02040503050406030204" pitchFamily="18" charset="0"/>
                      </a:rPr>
                      <m:t>𝛽</m:t>
                    </m:r>
                  </m:oMath>
                </a14:m>
                <a:r>
                  <a:rPr lang="pt-BR" dirty="0"/>
                  <a:t>, por camada (mitiga ambos os problemas).</a:t>
                </a:r>
                <a:endParaRPr lang="pt-BR" b="1" dirty="0"/>
              </a:p>
              <a:p>
                <a:pPr lvl="1"/>
                <a:r>
                  <a:rPr lang="pt-BR" b="1" dirty="0"/>
                  <a:t>Limitar/podar o gradiente</a:t>
                </a:r>
                <a:r>
                  <a:rPr lang="pt-BR" dirty="0"/>
                  <a:t>: consiste em </a:t>
                </a:r>
                <a:r>
                  <a:rPr lang="pt-BR" b="1" i="1" dirty="0"/>
                  <a:t>limitar/podar os gradientes</a:t>
                </a:r>
                <a:r>
                  <a:rPr lang="pt-BR" dirty="0"/>
                  <a:t> durante a retropropagação do erro para que eles nunca excedam algum limite pré-definido (resolve apenas o problema da explosão do gradiente).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11115907" cy="5032375"/>
              </a:xfrm>
              <a:blipFill>
                <a:blip r:embed="rId3"/>
                <a:stretch>
                  <a:fillRect l="-987" t="-2663" r="-933"/>
                </a:stretch>
              </a:blipFill>
            </p:spPr>
            <p:txBody>
              <a:bodyPr/>
              <a:lstStyle/>
              <a:p>
                <a:r>
                  <a:rPr lang="pt-BR">
                    <a:noFill/>
                  </a:rPr>
                  <a:t> </a:t>
                </a:r>
              </a:p>
            </p:txBody>
          </p:sp>
        </mc:Fallback>
      </mc:AlternateContent>
    </p:spTree>
    <p:extLst>
      <p:ext uri="{BB962C8B-B14F-4D97-AF65-F5344CB8AC3E}">
        <p14:creationId xmlns:p14="http://schemas.microsoft.com/office/powerpoint/2010/main" val="1201496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F23072-4B00-241D-8D8C-78DB6054F67C}"/>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CF03F718-ABB5-3772-8C30-0261D45CF19F}"/>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0150067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a:t>
                </a:r>
                <a:r>
                  <a:rPr lang="pt-BR" b="1" i="1" dirty="0">
                    <a:solidFill>
                      <a:srgbClr val="00B050"/>
                    </a:solidFill>
                  </a:rPr>
                  <a:t>sinal de ativação</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r>
                  <a:rPr lang="pt-BR" dirty="0"/>
                  <a:t>O </a:t>
                </a:r>
                <a:r>
                  <a:rPr lang="pt-BR" b="1" i="1" dirty="0"/>
                  <a:t>sinal de ativação </a:t>
                </a:r>
                <a:r>
                  <a:rPr lang="pt-BR" dirty="0"/>
                  <a:t>é a saída do </a:t>
                </a:r>
                <a14:m>
                  <m:oMath xmlns:m="http://schemas.openxmlformats.org/officeDocument/2006/math">
                    <m:r>
                      <a:rPr lang="pt-BR" i="1">
                        <a:latin typeface="Cambria Math" panose="02040503050406030204" pitchFamily="18" charset="0"/>
                      </a:rPr>
                      <m:t>𝑖</m:t>
                    </m:r>
                  </m:oMath>
                </a14:m>
                <a:r>
                  <a:rPr lang="pt-BR" dirty="0"/>
                  <a:t>-ésimo nó e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998865" y="1825624"/>
                <a:ext cx="6029011" cy="5032375"/>
              </a:xfrm>
              <a:blipFill>
                <a:blip r:embed="rId3"/>
                <a:stretch>
                  <a:fillRect l="-1820" t="-2663" r="-2326"/>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1589"/>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16417</TotalTime>
  <Words>9272</Words>
  <Application>Microsoft Office PowerPoint</Application>
  <PresentationFormat>Widescreen</PresentationFormat>
  <Paragraphs>586</Paragraphs>
  <Slides>51</Slides>
  <Notes>39</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51</vt:i4>
      </vt:variant>
    </vt:vector>
  </HeadingPairs>
  <TitlesOfParts>
    <vt:vector size="59" baseType="lpstr">
      <vt:lpstr>Arial</vt:lpstr>
      <vt:lpstr>Calibri</vt:lpstr>
      <vt:lpstr>Calibri Light</vt:lpstr>
      <vt:lpstr>Cambria Math</vt:lpstr>
      <vt:lpstr>Courier New</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Apresentação do PowerPoint</vt:lpstr>
      <vt:lpstr>Função de ativação retificadora</vt:lpstr>
      <vt:lpstr>Função de ativação retificadora</vt:lpstr>
      <vt:lpstr>Função de ativação retificadora</vt:lpstr>
      <vt:lpstr>Função de ativação retificadora</vt:lpstr>
      <vt:lpstr>Apresentação do PowerPoint</vt:lpstr>
      <vt:lpstr>Apresentação do PowerPoint</vt:lpstr>
      <vt:lpstr>Função de ativação retificadora</vt:lpstr>
      <vt:lpstr>Funções de ativação</vt:lpstr>
      <vt:lpstr>Funções de ativação</vt:lpstr>
      <vt:lpstr>Evitando a dissipação e explosão do gradiente</vt:lpstr>
      <vt:lpstr>Apresentação do PowerPoint</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1456</cp:revision>
  <dcterms:created xsi:type="dcterms:W3CDTF">2020-04-06T23:46:10Z</dcterms:created>
  <dcterms:modified xsi:type="dcterms:W3CDTF">2023-10-27T22:17:16Z</dcterms:modified>
</cp:coreProperties>
</file>