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00" r:id="rId2"/>
    <p:sldId id="292" r:id="rId3"/>
    <p:sldId id="290" r:id="rId4"/>
    <p:sldId id="277" r:id="rId5"/>
    <p:sldId id="258" r:id="rId6"/>
    <p:sldId id="308" r:id="rId7"/>
    <p:sldId id="309" r:id="rId8"/>
    <p:sldId id="272" r:id="rId9"/>
    <p:sldId id="273" r:id="rId10"/>
    <p:sldId id="294" r:id="rId11"/>
    <p:sldId id="284" r:id="rId12"/>
    <p:sldId id="303" r:id="rId13"/>
    <p:sldId id="285" r:id="rId14"/>
    <p:sldId id="295" r:id="rId15"/>
    <p:sldId id="282" r:id="rId16"/>
    <p:sldId id="304" r:id="rId17"/>
    <p:sldId id="296" r:id="rId18"/>
    <p:sldId id="310" r:id="rId19"/>
    <p:sldId id="301" r:id="rId20"/>
    <p:sldId id="269" r:id="rId21"/>
    <p:sldId id="265" r:id="rId22"/>
    <p:sldId id="271" r:id="rId23"/>
    <p:sldId id="281" r:id="rId24"/>
    <p:sldId id="280" r:id="rId25"/>
    <p:sldId id="274" r:id="rId26"/>
    <p:sldId id="287" r:id="rId27"/>
    <p:sldId id="278" r:id="rId28"/>
    <p:sldId id="291" r:id="rId29"/>
    <p:sldId id="298" r:id="rId30"/>
    <p:sldId id="305" r:id="rId31"/>
    <p:sldId id="306" r:id="rId32"/>
    <p:sldId id="307" r:id="rId33"/>
    <p:sldId id="311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2765" autoAdjust="0"/>
  </p:normalViewPr>
  <p:slideViewPr>
    <p:cSldViewPr snapToGrid="0">
      <p:cViewPr>
        <p:scale>
          <a:sx n="75" d="100"/>
          <a:sy n="75" d="100"/>
        </p:scale>
        <p:origin x="85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Existem várias</a:t>
            </a:r>
            <a:r>
              <a:rPr lang="pt-BR" baseline="0"/>
              <a:t> outras funções de ativação: </a:t>
            </a:r>
            <a:r>
              <a:rPr lang="pt-BR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368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Exemplo: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https://colab.research.google.com/github/zz4fap/t320_aprendizado_de_maquina/blob/main/notebooks/perceptron/perceptron_xor_problem.ipynb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que um </a:t>
            </a:r>
            <a:r>
              <a:rPr lang="pt-BR" b="1" i="1" dirty="0" smtClean="0"/>
              <a:t>classificador linear </a:t>
            </a:r>
            <a:r>
              <a:rPr lang="pt-BR" dirty="0" smtClean="0"/>
              <a:t>funcione corretamente, as duas classes devem ser </a:t>
            </a:r>
            <a:r>
              <a:rPr lang="pt-BR" b="1" i="1" dirty="0" smtClean="0"/>
              <a:t>linearmente separáveis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Isso significa que as classes devem ser </a:t>
            </a:r>
            <a:r>
              <a:rPr lang="pt-BR" b="1" i="1" dirty="0" smtClean="0"/>
              <a:t>suficientemente separadas </a:t>
            </a:r>
            <a:r>
              <a:rPr lang="pt-BR" dirty="0" smtClean="0"/>
              <a:t>umas das outras para garantir que a </a:t>
            </a:r>
            <a:r>
              <a:rPr lang="pt-BR" b="1" i="1" dirty="0" smtClean="0"/>
              <a:t>superfície de decisão </a:t>
            </a:r>
            <a:r>
              <a:rPr lang="pt-BR" dirty="0" smtClean="0"/>
              <a:t>consista de um </a:t>
            </a:r>
            <a:r>
              <a:rPr lang="pt-BR" b="1" i="1" dirty="0" smtClean="0"/>
              <a:t>hiperplano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Existem </a:t>
            </a:r>
            <a:r>
              <a:rPr lang="pt-BR" dirty="0"/>
              <a:t>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en.wikipedia.org/wiki/Activation_function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DeepMind).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24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avaliada como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verdadeira ou falsa.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29/10/2021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0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8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7.png"/><Relationship Id="rId4" Type="http://schemas.openxmlformats.org/officeDocument/2006/relationships/image" Target="../media/image480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colab.research.google.com/github/zz4fap/t320_aprendizado_de_maquina/blob/main/notebooks/perceptron/perceptron_xor_problem.ipynb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6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eg"/><Relationship Id="rId5" Type="http://schemas.openxmlformats.org/officeDocument/2006/relationships/image" Target="../media/image63.jpe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44.png"/><Relationship Id="rId5" Type="http://schemas.openxmlformats.org/officeDocument/2006/relationships/image" Target="../media/image320.png"/><Relationship Id="rId15" Type="http://schemas.openxmlformats.org/officeDocument/2006/relationships/image" Target="../media/image19.png"/><Relationship Id="rId23" Type="http://schemas.openxmlformats.org/officeDocument/2006/relationships/image" Target="../media/image76.png"/><Relationship Id="rId10" Type="http://schemas.openxmlformats.org/officeDocument/2006/relationships/image" Target="../media/image67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figura ao lado mostra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criado por McCulloch e Pitts.</a:t>
                </a:r>
              </a:p>
              <a:p>
                <a:r>
                  <a:rPr lang="pt-BR" dirty="0"/>
                  <a:t>G</a:t>
                </a:r>
                <a:r>
                  <a:rPr lang="pt-BR" dirty="0" smtClean="0"/>
                  <a:t>rosso </a:t>
                </a:r>
                <a:r>
                  <a:rPr lang="pt-BR" dirty="0"/>
                  <a:t>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suas entradas excede um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 </a:t>
                </a:r>
              </a:p>
              <a:p>
                <a:r>
                  <a:rPr lang="pt-BR" dirty="0" smtClean="0"/>
                  <a:t>As </a:t>
                </a:r>
                <a:r>
                  <a:rPr lang="pt-BR" dirty="0"/>
                  <a:t>premissas do modelo </a:t>
                </a:r>
                <a:r>
                  <a:rPr lang="pt-BR" dirty="0" smtClean="0"/>
                  <a:t>de </a:t>
                </a:r>
                <a:r>
                  <a:rPr lang="pt-BR" dirty="0"/>
                  <a:t>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chamadas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simplesmente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binário.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</a:t>
                </a:r>
                <a:r>
                  <a:rPr lang="pt-BR" dirty="0"/>
                  <a:t>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num determinado período para que o neurônio “dispare</a:t>
                </a:r>
                <a:r>
                  <a:rPr lang="pt-BR" dirty="0" smtClean="0"/>
                  <a:t>”.</a:t>
                </a:r>
              </a:p>
              <a:p>
                <a:r>
                  <a:rPr lang="pt-BR" dirty="0" smtClean="0"/>
                  <a:t>O modelo </a:t>
                </a:r>
                <a:r>
                  <a:rPr lang="pt-BR" dirty="0"/>
                  <a:t>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</a:t>
                </a:r>
                <a:r>
                  <a:rPr lang="pt-BR" b="1" i="1" dirty="0" smtClean="0"/>
                  <a:t>rígido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unitários</a:t>
                </a:r>
                <a:r>
                  <a:rPr lang="pt-BR" dirty="0" smtClean="0"/>
                  <a:t> e </a:t>
                </a:r>
                <a:r>
                  <a:rPr lang="pt-BR" b="1" i="1" dirty="0" smtClean="0"/>
                  <a:t>atributos booleanos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  <a:blipFill rotWithShape="0">
                <a:blip r:embed="rId3"/>
                <a:stretch>
                  <a:fillRect l="-1076" t="-2626" r="-2070" b="-7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/>
          <a:lstStyle/>
          <a:p>
            <a:r>
              <a:rPr lang="pt-BR" dirty="0"/>
              <a:t>Exemplos com o </a:t>
            </a:r>
            <a:r>
              <a:rPr lang="pt-BR" dirty="0" smtClean="0"/>
              <a:t>modelo de </a:t>
            </a:r>
            <a:r>
              <a:rPr lang="pt-BR" dirty="0"/>
              <a:t>McCulloch e Pitts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AND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 rotWithShape="0"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para o disparo </a:t>
                </a:r>
                <a:r>
                  <a:rPr lang="pt-BR" dirty="0" smtClean="0"/>
                  <a:t>ocorrer</a:t>
                </a:r>
                <a:r>
                  <a:rPr lang="pt-BR" dirty="0"/>
                  <a:t>, o valor de x1 deve ser negado, e assim, ele </a:t>
                </a:r>
                <a:r>
                  <a:rPr lang="pt-BR" dirty="0" smtClean="0"/>
                  <a:t>ocorrer </a:t>
                </a:r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1029" t="-1802" r="-2916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</a:tblGrid>
                  <a:tr h="200025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/>
                    <a:gridCol w="523278"/>
                    <a:gridCol w="523278"/>
                  </a:tblGrid>
                  <a:tr h="312420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201163" t="-119608" r="-2326" b="-241176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6" name="Group 35"/>
          <p:cNvGrpSpPr/>
          <p:nvPr/>
        </p:nvGrpSpPr>
        <p:grpSpPr>
          <a:xfrm>
            <a:off x="8263285" y="4655353"/>
            <a:ext cx="3142324" cy="1550303"/>
            <a:chOff x="114755" y="4638765"/>
            <a:chExt cx="3142324" cy="1550303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61" r="-1282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 46"/>
          <p:cNvSpPr/>
          <p:nvPr/>
        </p:nvSpPr>
        <p:spPr>
          <a:xfrm>
            <a:off x="9586489" y="503495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 (NOT)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458626" y="6168266"/>
            <a:ext cx="1750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/>
              <a:t>OBS</a:t>
            </a:r>
            <a:r>
              <a:rPr lang="pt-BR" sz="1200" dirty="0"/>
              <a:t>.: Entradas inibitórias são entradas que tem seus valores </a:t>
            </a:r>
            <a:r>
              <a:rPr lang="pt-BR" sz="1200" b="1" i="1" dirty="0"/>
              <a:t>‘negados’</a:t>
            </a:r>
            <a:r>
              <a:rPr lang="pt-B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I)</a:t>
            </a:r>
            <a:r>
              <a:rPr lang="pt-BR" dirty="0" smtClean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058"/>
            <a:ext cx="6654421" cy="5042942"/>
          </a:xfrm>
        </p:spPr>
        <p:txBody>
          <a:bodyPr>
            <a:normAutofit/>
          </a:bodyPr>
          <a:lstStyle/>
          <a:p>
            <a:r>
              <a:rPr lang="pt-BR" dirty="0"/>
              <a:t>Em 1958, Frank Rosenblatt, propôs o modelo clássico do </a:t>
            </a:r>
            <a:r>
              <a:rPr lang="pt-BR" b="1" i="1" dirty="0"/>
              <a:t>perceptron</a:t>
            </a:r>
            <a:r>
              <a:rPr lang="pt-BR" dirty="0"/>
              <a:t>.</a:t>
            </a:r>
          </a:p>
          <a:p>
            <a:r>
              <a:rPr lang="pt-BR" dirty="0"/>
              <a:t>Em 1969, o modelo de Rosenblatt foi cuidadosamente analisado e refinado por Minsky e Papert. </a:t>
            </a:r>
          </a:p>
          <a:p>
            <a:r>
              <a:rPr lang="pt-BR" dirty="0"/>
              <a:t>O modelo criado por eles 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 smtClean="0"/>
              <a:t>Como veremos a seguir, o </a:t>
            </a:r>
            <a:r>
              <a:rPr lang="pt-BR" dirty="0"/>
              <a:t>modelo </a:t>
            </a:r>
            <a:r>
              <a:rPr lang="pt-BR" dirty="0" smtClean="0"/>
              <a:t>do </a:t>
            </a:r>
            <a:r>
              <a:rPr lang="pt-BR" b="1" dirty="0" smtClean="0"/>
              <a:t>perceptron</a:t>
            </a:r>
            <a:r>
              <a:rPr lang="pt-BR" dirty="0"/>
              <a:t>, é um modelo computacional mais geral que o modelo do </a:t>
            </a:r>
            <a:r>
              <a:rPr lang="pt-BR" b="1" i="1" dirty="0"/>
              <a:t>neurônio</a:t>
            </a:r>
            <a:r>
              <a:rPr lang="pt-BR" dirty="0"/>
              <a:t> de McCulloch e Pitts.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24" y="405565"/>
            <a:ext cx="2770598" cy="36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  <a:blipFill rotWithShape="0">
                <a:blip r:embed="rId3"/>
                <a:stretch>
                  <a:fillRect l="-1363" t="-1724" r="-596" b="-19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 que o </a:t>
                </a:r>
                <a:r>
                  <a:rPr lang="pt-BR" b="1" i="1" dirty="0"/>
                  <a:t>limiar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blipFill rotWithShape="0">
                <a:blip r:embed="rId4"/>
                <a:stretch>
                  <a:fillRect l="-1415" b="-5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4" y="1690689"/>
            <a:ext cx="4488235" cy="187982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364767" y="5307697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9900769" y="5660039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027271"/>
          </a:xfrm>
        </p:spPr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 ideia é que 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(causada pelos estímulos de entrada) seja uma </a:t>
                </a:r>
                <a:r>
                  <a:rPr lang="pt-BR" b="1" i="1" dirty="0"/>
                  <a:t>combinação linear </a:t>
                </a:r>
                <a:r>
                  <a:rPr lang="pt-BR" dirty="0" smtClean="0"/>
                  <a:t>dos </a:t>
                </a:r>
                <a:r>
                  <a:rPr lang="pt-BR" b="1" i="1" dirty="0"/>
                  <a:t>estímulos</a:t>
                </a:r>
                <a:r>
                  <a:rPr lang="pt-BR" dirty="0"/>
                  <a:t> </a:t>
                </a:r>
                <a:r>
                  <a:rPr lang="pt-BR" dirty="0" smtClean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 a ativação </a:t>
                </a:r>
                <a:r>
                  <a:rPr lang="pt-BR" dirty="0"/>
                  <a:t>exceder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limiar </a:t>
                </a:r>
                <a:r>
                  <a:rPr lang="pt-BR" b="1" i="1" dirty="0"/>
                  <a:t>de ativação</a:t>
                </a:r>
                <a:r>
                  <a:rPr lang="pt-BR" dirty="0"/>
                  <a:t>, ocorrerá o </a:t>
                </a:r>
                <a:r>
                  <a:rPr lang="pt-BR" b="1" i="1" dirty="0"/>
                  <a:t>disparo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Isso é expresso </a:t>
                </a:r>
                <a:r>
                  <a:rPr lang="pt-BR" dirty="0"/>
                  <a:t>por meio de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Notem </a:t>
                </a:r>
                <a:r>
                  <a:rPr lang="pt-BR" dirty="0"/>
                  <a:t>que a </a:t>
                </a:r>
                <a:r>
                  <a:rPr lang="pt-BR" b="1" i="1" dirty="0"/>
                  <a:t>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está centrada “em torno de zero” e o </a:t>
                </a:r>
                <a:r>
                  <a:rPr lang="pt-BR" b="1" i="1" dirty="0"/>
                  <a:t>limiar de ativação </a:t>
                </a:r>
                <a:r>
                  <a:rPr lang="pt-BR" dirty="0" smtClean="0"/>
                  <a:t>é </a:t>
                </a:r>
                <a:r>
                  <a:rPr lang="pt-BR" dirty="0"/>
                  <a:t>controlado, indiretamente, pelo valor do </a:t>
                </a:r>
                <a:r>
                  <a:rPr lang="pt-BR" b="1" i="1" dirty="0"/>
                  <a:t>peso do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pelo somatório,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tipo de resposta do </a:t>
                </a:r>
                <a:r>
                  <a:rPr lang="pt-BR" b="1" i="1" dirty="0"/>
                  <a:t>perceptron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, ou seja, para </a:t>
                </a:r>
                <a:r>
                  <a:rPr lang="pt-BR" b="1" i="1" dirty="0"/>
                  <a:t>problemas com duas classes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 classes são separadas por uma </a:t>
                </a:r>
                <a:r>
                  <a:rPr lang="pt-BR" b="1" i="1" dirty="0" smtClean="0"/>
                  <a:t>superfície de separação linear </a:t>
                </a:r>
                <a:r>
                  <a:rPr lang="pt-BR" dirty="0" smtClean="0"/>
                  <a:t>(</a:t>
                </a:r>
                <a:r>
                  <a:rPr lang="pt-BR" dirty="0"/>
                  <a:t>h</a:t>
                </a:r>
                <a:r>
                  <a:rPr lang="pt-BR" dirty="0" smtClean="0"/>
                  <a:t>iperplano) </a:t>
                </a:r>
                <a:r>
                  <a:rPr lang="pt-BR" dirty="0"/>
                  <a:t>para o qual a </a:t>
                </a:r>
                <a:r>
                  <a:rPr lang="pt-BR" dirty="0" smtClean="0"/>
                  <a:t>igualdade abaixo </a:t>
                </a:r>
                <a:r>
                  <a:rPr lang="pt-BR" dirty="0"/>
                  <a:t>é verdadeira.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(onde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  <a:blipFill rotWithShape="0">
                <a:blip r:embed="rId3"/>
                <a:stretch>
                  <a:fillRect l="-892" t="-2336" r="-1703" b="-1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397366"/>
            <a:ext cx="3974418" cy="166462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619168" y="2909691"/>
            <a:ext cx="3142324" cy="1550303"/>
            <a:chOff x="511819" y="4987108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424615" y="6473661"/>
            <a:ext cx="1494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função discriminante</a:t>
            </a:r>
          </a:p>
        </p:txBody>
      </p:sp>
      <p:cxnSp>
        <p:nvCxnSpPr>
          <p:cNvPr id="15" name="Straight Arrow Connector 14"/>
          <p:cNvCxnSpPr>
            <a:stCxn id="4" idx="3"/>
          </p:cNvCxnSpPr>
          <p:nvPr/>
        </p:nvCxnSpPr>
        <p:spPr>
          <a:xfrm flipV="1">
            <a:off x="1919383" y="6471157"/>
            <a:ext cx="450021" cy="141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81132" y="5029435"/>
                <a:ext cx="3827376" cy="1732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Para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&gt;−1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132" y="5029435"/>
                <a:ext cx="3827376" cy="1732526"/>
              </a:xfrm>
              <a:prstGeom prst="rect">
                <a:avLst/>
              </a:prstGeom>
              <a:blipFill rotWithShape="0">
                <a:blip r:embed="rId10"/>
                <a:stretch>
                  <a:fillRect l="-1433" t="-1761" b="-390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5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Devido ao fato de que a </a:t>
                </a:r>
                <a:r>
                  <a:rPr lang="pt-BR" b="1" i="1" dirty="0" smtClean="0"/>
                  <a:t>função degrau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, ter derivada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onde ela é indefinida, não podemos utilizar o </a:t>
                </a:r>
                <a:r>
                  <a:rPr lang="pt-BR" b="1" i="1" dirty="0" smtClean="0"/>
                  <a:t>gradiente descendente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como aprendemos anteriormente, usamos a </a:t>
                </a:r>
                <a:r>
                  <a:rPr lang="pt-BR" b="1" i="1" dirty="0"/>
                  <a:t>regra de aprendizado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para treinar o modelo.</a:t>
                </a:r>
              </a:p>
              <a:p>
                <a:r>
                  <a:rPr lang="pt-BR" dirty="0" smtClean="0"/>
                  <a:t>É uma regra simples </a:t>
                </a:r>
                <a:r>
                  <a:rPr lang="pt-BR" dirty="0"/>
                  <a:t>e intuitiva de atualização </a:t>
                </a:r>
                <a:r>
                  <a:rPr lang="pt-BR" dirty="0" smtClean="0"/>
                  <a:t>dos pesos do modelo.</a:t>
                </a:r>
              </a:p>
              <a:p>
                <a:r>
                  <a:rPr lang="pt-BR" dirty="0"/>
                  <a:t>N</a:t>
                </a:r>
                <a:r>
                  <a:rPr lang="pt-BR" dirty="0" smtClean="0"/>
                  <a:t>o </a:t>
                </a:r>
                <a:r>
                  <a:rPr lang="pt-BR" dirty="0"/>
                  <a:t>caso do </a:t>
                </a:r>
                <a:r>
                  <a:rPr lang="pt-BR" dirty="0" smtClean="0"/>
                  <a:t>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um hiperplano, a regra converge para uma solução perfeita se as classes forem </a:t>
                </a:r>
                <a:r>
                  <a:rPr lang="pt-BR" b="1" i="1" dirty="0" smtClean="0"/>
                  <a:t>linearmente separáveis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Classes </a:t>
                </a:r>
                <a:r>
                  <a:rPr lang="pt-BR" b="1" i="1" dirty="0" smtClean="0"/>
                  <a:t>suficientemente espaçadas </a:t>
                </a:r>
                <a:r>
                  <a:rPr lang="pt-BR" dirty="0" smtClean="0"/>
                  <a:t>e que podem ser separadas por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equação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atualização dos</a:t>
                </a:r>
                <a:r>
                  <a:rPr lang="pt-BR" dirty="0" smtClean="0"/>
                  <a:t> </a:t>
                </a:r>
                <a:r>
                  <a:rPr lang="pt-BR" b="1" i="1" dirty="0"/>
                  <a:t>pesos </a:t>
                </a:r>
                <a:r>
                  <a:rPr lang="pt-BR" dirty="0" smtClean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 smtClean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 smtClean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é o vetor de atributos.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  <a:blipFill rotWithShape="0">
                <a:blip r:embed="rId3"/>
                <a:stretch>
                  <a:fillRect l="-982" t="-2421" r="-491" b="-7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55269" y="5297214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Idêntica à atualização do gradiente descendente estocástico.</a:t>
            </a:r>
            <a:endParaRPr lang="pt-BR" sz="12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930055" y="5620380"/>
            <a:ext cx="725214" cy="134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Como podemos perceber, o modelo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é idêntico ao </a:t>
                </a:r>
                <a:r>
                  <a:rPr lang="pt-BR" b="1" i="1" dirty="0" smtClean="0"/>
                  <a:t>classificador binário com limiar de decisão rígido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 definição, o perceptron sempre utiliza </a:t>
                </a:r>
                <a:r>
                  <a:rPr lang="pt-BR" b="1" i="1" dirty="0" smtClean="0"/>
                  <a:t>superfícies de separação lineares</a:t>
                </a:r>
                <a:r>
                  <a:rPr lang="pt-BR" dirty="0" smtClean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como sendo a equação de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Portanto</a:t>
                </a:r>
                <a:r>
                  <a:rPr lang="pt-BR" dirty="0" smtClean="0"/>
                  <a:t>, teoricamente, </a:t>
                </a:r>
                <a:r>
                  <a:rPr lang="pt-BR" dirty="0"/>
                  <a:t>um </a:t>
                </a:r>
                <a:r>
                  <a:rPr lang="pt-BR" b="1" i="1" dirty="0" smtClean="0">
                    <a:solidFill>
                      <a:srgbClr val="FF0000"/>
                    </a:solidFill>
                  </a:rPr>
                  <a:t>único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</a:t>
                </a:r>
                <a:r>
                  <a:rPr lang="pt-BR" dirty="0"/>
                  <a:t>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  <a:endParaRPr lang="pt-BR" dirty="0" smtClean="0"/>
              </a:p>
              <a:p>
                <a:r>
                  <a:rPr lang="pt-BR" dirty="0"/>
                  <a:t>A figura ao lado ilustra isso para um caso bidimensional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como veremos na sequência, podemos </a:t>
                </a:r>
                <a:r>
                  <a:rPr lang="pt-BR" b="1" i="1" dirty="0" smtClean="0"/>
                  <a:t>combinar vários perceptrons</a:t>
                </a:r>
                <a:r>
                  <a:rPr lang="pt-BR" dirty="0" smtClean="0"/>
                  <a:t> para criarmos uma </a:t>
                </a:r>
                <a:r>
                  <a:rPr lang="pt-BR" b="1" i="1" dirty="0" smtClean="0"/>
                  <a:t>superfície de separação </a:t>
                </a:r>
                <a:r>
                  <a:rPr lang="pt-BR" dirty="0" smtClean="0"/>
                  <a:t>que separe dados que não sejam linearmente separáveis sem a necessidade de usarmos </a:t>
                </a:r>
                <a:r>
                  <a:rPr lang="pt-BR" dirty="0"/>
                  <a:t>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com outros formatos (e.g., polinômios).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  <a:blipFill rotWithShape="0">
                <a:blip r:embed="rId3"/>
                <a:stretch>
                  <a:fillRect l="-1038" t="-2303" r="-18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" r="3041"/>
          <a:stretch/>
        </p:blipFill>
        <p:spPr>
          <a:xfrm>
            <a:off x="8513378" y="2947444"/>
            <a:ext cx="3647090" cy="23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39670" cy="4913105"/>
          </a:xfrm>
        </p:spPr>
        <p:txBody>
          <a:bodyPr/>
          <a:lstStyle/>
          <a:p>
            <a:r>
              <a:rPr lang="pt-BR" dirty="0" smtClean="0"/>
              <a:t>Por serem </a:t>
            </a:r>
            <a:r>
              <a:rPr lang="pt-BR" b="1" i="1" dirty="0" smtClean="0"/>
              <a:t>linearmente separáveis</a:t>
            </a:r>
            <a:r>
              <a:rPr lang="pt-BR" dirty="0" smtClean="0"/>
              <a:t>, </a:t>
            </a:r>
            <a:r>
              <a:rPr lang="pt-BR" dirty="0"/>
              <a:t>as lógicas AND e </a:t>
            </a:r>
            <a:r>
              <a:rPr lang="pt-BR" dirty="0" smtClean="0"/>
              <a:t>OR podem ser separadas por um único Perceptron.</a:t>
            </a:r>
          </a:p>
          <a:p>
            <a:r>
              <a:rPr lang="pt-BR" dirty="0" smtClean="0"/>
              <a:t>Porém, a lógica XOR não é linearmente separável e necessita de uma superfície de separação não-linear.</a:t>
            </a:r>
          </a:p>
          <a:p>
            <a:r>
              <a:rPr lang="pt-BR" dirty="0" smtClean="0"/>
              <a:t>Como veremos, a separação da lógica XOR pode ser obtida combinando-se o resultado de duas classificações lineares.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589016" y="1321356"/>
            <a:ext cx="404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2"/>
              </a:rPr>
              <a:t>Exemplo: perceptron_xor_problem.ipynb</a:t>
            </a:r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7" r="7307"/>
          <a:stretch/>
        </p:blipFill>
        <p:spPr>
          <a:xfrm>
            <a:off x="223951" y="4492484"/>
            <a:ext cx="3473405" cy="23555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8" r="7307"/>
          <a:stretch/>
        </p:blipFill>
        <p:spPr>
          <a:xfrm>
            <a:off x="4357098" y="4488972"/>
            <a:ext cx="3488635" cy="23590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8" r="7125"/>
          <a:stretch/>
        </p:blipFill>
        <p:spPr>
          <a:xfrm>
            <a:off x="8505475" y="4488972"/>
            <a:ext cx="3490249" cy="235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29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#6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A partir de hoje, começamos a discutir a respeito de um </a:t>
            </a:r>
            <a:r>
              <a:rPr lang="pt-BR" dirty="0"/>
              <a:t>tópico que parece, inicialmente, não ser relacionado com a disciplina: o cérebro. </a:t>
            </a:r>
          </a:p>
          <a:p>
            <a:r>
              <a:rPr lang="pt-BR" dirty="0"/>
              <a:t>Entretanto, como veremos a seguir, as </a:t>
            </a:r>
            <a:r>
              <a:rPr lang="pt-BR" dirty="0" smtClean="0"/>
              <a:t>ideias </a:t>
            </a:r>
            <a:r>
              <a:rPr lang="pt-BR" dirty="0"/>
              <a:t>que discutimos até agora </a:t>
            </a:r>
            <a:r>
              <a:rPr lang="pt-BR" dirty="0" smtClean="0"/>
              <a:t>serão </a:t>
            </a:r>
            <a:r>
              <a:rPr lang="pt-BR" dirty="0"/>
              <a:t>úteis na construção de modelos matemáticos que </a:t>
            </a:r>
            <a:r>
              <a:rPr lang="pt-BR" dirty="0" smtClean="0"/>
              <a:t>aproximam a </a:t>
            </a:r>
            <a:r>
              <a:rPr lang="pt-BR" dirty="0"/>
              <a:t>atividade </a:t>
            </a:r>
            <a:r>
              <a:rPr lang="pt-BR" dirty="0" smtClean="0"/>
              <a:t>de aprendizagem do </a:t>
            </a:r>
            <a:r>
              <a:rPr lang="pt-BR" dirty="0"/>
              <a:t>cérebro. </a:t>
            </a:r>
          </a:p>
          <a:p>
            <a:r>
              <a:rPr lang="pt-BR" dirty="0"/>
              <a:t>E como 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Neste </a:t>
            </a:r>
            <a:r>
              <a:rPr lang="pt-BR" dirty="0" smtClean="0"/>
              <a:t>tópico, </a:t>
            </a:r>
            <a:r>
              <a:rPr lang="pt-BR" dirty="0"/>
              <a:t>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7831778" y="2932882"/>
            <a:ext cx="4077822" cy="2597612"/>
            <a:chOff x="7831778" y="2932882"/>
            <a:chExt cx="4077822" cy="2597612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707123" y="629544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</a:t>
            </a:r>
            <a:r>
              <a:rPr lang="pt-BR" dirty="0" smtClean="0"/>
              <a:t>tarefas de aprendizado </a:t>
            </a:r>
            <a:r>
              <a:rPr lang="pt-BR" dirty="0"/>
              <a:t>de máquina </a:t>
            </a:r>
            <a:r>
              <a:rPr lang="pt-BR" dirty="0" smtClean="0"/>
              <a:t>(e.g., regressão e classificação) com </a:t>
            </a:r>
            <a:r>
              <a:rPr lang="pt-BR" dirty="0"/>
              <a:t>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 smtClean="0"/>
              <a:t>nós (unidades ou neurônios) interconectados</a:t>
            </a:r>
            <a:r>
              <a:rPr lang="pt-BR" dirty="0"/>
              <a:t>, que </a:t>
            </a:r>
            <a:r>
              <a:rPr lang="pt-BR" dirty="0" smtClean="0"/>
              <a:t>geram valores </a:t>
            </a:r>
            <a:r>
              <a:rPr lang="pt-BR" dirty="0"/>
              <a:t>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</a:t>
            </a:r>
            <a:r>
              <a:rPr lang="pt-BR" dirty="0" smtClean="0"/>
              <a:t>deste tópico, foca </a:t>
            </a:r>
            <a:r>
              <a:rPr lang="pt-BR" dirty="0"/>
              <a:t>nos elementos básicos de construção de uma rede neural, os </a:t>
            </a:r>
            <a:r>
              <a:rPr lang="pt-BR" b="1" i="1" dirty="0" smtClean="0"/>
              <a:t>nós</a:t>
            </a:r>
            <a:r>
              <a:rPr lang="pt-BR" dirty="0" smtClean="0"/>
              <a:t> ou </a:t>
            </a:r>
            <a:r>
              <a:rPr lang="pt-BR" b="1" i="1" dirty="0" smtClean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not</a:t>
              </a:r>
              <a:endParaRPr lang="pt-BR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not</a:t>
              </a:r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XOR</a:t>
              </a:r>
              <a:endParaRPr lang="pt-BR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</a:t>
              </a:r>
              <a:r>
                <a:rPr lang="pt-BR" dirty="0" smtClean="0"/>
                <a:t>1 </a:t>
              </a:r>
              <a:r>
                <a:rPr lang="pt-BR" dirty="0"/>
                <a:t>(nível lógico </a:t>
              </a:r>
              <a:r>
                <a:rPr lang="pt-BR" dirty="0" smtClean="0"/>
                <a:t>1)</a:t>
              </a:r>
              <a:endParaRPr lang="pt-BR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</a:t>
              </a:r>
              <a:r>
                <a:rPr lang="pt-BR" dirty="0" smtClean="0"/>
                <a:t>0 </a:t>
              </a:r>
              <a:r>
                <a:rPr lang="pt-BR" dirty="0"/>
                <a:t>(nível lógico </a:t>
              </a:r>
              <a:r>
                <a:rPr lang="pt-BR" dirty="0" smtClean="0"/>
                <a:t>0)</a:t>
              </a:r>
              <a:endParaRPr lang="pt-BR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(por exemplo, como o Google </a:t>
            </a:r>
            <a:r>
              <a:rPr lang="pt-BR" dirty="0" smtClean="0"/>
              <a:t>Images, Facebook, etc. fazem),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(por exemplo, o Siri da Apple, Alexa da Amazon e Google Assistant da Google),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(por exemplo,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ou aprender a vencer o campeão mundial de Go examinando milhões de partidas anteriores e depois jogando contra si mesmo (AlphaGo </a:t>
            </a:r>
            <a:r>
              <a:rPr lang="pt-BR" dirty="0" smtClean="0"/>
              <a:t>da </a:t>
            </a:r>
            <a:r>
              <a:rPr lang="pt-BR" dirty="0"/>
              <a:t>DeepMind).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328357" y="833142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154158" y="2374490"/>
            <a:ext cx="2932467" cy="14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ience, Technology &amp; the Future | Juergen Schmidhuber on DeepMind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r="5534" b="22002"/>
          <a:stretch/>
        </p:blipFill>
        <p:spPr bwMode="auto">
          <a:xfrm>
            <a:off x="9466704" y="5685918"/>
            <a:ext cx="2725296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618075" y="4833036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26" name="Picture 2" descr="Resumo e Exercícios sobre Células com gabari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73" y="34039"/>
            <a:ext cx="4128669" cy="20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089943" cy="486542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 smtClean="0"/>
              <a:t>átomo </a:t>
            </a:r>
            <a:r>
              <a:rPr lang="pt-BR" b="1" i="1" dirty="0"/>
              <a:t>da </a:t>
            </a:r>
            <a:r>
              <a:rPr lang="pt-BR" b="1" i="1" dirty="0" smtClean="0"/>
              <a:t>vida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</a:t>
            </a:r>
            <a:r>
              <a:rPr lang="pt-BR" dirty="0" smtClean="0"/>
              <a:t>protozoários </a:t>
            </a:r>
            <a:r>
              <a:rPr lang="pt-BR" dirty="0"/>
              <a:t>e algas) possuem três partes principais: membrana, citoplasma e núcleo.</a:t>
            </a:r>
          </a:p>
          <a:p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</a:t>
            </a:r>
            <a:r>
              <a:rPr lang="pt-BR" dirty="0" smtClean="0"/>
              <a:t>núcleo.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</a:t>
            </a:r>
            <a:r>
              <a:rPr lang="pt-BR" dirty="0"/>
              <a:t>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.</a:t>
            </a:r>
          </a:p>
          <a:p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abriga </a:t>
            </a:r>
            <a:r>
              <a:rPr lang="pt-BR" dirty="0" smtClean="0"/>
              <a:t>a maior parte do </a:t>
            </a:r>
            <a:r>
              <a:rPr lang="pt-BR" dirty="0"/>
              <a:t>material genético (DNA) da célula.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regula </a:t>
            </a:r>
            <a:r>
              <a:rPr lang="pt-BR" dirty="0"/>
              <a:t>o metabolismo e armazena as informações genéticas da célula.</a:t>
            </a:r>
          </a:p>
        </p:txBody>
      </p:sp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684080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7990490" cy="53721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</a:t>
            </a:r>
            <a:r>
              <a:rPr lang="pt-BR" b="1" i="1" dirty="0" smtClean="0"/>
              <a:t>mecanismos eletroquímicos</a:t>
            </a:r>
            <a:r>
              <a:rPr lang="pt-BR" dirty="0" smtClean="0"/>
              <a:t> característicos</a:t>
            </a:r>
            <a:r>
              <a:rPr lang="pt-BR" dirty="0"/>
              <a:t>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recepção de estímulos 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</a:t>
            </a:r>
            <a:r>
              <a:rPr lang="pt-BR" dirty="0" smtClean="0"/>
              <a:t>neurônios através de seus terminais. </a:t>
            </a:r>
            <a:r>
              <a:rPr lang="pt-BR" dirty="0"/>
              <a:t>Cada neurônio possui apenas um axônio, o qual é, geralmente, mais longo que os dendritos. 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828925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678002" cy="5372100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r>
              <a:rPr lang="pt-BR" dirty="0"/>
              <a:t>Os </a:t>
            </a:r>
            <a:r>
              <a:rPr lang="pt-BR" dirty="0" smtClean="0"/>
              <a:t>pontos </a:t>
            </a:r>
            <a:r>
              <a:rPr lang="pt-BR" dirty="0"/>
              <a:t>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 e os contatos </a:t>
            </a:r>
            <a:r>
              <a:rPr lang="pt-BR" dirty="0" smtClean="0"/>
              <a:t>entre eles de </a:t>
            </a:r>
            <a:r>
              <a:rPr lang="pt-BR" b="1" i="1" dirty="0"/>
              <a:t>contatos sinápticos</a:t>
            </a:r>
            <a:r>
              <a:rPr lang="pt-BR" dirty="0"/>
              <a:t>.</a:t>
            </a:r>
          </a:p>
          <a:p>
            <a:r>
              <a:rPr lang="pt-BR" dirty="0"/>
              <a:t>Ou seja, os neurônios se comunicam uns com os outros </a:t>
            </a:r>
            <a:r>
              <a:rPr lang="pt-BR" dirty="0" smtClean="0"/>
              <a:t>através das </a:t>
            </a:r>
            <a:r>
              <a:rPr lang="pt-BR" b="1" i="1" dirty="0" smtClean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A figura ao lado mostra o diagrama de um </a:t>
            </a:r>
            <a:r>
              <a:rPr lang="pt-BR" b="1" i="1" dirty="0"/>
              <a:t>neurônio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21225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4"/>
            <a:ext cx="8232058" cy="550225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Em termos simples, mas lembrando de que </a:t>
            </a:r>
            <a:r>
              <a:rPr lang="pt-BR" dirty="0" smtClean="0"/>
              <a:t>existem </a:t>
            </a:r>
            <a:r>
              <a:rPr lang="pt-BR" dirty="0"/>
              <a:t>exceções, nós podemos afirmar que: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basicamente a partir dos dendritos.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integrados no corpo </a:t>
            </a:r>
            <a:r>
              <a:rPr lang="pt-BR" dirty="0" smtClean="0"/>
              <a:t>celular (</a:t>
            </a:r>
            <a:r>
              <a:rPr lang="pt-BR" i="1" dirty="0" smtClean="0"/>
              <a:t>soma</a:t>
            </a:r>
            <a:r>
              <a:rPr lang="pt-BR" dirty="0" smtClean="0"/>
              <a:t>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integração dos estímulos pode levar à geração ou não de uma resposta elétrica enviada pelo axônio a outros neurônios.</a:t>
            </a:r>
          </a:p>
          <a:p>
            <a:r>
              <a:rPr lang="pt-BR" dirty="0"/>
              <a:t>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neurônios recebem estímulos elétricos.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integrados.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atividade (i.e., integração dos estímulos) exceder certo limiar, o </a:t>
            </a:r>
            <a:r>
              <a:rPr lang="pt-BR" b="1" i="1" dirty="0"/>
              <a:t>neurônio</a:t>
            </a:r>
            <a:r>
              <a:rPr lang="pt-BR" dirty="0"/>
              <a:t> gera um pulso (ou potencial de ação).</a:t>
            </a:r>
          </a:p>
          <a:p>
            <a:r>
              <a:rPr lang="pt-BR" dirty="0"/>
              <a:t>O potencial de ação é mostrado na figura ao lado.</a:t>
            </a:r>
          </a:p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</a:t>
            </a:r>
            <a:r>
              <a:rPr lang="pt-BR" dirty="0" smtClean="0"/>
              <a:t>pode se conectar a até 20.000 </a:t>
            </a:r>
            <a:r>
              <a:rPr lang="pt-BR" dirty="0"/>
              <a:t>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reações </a:t>
            </a:r>
            <a:r>
              <a:rPr lang="pt-BR" dirty="0" smtClean="0"/>
              <a:t>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sistema com várias entradas e uma saída onde a comunicação entre neurônios é feita através de sinais elétricos. </a:t>
            </a:r>
          </a:p>
        </p:txBody>
      </p:sp>
    </p:spTree>
    <p:extLst>
      <p:ext uri="{BB962C8B-B14F-4D97-AF65-F5344CB8AC3E}">
        <p14:creationId xmlns:p14="http://schemas.microsoft.com/office/powerpoint/2010/main" val="39848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8757554" cy="52859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Warren McCulloch e Walter Pitts apresentaram o primeiro modelo </a:t>
            </a:r>
            <a:r>
              <a:rPr lang="pt-BR" b="1" i="1" dirty="0" smtClean="0"/>
              <a:t>computacional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um neurônio</a:t>
            </a:r>
            <a:r>
              <a:rPr lang="pt-BR" dirty="0"/>
              <a:t>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 onde uma proposição é uma sentença declarativa, ou seja, é uma sentença que declara um fato podendo este ser </a:t>
            </a:r>
            <a:r>
              <a:rPr lang="pt-BR" dirty="0" smtClean="0"/>
              <a:t>verdadeiro </a:t>
            </a:r>
            <a:r>
              <a:rPr lang="pt-BR" dirty="0"/>
              <a:t>ou falso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ou 1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e 0   = 0</a:t>
            </a:r>
          </a:p>
          <a:p>
            <a:r>
              <a:rPr lang="pt-BR" dirty="0" smtClean="0"/>
              <a:t>O artigo de </a:t>
            </a:r>
            <a:r>
              <a:rPr lang="pt-BR" dirty="0"/>
              <a:t>McCulloch e </a:t>
            </a:r>
            <a:r>
              <a:rPr lang="pt-BR" dirty="0" smtClean="0"/>
              <a:t>Pitts fornece </a:t>
            </a:r>
            <a:r>
              <a:rPr lang="pt-BR" i="1" dirty="0" smtClean="0"/>
              <a:t>insights</a:t>
            </a:r>
            <a:r>
              <a:rPr lang="pt-BR" dirty="0" smtClean="0"/>
              <a:t> fundamentais sobre como a </a:t>
            </a:r>
            <a:r>
              <a:rPr lang="pt-BR" b="1" i="1" dirty="0" smtClean="0"/>
              <a:t>lógica proposicional </a:t>
            </a:r>
            <a:r>
              <a:rPr lang="pt-BR" dirty="0" smtClean="0"/>
              <a:t>pode ser processada por um neurônio.</a:t>
            </a:r>
            <a:endParaRPr lang="pt-BR" dirty="0"/>
          </a:p>
          <a:p>
            <a:r>
              <a:rPr lang="pt-BR" dirty="0"/>
              <a:t>A partir daí, a relação com a computação foi natural.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752" y="2448035"/>
            <a:ext cx="22851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78278" y="4859448"/>
            <a:ext cx="2596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Walter </a:t>
            </a:r>
            <a:r>
              <a:rPr lang="pt-BR" sz="1400" dirty="0"/>
              <a:t>Pitts </a:t>
            </a:r>
            <a:r>
              <a:rPr lang="pt-BR" sz="1400" dirty="0" smtClean="0"/>
              <a:t>e Warren McCulloch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12834</TotalTime>
  <Words>2776</Words>
  <Application>Microsoft Office PowerPoint</Application>
  <PresentationFormat>Widescreen</PresentationFormat>
  <Paragraphs>504</Paragraphs>
  <Slides>33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com o modelo de McCulloch e Pitts</vt:lpstr>
      <vt:lpstr>Tarefa</vt:lpstr>
      <vt:lpstr>Perceptron</vt:lpstr>
      <vt:lpstr>Perceptron</vt:lpstr>
      <vt:lpstr>Perceptron</vt:lpstr>
      <vt:lpstr>Regra de aprendizado do perceptron</vt:lpstr>
      <vt:lpstr>Perceptron</vt:lpstr>
      <vt:lpstr>Perceptron</vt:lpstr>
      <vt:lpstr>Tarefas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1093</cp:revision>
  <dcterms:created xsi:type="dcterms:W3CDTF">2020-04-06T23:46:10Z</dcterms:created>
  <dcterms:modified xsi:type="dcterms:W3CDTF">2021-10-29T14:26:56Z</dcterms:modified>
</cp:coreProperties>
</file>