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00" r:id="rId2"/>
    <p:sldId id="292" r:id="rId3"/>
    <p:sldId id="336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378" r:id="rId13"/>
    <p:sldId id="379" r:id="rId14"/>
    <p:sldId id="347" r:id="rId15"/>
    <p:sldId id="380" r:id="rId16"/>
    <p:sldId id="381" r:id="rId17"/>
    <p:sldId id="382" r:id="rId18"/>
    <p:sldId id="301" r:id="rId19"/>
    <p:sldId id="269" r:id="rId20"/>
    <p:sldId id="303" r:id="rId21"/>
    <p:sldId id="271" r:id="rId22"/>
    <p:sldId id="365" r:id="rId23"/>
    <p:sldId id="383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39" autoAdjust="0"/>
  </p:normalViewPr>
  <p:slideViewPr>
    <p:cSldViewPr snapToGrid="0">
      <p:cViewPr varScale="1">
        <p:scale>
          <a:sx n="61" d="100"/>
          <a:sy n="61" d="100"/>
        </p:scale>
        <p:origin x="110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terative_method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Neighbourhood_(mathematics)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Projeto #2:</a:t>
            </a:r>
            <a:r>
              <a:rPr lang="pt-BR" sz="1200" dirty="0"/>
              <a:t> https://mybinder.org/v2/gh/zz4fap/t320_aprendizado_de_maquina/main?filepath=projeto%2Fprojeto_2_T320_1S2022.ipynb</a:t>
            </a:r>
          </a:p>
          <a:p>
            <a:endParaRPr lang="pt-BR" sz="1200" dirty="0"/>
          </a:p>
          <a:p>
            <a:r>
              <a:rPr lang="pt-BR" sz="1200" b="1" dirty="0"/>
              <a:t>Projeto #2:</a:t>
            </a:r>
            <a:r>
              <a:rPr lang="pt-BR" sz="1200" dirty="0"/>
              <a:t> https://colab.research.google.com/github/zz4fap/t320_aprendizado_de_maquina/blob/main/projeto/projeto_2_T320_1S2022.ipynb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pt-BR" dirty="0"/>
              <a:t>Referências</a:t>
            </a:r>
          </a:p>
          <a:p>
            <a:endParaRPr lang="en-US" dirty="0"/>
          </a:p>
          <a:p>
            <a:r>
              <a:rPr lang="en-US" dirty="0"/>
              <a:t>[1] https://neptune.ai/blog/keras-loss-functions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1673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Embora o</a:t>
            </a:r>
            <a:r>
              <a:rPr lang="pt-BR" baseline="0" dirty="0"/>
              <a:t> gradiente descendente </a:t>
            </a:r>
            <a:r>
              <a:rPr lang="pt-BR" dirty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923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240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</a:t>
            </a:r>
            <a:r>
              <a:rPr lang="pt-BR" dirty="0" err="1" smtClean="0"/>
              <a:t>AdaGrad</a:t>
            </a:r>
            <a:r>
              <a:rPr lang="pt-BR" dirty="0" smtClean="0"/>
              <a:t> é adequado para funções objetivo onde a curvatura do espaço de busca (superfície de erro) é diferente em diferentes dimensões, permitindo uma otimização mais efetiva dada a customização do tamanho do passo em cada dimensão.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</a:t>
            </a:r>
            <a:r>
              <a:rPr lang="pt-BR" dirty="0"/>
              <a:t>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https://towardsdatascience.com/adaptive-learning-rate-adagrad-and-rmsprop-46a7d547d244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5233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local search algorithm starts from a candidate solution and then </a:t>
            </a:r>
            <a:r>
              <a:rPr lang="en-US" sz="1200" b="0" i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iteratively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moves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Neighbourhood (mathematics)"/>
              </a:rPr>
              <a:t>neighbor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solution; a neighborhood being the set of all potential solutions that differ from the current solution by the minimal possible extent.</a:t>
            </a:r>
          </a:p>
          <a:p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Global search is distinguished from local search by its focus on finding the minimum or maximum over the given set, as opposed to finding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minima or maxima. Finding an arbitrary local minimum is relatively straightforward by using classical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optimization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methods. Finding the global minimum of a function is far more difficult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 </a:t>
            </a:r>
            <a:r>
              <a:rPr lang="pt-BR" dirty="0"/>
              <a:t>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diferentes,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 https://www.deeplearning.ai/ai-notes/initialization/</a:t>
            </a:r>
          </a:p>
          <a:p>
            <a:r>
              <a:rPr lang="pt-BR" dirty="0"/>
              <a:t>[2] ftp://ftp.dca.fee.unicamp.br/pub/docs/gudwin/publications/sbrn98.pdf</a:t>
            </a:r>
          </a:p>
          <a:p>
            <a:r>
              <a:rPr lang="pt-BR" dirty="0"/>
              <a:t>[3] https://colab.research.google.com/github/d2l-ai/d2l-en-colab/blob/master/chapter_multilayer-perceptrons/numerical-stability-and-init.ipynb#scrollTo=6tqUWTNKFdsO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Large weights in a neural network are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sign of overfitting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network with large weights has very likely learned the statistical noise in the training data.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results in a model that is unstable, and very sensitive to changes to the input 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dirty="0" smtClean="0"/>
              <a:t>Pesos iniciais muito grandes podem, no entanto, resultar em valores explosivos durante a propagação direta ou retropropagação.</a:t>
            </a:r>
          </a:p>
          <a:p>
            <a:endParaRPr lang="pt-BR" dirty="0"/>
          </a:p>
          <a:p>
            <a:r>
              <a:rPr lang="pt-BR" dirty="0"/>
              <a:t>Referências</a:t>
            </a:r>
          </a:p>
          <a:p>
            <a:r>
              <a:rPr lang="pt-BR" dirty="0"/>
              <a:t>[1]</a:t>
            </a:r>
            <a:r>
              <a:rPr lang="pt-BR" baseline="0" dirty="0"/>
              <a:t> </a:t>
            </a:r>
            <a:r>
              <a:rPr lang="pt-BR" baseline="0" dirty="0" smtClean="0"/>
              <a:t>https://machinelearningmastery.com/introduction-to-weight-constraints-to-reduce-generalization-error-in-deep-learning/#:~:text=Large%20weights%20in%20a%20neural,changes%20to%20the%20input%20variables.</a:t>
            </a:r>
          </a:p>
          <a:p>
            <a:r>
              <a:rPr lang="pt-BR" baseline="0" dirty="0" smtClean="0"/>
              <a:t>[2] https</a:t>
            </a:r>
            <a:r>
              <a:rPr lang="pt-BR" baseline="0" dirty="0"/>
              <a:t>://</a:t>
            </a:r>
            <a:r>
              <a:rPr lang="pt-BR" baseline="0" dirty="0" smtClean="0"/>
              <a:t>www.quora.com/Why-dont-we-initialize-the-weights-of-a-neural-network-to-zero</a:t>
            </a:r>
          </a:p>
          <a:p>
            <a:endParaRPr lang="pt-BR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406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empírico</a:t>
            </a:r>
            <a:r>
              <a:rPr lang="pt-BR" dirty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https://machinelearningmastery.com/weight-initialization-for-deep-learning-neural-networks/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742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0539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02/12/2022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learning.ai/ai-notes/initialization/index.html#I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eeplearning.ai/ai-notes/initialization/index.html#III" TargetMode="Externa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projeto/projeto_2_T320_2S2022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</a:t>
            </a:r>
            <a:r>
              <a:rPr lang="pt-BR" b="1" i="1"/>
              <a:t>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49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Redução programada do passo de aprendizagem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escolha do</a:t>
                </a:r>
                <a:r>
                  <a:rPr lang="pt-BR" b="1" i="1" dirty="0" smtClean="0"/>
                  <a:t> passo de aprendizagem</a:t>
                </a:r>
                <a:r>
                  <a:rPr lang="pt-BR" dirty="0" smtClean="0"/>
                  <a:t> é complicada e exige um compromisso entre velocidade de convergência e estabilidade/precisão.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Pode-se </a:t>
                </a:r>
                <a:r>
                  <a:rPr lang="pt-BR" dirty="0"/>
                  <a:t>usar um valor fixo, mas </a:t>
                </a:r>
                <a:r>
                  <a:rPr lang="pt-BR" dirty="0" smtClean="0"/>
                  <a:t>geralmente para o GDE e MB, </a:t>
                </a:r>
                <a:r>
                  <a:rPr lang="pt-BR" dirty="0"/>
                  <a:t>se adota uma variação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</a:t>
                </a:r>
                <a:r>
                  <a:rPr lang="pt-BR" dirty="0" smtClean="0"/>
                  <a:t>deixa-se o </a:t>
                </a:r>
                <a:r>
                  <a:rPr lang="pt-BR" dirty="0"/>
                  <a:t>valor do passo de aprendizagem fixo, como mostrado na figura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Porém, </a:t>
                </a:r>
                <a:r>
                  <a:rPr lang="pt-BR" dirty="0"/>
                  <a:t>a definição dos </a:t>
                </a:r>
                <a:r>
                  <a:rPr lang="pt-BR" dirty="0" err="1" smtClean="0"/>
                  <a:t>hiperparâmetros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7" y="1825624"/>
                <a:ext cx="6963385" cy="5032375"/>
              </a:xfrm>
              <a:blipFill rotWithShape="0">
                <a:blip r:embed="rId2"/>
                <a:stretch>
                  <a:fillRect l="-1312" t="-2421" r="-1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336132" y="1661309"/>
            <a:ext cx="3190160" cy="28646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2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2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2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2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2260" y="1790103"/>
                <a:ext cx="2314407" cy="1277594"/>
              </a:xfrm>
              <a:prstGeom prst="rect">
                <a:avLst/>
              </a:prstGeom>
              <a:blipFill rotWithShape="0">
                <a:blip r:embed="rId4"/>
                <a:stretch>
                  <a:fillRect b="-33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10005713" y="4714011"/>
            <a:ext cx="2150776" cy="214398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7694580" y="4695251"/>
            <a:ext cx="2169300" cy="2162748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665747" y="5594547"/>
            <a:ext cx="364735" cy="5252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617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termo</a:t>
                </a:r>
                <a:r>
                  <a:rPr lang="pt-BR" dirty="0"/>
                  <a:t> </a:t>
                </a:r>
                <a:r>
                  <a:rPr lang="pt-BR" b="1" i="1" dirty="0"/>
                  <a:t>momento</a:t>
                </a:r>
                <a:r>
                  <a:rPr lang="pt-BR" dirty="0"/>
                  <a:t> é adicionado à equação de atualização dos pesos para trazer </a:t>
                </a:r>
                <a:r>
                  <a:rPr lang="pt-BR" b="1" i="1" dirty="0"/>
                  <a:t>informação de gradientes anteriores acumulados </a:t>
                </a:r>
                <a:r>
                  <a:rPr lang="pt-BR" dirty="0"/>
                  <a:t>ao seu ajuste.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tem o potencial de </a:t>
                </a:r>
                <a:r>
                  <a:rPr lang="pt-BR" dirty="0" smtClean="0"/>
                  <a:t>aumentar a velocidade de </a:t>
                </a:r>
                <a:r>
                  <a:rPr lang="pt-BR" dirty="0"/>
                  <a:t>convergência das versões online e em mini-lotes do gradiente </a:t>
                </a:r>
                <a:r>
                  <a:rPr lang="pt-BR" dirty="0" smtClean="0"/>
                  <a:t>descendente e deixá-las mais estáveis.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com o </a:t>
                </a:r>
                <a:r>
                  <a:rPr lang="pt-BR" b="1" i="1" dirty="0"/>
                  <a:t>termo momento</a:t>
                </a:r>
                <a:r>
                  <a:rPr lang="pt-BR" dirty="0"/>
                  <a:t> é 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velocidade</a:t>
                </a:r>
                <a:r>
                  <a:rPr lang="pt-BR" dirty="0"/>
                  <a:t>, a qual é atualizada da seguinte forma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coeficiente de momento</a:t>
                </a:r>
                <a:r>
                  <a:rPr lang="pt-BR" dirty="0"/>
                  <a:t> e determina com que rapidez as contribuições de gradientes anteriores decaem (ou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1149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47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Em física, </a:t>
                </a:r>
                <a:r>
                  <a:rPr lang="pt-BR" b="1" i="1" dirty="0"/>
                  <a:t>m</a:t>
                </a:r>
                <a:r>
                  <a:rPr lang="pt-BR" b="1" i="1" dirty="0" smtClean="0"/>
                  <a:t>omento</a:t>
                </a:r>
                <a:r>
                  <a:rPr lang="pt-BR" dirty="0" smtClean="0"/>
                  <a:t> é </a:t>
                </a:r>
                <a:r>
                  <a:rPr lang="pt-BR" dirty="0"/>
                  <a:t>igual a </a:t>
                </a:r>
                <a:r>
                  <a:rPr lang="pt-BR" b="1" i="1" dirty="0"/>
                  <a:t>massa de uma partícula vezes sua velocidade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No </a:t>
                </a:r>
                <a:r>
                  <a:rPr lang="pt-BR" dirty="0"/>
                  <a:t>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momento da partícula.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termo momento adiciona 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de atualizações anteriores dos pesos à atualização corrente.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aponta na mesma direção por várias iterações, o termo aumenta o tamanho dos passos dados </a:t>
                </a:r>
                <a:r>
                  <a:rPr lang="pt-BR" dirty="0" smtClean="0"/>
                  <a:t>naquela direção.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muda de direção a cada nova iteração, o termo momento suaviza as </a:t>
                </a:r>
                <a:r>
                  <a:rPr lang="pt-BR" dirty="0" smtClean="0"/>
                  <a:t>variações (figura ao lado).</a:t>
                </a:r>
                <a:endParaRPr lang="pt-BR" dirty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276619" cy="5032375"/>
              </a:xfrm>
              <a:blipFill rotWithShape="0">
                <a:blip r:embed="rId3"/>
                <a:stretch>
                  <a:fillRect l="-1252" t="-1937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085633" y="1690528"/>
            <a:ext cx="3048155" cy="486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224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termo adicional funciona como um fator de correção que pode aumentar, em alguns casos, a velocidade de convergência do algoritmo.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motivou o surgimento de um conjunto de métodos com mecanismos capazes de </a:t>
                </a:r>
                <a:r>
                  <a:rPr lang="pt-BR" dirty="0" smtClean="0"/>
                  <a:t>ajustá-lo </a:t>
                </a:r>
                <a:r>
                  <a:rPr lang="pt-BR" dirty="0"/>
                  <a:t>dinamicamente.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passo é ajustado de acordo com o desempenho da </a:t>
                </a:r>
                <a:r>
                  <a:rPr lang="pt-BR" dirty="0" smtClean="0"/>
                  <a:t>rede, i.e., informação dos gradientes passados.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Além </a:t>
                </a:r>
                <a:r>
                  <a:rPr lang="pt-BR" dirty="0"/>
                  <a:t>disso, pode-se ter </a:t>
                </a:r>
                <a:r>
                  <a:rPr lang="pt-BR" b="1" i="1" dirty="0"/>
                  <a:t>passos diferentes para cada peso do modelo</a:t>
                </a:r>
                <a:r>
                  <a:rPr lang="pt-BR" dirty="0"/>
                  <a:t>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são adequados para redes neurais, onde a superfície de erro é diferente em diferentes dimensões, tornando a atualização dos pesos mais efetiva.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Dentre as técnicas mais </a:t>
                </a:r>
                <a:r>
                  <a:rPr lang="pt-BR" dirty="0" smtClean="0"/>
                  <a:t>populares </a:t>
                </a:r>
                <a:r>
                  <a:rPr lang="pt-BR" dirty="0"/>
                  <a:t>dessa classe estão </a:t>
                </a:r>
                <a:r>
                  <a:rPr lang="pt-BR" b="1" i="1" dirty="0"/>
                  <a:t>AdaGrad</a:t>
                </a:r>
                <a:r>
                  <a:rPr lang="pt-BR" dirty="0"/>
                  <a:t>, </a:t>
                </a:r>
                <a:r>
                  <a:rPr lang="pt-BR" b="1" i="1" dirty="0"/>
                  <a:t>RMSProp</a:t>
                </a:r>
                <a:r>
                  <a:rPr lang="pt-BR" dirty="0"/>
                  <a:t> e </a:t>
                </a:r>
                <a:r>
                  <a:rPr lang="pt-BR" b="1" i="1" dirty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60706"/>
                <a:ext cx="11224100" cy="5097293"/>
              </a:xfrm>
              <a:blipFill rotWithShape="0">
                <a:blip r:embed="rId3"/>
                <a:stretch>
                  <a:fillRect l="-814" t="-2990" r="-1194" b="-15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879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843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dirty="0"/>
              <a:t>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</a:t>
            </a:r>
            <a:br>
              <a:rPr lang="pt-BR" dirty="0"/>
            </a:br>
            <a:r>
              <a:rPr lang="pt-BR" dirty="0"/>
              <a:t>eles dependem de uma </a:t>
            </a:r>
            <a:r>
              <a:rPr lang="pt-BR" b="1" i="1" dirty="0"/>
              <a:t>inicialização dos pesos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(representações numéricas: </a:t>
            </a:r>
            <a:r>
              <a:rPr lang="pt-BR" b="1" i="1" dirty="0"/>
              <a:t>underflow</a:t>
            </a:r>
            <a:r>
              <a:rPr lang="pt-BR" dirty="0"/>
              <a:t> e </a:t>
            </a:r>
            <a:r>
              <a:rPr lang="pt-BR" b="1" i="1" dirty="0"/>
              <a:t>overflow</a:t>
            </a:r>
            <a:r>
              <a:rPr lang="pt-BR" dirty="0"/>
              <a:t>) e falha completamente em convergir (e.g., </a:t>
            </a:r>
            <a:r>
              <a:rPr lang="pt-BR" b="1" i="1" dirty="0"/>
              <a:t>desaparecimento</a:t>
            </a:r>
            <a:r>
              <a:rPr lang="pt-BR" dirty="0"/>
              <a:t> e </a:t>
            </a:r>
            <a:r>
              <a:rPr lang="pt-BR" b="1" i="1" dirty="0"/>
              <a:t>explosão</a:t>
            </a:r>
            <a:r>
              <a:rPr lang="pt-BR" dirty="0"/>
              <a:t> dos gradientes).</a:t>
            </a:r>
          </a:p>
          <a:p>
            <a:r>
              <a:rPr lang="pt-BR" dirty="0" smtClean="0"/>
              <a:t>A inicialização também </a:t>
            </a:r>
            <a:r>
              <a:rPr lang="pt-BR" dirty="0"/>
              <a:t>pode </a:t>
            </a:r>
            <a:r>
              <a:rPr lang="pt-BR" dirty="0" smtClean="0"/>
              <a:t>fazer com que ocorram variações </a:t>
            </a:r>
            <a:r>
              <a:rPr lang="pt-BR" dirty="0"/>
              <a:t>expressivas na </a:t>
            </a:r>
            <a:r>
              <a:rPr lang="pt-BR" b="1" i="1" dirty="0"/>
              <a:t>velocidade de convergência</a:t>
            </a:r>
            <a:r>
              <a:rPr lang="pt-BR" dirty="0"/>
              <a:t> (e.g., platôs, pontos de sela).</a:t>
            </a:r>
          </a:p>
          <a:p>
            <a:r>
              <a:rPr lang="pt-BR" dirty="0"/>
              <a:t>Um ponto importante da </a:t>
            </a:r>
            <a:r>
              <a:rPr lang="pt-BR" dirty="0" smtClean="0"/>
              <a:t>inicialização dos pesos </a:t>
            </a:r>
            <a:r>
              <a:rPr lang="pt-BR" dirty="0"/>
              <a:t>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/>
              <a:t>nós</a:t>
            </a:r>
            <a:r>
              <a:rPr lang="pt-BR" dirty="0"/>
              <a:t> com a mesma </a:t>
            </a:r>
            <a:r>
              <a:rPr lang="pt-BR" b="1" i="1" dirty="0"/>
              <a:t>função de ativação</a:t>
            </a:r>
            <a:r>
              <a:rPr lang="pt-BR" dirty="0"/>
              <a:t> e conectados às mesmas entradas, devem ter pesos iniciais </a:t>
            </a:r>
            <a:r>
              <a:rPr lang="pt-BR" dirty="0" smtClean="0"/>
              <a:t>diferentes, caso contrário, eles terão os mesmos pesos. </a:t>
            </a:r>
            <a:endParaRPr lang="pt-BR" dirty="0"/>
          </a:p>
          <a:p>
            <a:r>
              <a:rPr lang="pt-BR" dirty="0"/>
              <a:t>Isso, portanto, sugere uma </a:t>
            </a:r>
            <a:r>
              <a:rPr lang="pt-BR" b="1" i="1" dirty="0"/>
              <a:t>abordagem </a:t>
            </a:r>
            <a:r>
              <a:rPr lang="pt-BR" b="1" i="1" dirty="0" smtClean="0"/>
              <a:t>de inicialização aleatória</a:t>
            </a:r>
            <a:r>
              <a:rPr lang="pt-BR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9281780" y="6581001"/>
            <a:ext cx="29102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hlinkClick r:id="rId3"/>
              </a:rPr>
              <a:t>[1] </a:t>
            </a:r>
            <a:r>
              <a:rPr lang="en-US" sz="1200" dirty="0">
                <a:hlinkClick r:id="rId3"/>
              </a:rPr>
              <a:t>The importance of effective </a:t>
            </a:r>
            <a:r>
              <a:rPr lang="en-US" sz="1200" dirty="0" smtClean="0">
                <a:hlinkClick r:id="rId3"/>
              </a:rPr>
              <a:t>initialization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0802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Os pesos iniciais são tipicamente obtidos a partir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 smtClean="0"/>
              <a:t>uniformes</a:t>
            </a:r>
            <a:r>
              <a:rPr lang="pt-BR" dirty="0" smtClean="0"/>
              <a:t>, não importando muito qual é usada.</a:t>
            </a:r>
          </a:p>
          <a:p>
            <a:r>
              <a:rPr lang="pt-BR" dirty="0" smtClean="0"/>
              <a:t>No </a:t>
            </a:r>
            <a:r>
              <a:rPr lang="pt-BR" dirty="0"/>
              <a:t>entanto, a </a:t>
            </a:r>
            <a:r>
              <a:rPr lang="pt-BR" b="1" i="1" dirty="0"/>
              <a:t>escala da distribuição inicial</a:t>
            </a:r>
            <a:r>
              <a:rPr lang="pt-BR" dirty="0"/>
              <a:t> tem um efeito significativo tanto no resultado </a:t>
            </a:r>
            <a:r>
              <a:rPr lang="pt-BR" dirty="0" smtClean="0"/>
              <a:t>da </a:t>
            </a:r>
            <a:r>
              <a:rPr lang="pt-BR" dirty="0"/>
              <a:t>otimização quanto na capacidade de generalização da rede.</a:t>
            </a:r>
            <a:endParaRPr lang="pt-BR" dirty="0"/>
          </a:p>
          <a:p>
            <a:r>
              <a:rPr lang="pt-BR" dirty="0"/>
              <a:t>A ordem de grandeza </a:t>
            </a:r>
            <a:r>
              <a:rPr lang="pt-BR" dirty="0" smtClean="0"/>
              <a:t>desses pesos levanta algumas discussões: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</a:t>
            </a:r>
            <a:r>
              <a:rPr lang="pt-BR" dirty="0" smtClean="0"/>
              <a:t>uma maior </a:t>
            </a:r>
            <a:r>
              <a:rPr lang="pt-BR" dirty="0"/>
              <a:t>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</a:t>
            </a:r>
            <a:r>
              <a:rPr lang="pt-BR" b="1" i="1" dirty="0"/>
              <a:t>instabilidade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de vista de </a:t>
            </a:r>
            <a:r>
              <a:rPr lang="pt-BR" dirty="0" smtClean="0"/>
              <a:t>regularização (</a:t>
            </a:r>
            <a:r>
              <a:rPr lang="pt-BR" b="1" i="1" dirty="0" err="1" smtClean="0"/>
              <a:t>overfitting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</a:t>
            </a:r>
            <a:r>
              <a:rPr lang="pt-BR" dirty="0" smtClean="0"/>
              <a:t>com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a </a:t>
            </a:r>
            <a:r>
              <a:rPr lang="pt-BR" dirty="0"/>
              <a:t>operarem </a:t>
            </a:r>
            <a:r>
              <a:rPr lang="pt-BR" dirty="0" smtClean="0"/>
              <a:t>na região </a:t>
            </a:r>
            <a:r>
              <a:rPr lang="pt-BR" dirty="0"/>
              <a:t>de saturação, comprometendo a convergência do </a:t>
            </a:r>
            <a:r>
              <a:rPr lang="pt-BR" dirty="0" smtClean="0"/>
              <a:t>algoritmo (</a:t>
            </a:r>
            <a:r>
              <a:rPr lang="pt-BR" b="1" i="1" dirty="0" smtClean="0"/>
              <a:t>desaparecimento do gradiente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com </a:t>
            </a:r>
            <a:r>
              <a:rPr lang="pt-BR" b="1" i="1" dirty="0"/>
              <a:t>funções de ativação </a:t>
            </a:r>
            <a:r>
              <a:rPr lang="pt-BR" dirty="0"/>
              <a:t>do tipo </a:t>
            </a:r>
            <a:r>
              <a:rPr lang="pt-BR" dirty="0" smtClean="0"/>
              <a:t>RELU à </a:t>
            </a:r>
            <a:r>
              <a:rPr lang="pt-BR" b="1" i="1" dirty="0" smtClean="0"/>
              <a:t>explosão do gradiente</a:t>
            </a:r>
            <a:r>
              <a:rPr lang="pt-BR" dirty="0" smtClean="0"/>
              <a:t> ou dos </a:t>
            </a:r>
            <a:r>
              <a:rPr lang="pt-BR" b="1" i="1" dirty="0" smtClean="0"/>
              <a:t>valores de saída</a:t>
            </a:r>
            <a:r>
              <a:rPr lang="pt-BR" dirty="0" smtClean="0"/>
              <a:t>, deixando a rede muito sensível a mudanças dos valores de entrada.</a:t>
            </a:r>
            <a:endParaRPr lang="pt-BR" dirty="0"/>
          </a:p>
          <a:p>
            <a:r>
              <a:rPr lang="pt-BR" dirty="0" smtClean="0"/>
              <a:t>Portanto</a:t>
            </a:r>
            <a:r>
              <a:rPr lang="pt-BR" dirty="0"/>
              <a:t>, na sequência listamos algumas </a:t>
            </a:r>
            <a:r>
              <a:rPr lang="pt-BR" b="1" i="1" dirty="0"/>
              <a:t>heurísticas</a:t>
            </a:r>
            <a:r>
              <a:rPr lang="pt-BR" dirty="0"/>
              <a:t> para inicialização dos pesos.</a:t>
            </a:r>
          </a:p>
        </p:txBody>
      </p:sp>
    </p:spTree>
    <p:extLst>
      <p:ext uri="{BB962C8B-B14F-4D97-AF65-F5344CB8AC3E}">
        <p14:creationId xmlns:p14="http://schemas.microsoft.com/office/powerpoint/2010/main" val="3054868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ideia por trás </a:t>
                </a:r>
                <a:r>
                  <a:rPr lang="pt-BR" dirty="0" smtClean="0"/>
                  <a:t>destas heurísticas é </a:t>
                </a:r>
                <a:r>
                  <a:rPr lang="pt-BR" b="1" i="1" dirty="0" smtClean="0"/>
                  <a:t>manter a </a:t>
                </a:r>
                <a:r>
                  <a:rPr lang="pt-BR" b="1" i="1" dirty="0"/>
                  <a:t>média das ativações </a:t>
                </a:r>
                <a:r>
                  <a:rPr lang="pt-BR" b="1" i="1" dirty="0" smtClean="0"/>
                  <a:t>igual a zero </a:t>
                </a:r>
                <a:r>
                  <a:rPr lang="pt-BR" b="1" i="1" dirty="0" smtClean="0"/>
                  <a:t>e suas variâncias constantes </a:t>
                </a:r>
                <a:r>
                  <a:rPr lang="pt-BR" b="1" i="1" dirty="0" smtClean="0"/>
                  <a:t>ao longo das várias camadas da rede</a:t>
                </a:r>
                <a:r>
                  <a:rPr lang="pt-BR" dirty="0" smtClean="0"/>
                  <a:t>, pois desta forma evita-se o desaparecimento ou a explosão do gradiente.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camada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saídas, temos as seguintes </a:t>
                </a:r>
                <a:r>
                  <a:rPr lang="pt-BR" b="1" i="1" dirty="0"/>
                  <a:t>heurísticas</a:t>
                </a:r>
                <a:r>
                  <a:rPr lang="pt-BR" dirty="0"/>
                  <a:t> para inicializar 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 de seus nós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 smtClean="0"/>
              </a:p>
              <a:p>
                <a:endParaRPr lang="pt-BR" dirty="0"/>
              </a:p>
              <a:p>
                <a:r>
                  <a:rPr lang="pt-BR" dirty="0"/>
                  <a:t>Uma heurística para a inicialização dos </a:t>
                </a:r>
                <a:r>
                  <a:rPr lang="pt-BR" b="1" i="1" dirty="0" smtClean="0"/>
                  <a:t>pesos de </a:t>
                </a:r>
                <a:r>
                  <a:rPr lang="pt-BR" b="1" i="1" dirty="0"/>
                  <a:t>bias </a:t>
                </a:r>
                <a:r>
                  <a:rPr lang="pt-BR" dirty="0"/>
                  <a:t>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Esta heurística </a:t>
                </a:r>
                <a:r>
                  <a:rPr lang="pt-BR" dirty="0" smtClean="0"/>
                  <a:t>é usada pois se </a:t>
                </a:r>
                <a:r>
                  <a:rPr lang="pt-BR" dirty="0"/>
                  <a:t>mostra bastante eficiente na maioria dos casos.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87126" cy="5032375"/>
              </a:xfrm>
              <a:blipFill rotWithShape="0">
                <a:blip r:embed="rId3"/>
                <a:stretch>
                  <a:fillRect l="-702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3165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Uniforme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Distribuição Normal 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(0,</m:t>
                                </m:r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4410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pt-BR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den>
                                    </m:f>
                                  </m:e>
                                </m:rad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t-B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6207093"/>
                  </p:ext>
                </p:extLst>
              </p:nvPr>
            </p:nvGraphicFramePr>
            <p:xfrm>
              <a:off x="838200" y="3299428"/>
              <a:ext cx="11036474" cy="268357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54751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3663486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308066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2437577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Inicialização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1" dirty="0"/>
                            <a:t>Funções de ativação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353" r="-79802" b="-42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353" r="-750" b="-42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Xavier/Glorot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 smtClean="0"/>
                            <a:t>Linear</a:t>
                          </a:r>
                          <a:r>
                            <a:rPr lang="pt-BR" sz="1400" baseline="0" dirty="0" smtClean="0"/>
                            <a:t> (i.e., n</a:t>
                          </a:r>
                          <a:r>
                            <a:rPr lang="pt-BR" sz="1400" dirty="0" smtClean="0"/>
                            <a:t>enhuma), </a:t>
                          </a:r>
                          <a:r>
                            <a:rPr lang="pt-BR" sz="1400" dirty="0"/>
                            <a:t>Tanh, Logística, Softmax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73109" r="-79802" b="-2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73109" r="-750" b="-2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He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ReLU</a:t>
                          </a:r>
                          <a:r>
                            <a:rPr lang="pt-BR" sz="1400" baseline="0" dirty="0"/>
                            <a:t> e </a:t>
                          </a:r>
                          <a:r>
                            <a:rPr lang="pt-BR" sz="1400" baseline="0" dirty="0" smtClean="0"/>
                            <a:t>suas variantes</a:t>
                          </a:r>
                          <a:endParaRPr lang="pt-BR" sz="1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174576" r="-79802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174576" r="-750" b="-1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7218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LeCun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dirty="0"/>
                            <a:t>SELU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79604" t="-272269" r="-79802" b="-1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53000" t="-272269" r="-750" b="-16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3"/>
          <p:cNvSpPr/>
          <p:nvPr/>
        </p:nvSpPr>
        <p:spPr>
          <a:xfrm>
            <a:off x="8983749" y="6581001"/>
            <a:ext cx="32082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 smtClean="0">
                <a:hlinkClick r:id="rId5"/>
              </a:rPr>
              <a:t>[2] </a:t>
            </a:r>
            <a:r>
              <a:rPr lang="en-US" sz="1200" dirty="0">
                <a:hlinkClick r:id="rId5"/>
              </a:rPr>
              <a:t>How to find appropriate initialization </a:t>
            </a:r>
            <a:r>
              <a:rPr lang="en-US" sz="1200" dirty="0">
                <a:hlinkClick r:id="rId5"/>
              </a:rPr>
              <a:t>values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63213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868" y="1562352"/>
            <a:ext cx="11247784" cy="5295648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Como vimos anteriormente, a </a:t>
            </a:r>
            <a:r>
              <a:rPr lang="pt-BR" dirty="0"/>
              <a:t>biblioteca </a:t>
            </a:r>
            <a:r>
              <a:rPr lang="pt-BR" i="1" dirty="0" err="1"/>
              <a:t>SciKit-Learn</a:t>
            </a:r>
            <a:r>
              <a:rPr lang="pt-BR" dirty="0"/>
              <a:t> disponibiliza algumas classes para o treinamento de redes neurais </a:t>
            </a:r>
            <a:r>
              <a:rPr lang="pt-BR" i="1" dirty="0" err="1"/>
              <a:t>multi-layer</a:t>
            </a:r>
            <a:r>
              <a:rPr lang="pt-BR" i="1" dirty="0"/>
              <a:t> </a:t>
            </a:r>
            <a:r>
              <a:rPr lang="pt-BR" i="1" dirty="0" err="1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Entretanto, suas implementações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i="1" dirty="0" err="1"/>
              <a:t>SciKit-Learn</a:t>
            </a:r>
            <a:r>
              <a:rPr lang="pt-BR" dirty="0"/>
              <a:t> não oferece suporte a </a:t>
            </a:r>
            <a:r>
              <a:rPr lang="pt-BR" dirty="0" err="1"/>
              <a:t>GPUs</a:t>
            </a:r>
            <a:r>
              <a:rPr lang="pt-BR" dirty="0"/>
              <a:t>. </a:t>
            </a:r>
          </a:p>
          <a:p>
            <a:r>
              <a:rPr lang="pt-BR" dirty="0"/>
              <a:t>Para </a:t>
            </a:r>
            <a:r>
              <a:rPr lang="pt-BR" dirty="0" smtClean="0"/>
              <a:t>implementações de </a:t>
            </a:r>
            <a:r>
              <a:rPr lang="pt-BR" b="1" i="1" dirty="0" smtClean="0"/>
              <a:t>modelos de aprendizado profundo </a:t>
            </a:r>
            <a:r>
              <a:rPr lang="pt-BR" dirty="0" smtClean="0"/>
              <a:t>escaláveis, muito </a:t>
            </a:r>
            <a:r>
              <a:rPr lang="pt-BR" dirty="0"/>
              <a:t>mais </a:t>
            </a:r>
            <a:r>
              <a:rPr lang="pt-BR" dirty="0" smtClean="0"/>
              <a:t>rápidos, flexíveis</a:t>
            </a:r>
            <a:r>
              <a:rPr lang="pt-BR" dirty="0"/>
              <a:t> </a:t>
            </a:r>
            <a:r>
              <a:rPr lang="pt-BR" dirty="0" smtClean="0"/>
              <a:t>e baseados </a:t>
            </a:r>
            <a:r>
              <a:rPr lang="pt-BR" dirty="0"/>
              <a:t>em </a:t>
            </a:r>
            <a:r>
              <a:rPr lang="pt-BR" dirty="0" smtClean="0"/>
              <a:t>GPU, </a:t>
            </a:r>
            <a:r>
              <a:rPr lang="pt-BR" dirty="0"/>
              <a:t>devemos utilizar </a:t>
            </a:r>
            <a:r>
              <a:rPr lang="pt-BR" dirty="0" smtClean="0"/>
              <a:t>bibliotecas </a:t>
            </a:r>
            <a:r>
              <a:rPr lang="pt-BR" dirty="0"/>
              <a:t>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Tensorflow</a:t>
            </a:r>
            <a:r>
              <a:rPr lang="pt-BR" dirty="0"/>
              <a:t>: </a:t>
            </a:r>
            <a:r>
              <a:rPr lang="pt-BR" dirty="0" smtClean="0"/>
              <a:t>criada pela equipe </a:t>
            </a:r>
            <a:r>
              <a:rPr lang="pt-BR" i="1" dirty="0" smtClean="0"/>
              <a:t>Google </a:t>
            </a:r>
            <a:r>
              <a:rPr lang="pt-BR" i="1" dirty="0" err="1" smtClean="0"/>
              <a:t>Brain</a:t>
            </a:r>
            <a:r>
              <a:rPr lang="pt-BR" dirty="0" smtClean="0"/>
              <a:t> do </a:t>
            </a:r>
            <a:r>
              <a:rPr lang="pt-BR" i="1" dirty="0" smtClean="0"/>
              <a:t>Google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PyTorch</a:t>
            </a:r>
            <a:r>
              <a:rPr lang="pt-BR" dirty="0"/>
              <a:t>: </a:t>
            </a:r>
            <a:r>
              <a:rPr lang="pt-BR" dirty="0" smtClean="0"/>
              <a:t>criada pela </a:t>
            </a:r>
            <a:r>
              <a:rPr lang="pt-BR" i="1" dirty="0" smtClean="0"/>
              <a:t>Meta </a:t>
            </a:r>
            <a:r>
              <a:rPr lang="pt-BR" i="1" dirty="0"/>
              <a:t>AI</a:t>
            </a:r>
            <a:r>
              <a:rPr lang="pt-BR" dirty="0"/>
              <a:t> </a:t>
            </a:r>
            <a:r>
              <a:rPr lang="pt-BR" dirty="0" smtClean="0"/>
              <a:t>(antigo </a:t>
            </a:r>
            <a:r>
              <a:rPr lang="pt-BR" i="1" dirty="0" err="1" smtClean="0"/>
              <a:t>Facebook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MXNet</a:t>
            </a:r>
            <a:r>
              <a:rPr lang="pt-BR" dirty="0"/>
              <a:t>: criada pela </a:t>
            </a:r>
            <a:r>
              <a:rPr lang="pt-BR" i="1" dirty="0"/>
              <a:t>Apache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 err="1"/>
              <a:t>Theano</a:t>
            </a:r>
            <a:r>
              <a:rPr lang="pt-BR" dirty="0"/>
              <a:t>: </a:t>
            </a:r>
            <a:r>
              <a:rPr lang="pt-BR" dirty="0" smtClean="0"/>
              <a:t>criada pela Universidade </a:t>
            </a:r>
            <a:r>
              <a:rPr lang="pt-BR" dirty="0"/>
              <a:t>de Montreal (primeira versão) e </a:t>
            </a:r>
            <a:r>
              <a:rPr lang="pt-BR" dirty="0" smtClean="0"/>
              <a:t>mantida posteriormente pela equipe de desenvolvedores do pacote </a:t>
            </a:r>
            <a:r>
              <a:rPr lang="pt-BR" dirty="0" err="1" smtClean="0"/>
              <a:t>PyMC</a:t>
            </a:r>
            <a:r>
              <a:rPr lang="pt-BR" dirty="0" smtClean="0"/>
              <a:t> sob o nome </a:t>
            </a:r>
            <a:r>
              <a:rPr lang="pt-BR" dirty="0"/>
              <a:t>de </a:t>
            </a:r>
            <a:r>
              <a:rPr lang="pt-BR" dirty="0" err="1" smtClean="0"/>
              <a:t>Aesara</a:t>
            </a:r>
            <a:r>
              <a:rPr lang="pt-BR" dirty="0"/>
              <a:t>.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 </a:t>
            </a:r>
            <a:r>
              <a:rPr lang="pt-BR" dirty="0"/>
              <a:t>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9544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4879" cy="4854309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Projeto </a:t>
            </a:r>
            <a:r>
              <a:rPr lang="pt-BR" dirty="0" smtClean="0"/>
              <a:t>está </a:t>
            </a:r>
            <a:r>
              <a:rPr lang="pt-BR" dirty="0"/>
              <a:t>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b="1" dirty="0"/>
              <a:t>Entrega</a:t>
            </a:r>
            <a:r>
              <a:rPr lang="pt-BR" dirty="0"/>
              <a:t>: </a:t>
            </a:r>
            <a:r>
              <a:rPr lang="pt-BR" b="1" dirty="0">
                <a:solidFill>
                  <a:srgbClr val="00B050"/>
                </a:solidFill>
              </a:rPr>
              <a:t>11/12/2022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</a:p>
          <a:p>
            <a:pPr lvl="1"/>
            <a:r>
              <a:rPr lang="pt-BR" dirty="0" smtClean="0"/>
              <a:t>Apenas </a:t>
            </a:r>
            <a:r>
              <a:rPr lang="pt-BR" dirty="0"/>
              <a:t>um integrante do grupo precisa fazer a entrega.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Mas, não se esqueçam de colocar os nomes de todos os integrantes do grupo.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Na última aula, discutimos como as redes neurais aprendem.</a:t>
            </a:r>
          </a:p>
          <a:p>
            <a:r>
              <a:rPr lang="pt-BR" dirty="0"/>
              <a:t>Vimos que isso é feito através da minimização de uma função de custo.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o erro quadrático médio por questões didáticas, mas existem várias outras funções como por exemplo a </a:t>
            </a:r>
            <a:r>
              <a:rPr lang="pt-BR" b="1" i="1" dirty="0"/>
              <a:t>entropia cruzada</a:t>
            </a:r>
            <a:r>
              <a:rPr lang="pt-BR" dirty="0"/>
              <a:t>, usada para o treinamento de classificadores </a:t>
            </a:r>
            <a:r>
              <a:rPr lang="pt-BR" dirty="0" err="1"/>
              <a:t>multi-classe</a:t>
            </a:r>
            <a:r>
              <a:rPr lang="pt-BR" dirty="0"/>
              <a:t> e a </a:t>
            </a:r>
            <a:r>
              <a:rPr lang="pt-BR" b="1" i="1" dirty="0"/>
              <a:t>focal </a:t>
            </a:r>
            <a:r>
              <a:rPr lang="pt-BR" b="1" i="1" dirty="0" err="1"/>
              <a:t>loss</a:t>
            </a:r>
            <a:r>
              <a:rPr lang="pt-BR" b="1" i="1" dirty="0"/>
              <a:t> </a:t>
            </a:r>
            <a:r>
              <a:rPr lang="pt-BR" dirty="0"/>
              <a:t>para o treinamento de detectores de objetos.</a:t>
            </a:r>
          </a:p>
          <a:p>
            <a:r>
              <a:rPr lang="pt-BR" dirty="0"/>
              <a:t>Aprendemos que a minimização da função de custo é realizada iterativamente com a retropropagação do erro até que não haja mais melhoria na performance da rede neural.</a:t>
            </a:r>
          </a:p>
          <a:p>
            <a:r>
              <a:rPr lang="pt-BR" dirty="0"/>
              <a:t>Analisamos como a retropropagação funciona através de um exemplo.</a:t>
            </a:r>
          </a:p>
          <a:p>
            <a:r>
              <a:rPr lang="pt-BR" dirty="0"/>
              <a:t>Nesta aula, iremos discutir algumas visões práticas para o treinamento de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2000" b="1" dirty="0"/>
                  <a:t>Versão Online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num>
                        <m:den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pt-BR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| </m:t>
                                      </m:r>
                                      <m:r>
                                        <a:rPr lang="pt-BR" sz="20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r>
                                    <a:rPr lang="pt-BR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num>
                            <m:den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>
                <a:blip r:embed="rId2"/>
                <a:stretch>
                  <a:fillRect l="-600" t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48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/>
              <a:t>Podemos dizer que os </a:t>
            </a:r>
            <a:r>
              <a:rPr lang="pt-BR" b="1" i="1" dirty="0"/>
              <a:t>elementos básicos do aprendizado de máquina </a:t>
            </a:r>
            <a:r>
              <a:rPr lang="pt-BR" dirty="0"/>
              <a:t>através de </a:t>
            </a:r>
            <a:r>
              <a:rPr lang="pt-BR" b="1" i="1" dirty="0"/>
              <a:t>redes neurais </a:t>
            </a:r>
            <a:r>
              <a:rPr lang="pt-BR" dirty="0"/>
              <a:t>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Portanto, começamos relembrando sobre 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Conforme vimos anteriormente, a base para o aprendizado de redes MLP é a obtenção do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e o estabelecimento de um </a:t>
                </a:r>
                <a:r>
                  <a:rPr lang="pt-BR" b="1" i="1" dirty="0"/>
                  <a:t>processo iterativo de busca </a:t>
                </a:r>
                <a:r>
                  <a:rPr lang="pt-BR" dirty="0"/>
                  <a:t>dos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que minimizem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Vimos que a obtenção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se dá através do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o qual é dividido em duas etapas: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direta (</a:t>
                </a:r>
                <a:r>
                  <a:rPr lang="pt-BR" b="1" i="1" dirty="0"/>
                  <a:t>forward</a:t>
                </a:r>
                <a:r>
                  <a:rPr lang="pt-BR" dirty="0"/>
                  <a:t>) onde se apresenta um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obtém-se a resposta da rede e, consequentemente, o </a:t>
                </a:r>
                <a:r>
                  <a:rPr lang="pt-BR" b="1" i="1" dirty="0"/>
                  <a:t>erro de saída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Etapa reversa (</a:t>
                </a:r>
                <a:r>
                  <a:rPr lang="pt-BR" b="1" i="1" dirty="0"/>
                  <a:t>retropropagação/backpropagation</a:t>
                </a:r>
                <a:r>
                  <a:rPr lang="pt-BR" dirty="0"/>
                  <a:t>) em que se calculam as derivadas parciais necessárias ao longo das camadas da rede.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8029" cy="5032375"/>
              </a:xfrm>
              <a:blipFill rotWithShape="0">
                <a:blip r:embed="rId2"/>
                <a:stretch>
                  <a:fillRect l="-1100" t="-1937" r="-1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149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2128770" cy="1325563"/>
          </a:xfrm>
        </p:spPr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Vimos também que se calcula o gradiente associado a cada exemplo de entrada e saída da rede e que a média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total de exemplos.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pt-BR" sz="2400" b="1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gradiente local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é a derivada parcial do erro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 da rede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em relação ao peso,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 é a 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</a:t>
                </a:r>
                <a:r>
                  <a:rPr lang="pt-BR" dirty="0"/>
                  <a:t> para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entrada.</a:t>
                </a:r>
              </a:p>
              <a:p>
                <a:r>
                  <a:rPr lang="pt-BR" dirty="0"/>
                  <a:t>No entanto, surge aqui um questionamento importante: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que é melhor, usar a </a:t>
                </a:r>
                <a:r>
                  <a:rPr lang="pt-BR" b="1" i="1" dirty="0"/>
                  <a:t>média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b="1" i="1" dirty="0"/>
                  <a:t> gradientes locais,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b="1" i="1" dirty="0"/>
                  <a:t>, e já dar um passo de otimização</a:t>
                </a:r>
                <a:r>
                  <a:rPr lang="pt-BR" dirty="0"/>
                  <a:t>, ou seja, atualizar os pesos, </a:t>
                </a:r>
                <a:r>
                  <a:rPr lang="pt-BR" b="1" i="1" dirty="0"/>
                  <a:t>reunir o gradiente completo e então dar um passo único e mais preciso </a:t>
                </a:r>
                <a:r>
                  <a:rPr lang="pt-BR" dirty="0"/>
                  <a:t>ou</a:t>
                </a:r>
                <a:r>
                  <a:rPr lang="pt-BR" b="1" i="1" dirty="0"/>
                  <a:t> um meio termo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47783" cy="5032375"/>
              </a:xfrm>
              <a:blipFill>
                <a:blip r:embed="rId2"/>
                <a:stretch>
                  <a:fillRect l="-921" t="-2421" r="-1138" b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cxnSpLocks/>
          </p:cNvCxnSpPr>
          <p:nvPr/>
        </p:nvCxnSpPr>
        <p:spPr>
          <a:xfrm flipH="1">
            <a:off x="3547212" y="4144617"/>
            <a:ext cx="2913222" cy="1519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/>
          <p:cNvSpPr/>
          <p:nvPr/>
        </p:nvSpPr>
        <p:spPr>
          <a:xfrm>
            <a:off x="6460434" y="3247135"/>
            <a:ext cx="894523" cy="8974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48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17677" cy="23044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Nesse questionamento, existem duas abordagens opostas: o cálculo </a:t>
            </a:r>
            <a:r>
              <a:rPr lang="pt-BR" b="1" i="1" dirty="0"/>
              <a:t>online</a:t>
            </a:r>
            <a:r>
              <a:rPr lang="pt-BR" dirty="0"/>
              <a:t> (ou seja, 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</a:t>
            </a:r>
            <a:r>
              <a:rPr lang="pt-BR" dirty="0"/>
              <a:t>(sinápticos e bias)</a:t>
            </a:r>
            <a:r>
              <a:rPr lang="pt-BR" b="1" i="1" dirty="0"/>
              <a:t> </a:t>
            </a:r>
            <a:r>
              <a:rPr lang="pt-BR" dirty="0"/>
              <a:t>com o cálculo </a:t>
            </a:r>
            <a:r>
              <a:rPr lang="pt-BR" b="1" i="1" dirty="0"/>
              <a:t>online </a:t>
            </a:r>
            <a:r>
              <a:rPr lang="pt-BR" dirty="0"/>
              <a:t>do gradiente, como mostra o algoritmo abaixo.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(épocas),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(iterações)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Ordene aleatoriamente os exemplos de entrada e saídas correspondentes.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905830"/>
                <a:ext cx="8670878" cy="2927725"/>
              </a:xfrm>
              <a:prstGeom prst="rect">
                <a:avLst/>
              </a:prstGeom>
              <a:blipFill>
                <a:blip r:embed="rId2"/>
                <a:stretch>
                  <a:fillRect l="-211" t="-415" b="-12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866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44284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1158182" cy="2346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Versões Online, Batch e Minibatch</a:t>
            </a:r>
            <a:endParaRPr lang="pt-BR" dirty="0"/>
          </a:p>
          <a:p>
            <a:r>
              <a:rPr lang="pt-BR" dirty="0"/>
              <a:t>O outro extremo seria utilizar todo o conjunto de exemplos para calcular o gradiente antes de atualizar os pesos.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(épocas)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4298058"/>
                <a:ext cx="8670878" cy="2485489"/>
              </a:xfrm>
              <a:prstGeom prst="rect">
                <a:avLst/>
              </a:prstGeom>
              <a:blipFill>
                <a:blip r:embed="rId2"/>
                <a:stretch>
                  <a:fillRect l="-211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749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0871579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b="1" dirty="0"/>
                  <a:t>Versões Online, Batch e Minibatch</a:t>
                </a:r>
                <a:endParaRPr lang="pt-BR" dirty="0"/>
              </a:p>
              <a:p>
                <a:r>
                  <a:rPr lang="pt-BR" dirty="0"/>
                  <a:t>Nas </a:t>
                </a:r>
                <a:r>
                  <a:rPr lang="pt-BR" b="1" i="1" dirty="0"/>
                  <a:t>redes neurais profundas </a:t>
                </a:r>
                <a:r>
                  <a:rPr lang="pt-BR" dirty="0"/>
                  <a:t>(ou </a:t>
                </a:r>
                <a:r>
                  <a:rPr lang="pt-BR" b="1" i="1" dirty="0"/>
                  <a:t>deep learning</a:t>
                </a:r>
                <a:r>
                  <a:rPr lang="pt-BR" dirty="0"/>
                  <a:t>), usadas com muita frequência em problemas com enormes conjuntos de dados, a regra é adotar o caminho do meio, usando a abordagem com </a:t>
                </a:r>
                <a:r>
                  <a:rPr lang="pt-BR" b="1" i="1" dirty="0"/>
                  <a:t>mini-batches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Nesse caso, a adaptação dos </a:t>
                </a:r>
                <a:r>
                  <a:rPr lang="pt-BR" b="1" i="1" dirty="0"/>
                  <a:t>pesos</a:t>
                </a:r>
                <a:r>
                  <a:rPr lang="pt-BR" dirty="0"/>
                  <a:t> é realizada com um gradiente calculado a partir de conjunto com mais de um e menos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exemplos. 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As amostras que compõem o </a:t>
                </a:r>
                <a:r>
                  <a:rPr lang="pt-BR" b="1" i="1" dirty="0" err="1"/>
                  <a:t>mini-batch</a:t>
                </a:r>
                <a:r>
                  <a:rPr lang="pt-BR" dirty="0"/>
                  <a:t> devem ser </a:t>
                </a:r>
                <a:r>
                  <a:rPr lang="pt-BR" b="1" i="1" dirty="0"/>
                  <a:t>aleatoriamente</a:t>
                </a:r>
                <a:r>
                  <a:rPr lang="pt-BR" dirty="0"/>
                  <a:t> escolhidas a partir do conjunto de treinamento. O algoritmo abaixo ilustra isso.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25608"/>
                <a:ext cx="11217966" cy="2602957"/>
              </a:xfrm>
              <a:blipFill>
                <a:blip r:embed="rId2"/>
                <a:stretch>
                  <a:fillRect l="-815" t="-5386" r="-489" b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sz="1600" dirty="0"/>
                  <a:t>, um passo de aprendizagem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600" dirty="0"/>
                  <a:t> pequeno e o tamanho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 do </a:t>
                </a:r>
                <a:r>
                  <a:rPr lang="pt-BR" sz="1600" dirty="0" err="1"/>
                  <a:t>mini-batch</a:t>
                </a:r>
                <a:r>
                  <a:rPr lang="pt-BR" sz="1600" dirty="0"/>
                  <a:t>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Faça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600" dirty="0"/>
                  <a:t> (época) e 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sz="1600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Para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sz="1600" dirty="0"/>
                  <a:t> variando de 1 até </a:t>
                </a: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600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Apresente o exemplo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600" dirty="0"/>
                  <a:t>de entrada, amostrado aleatóriamente sem reposição do conjunto de treinamento,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 e calcule e armazene </a:t>
                </a:r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sz="1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sz="1600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sz="16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sz="16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1600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sz="1600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sz="1600" dirty="0"/>
                  <a:t>Calcule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sz="16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4301931"/>
                <a:ext cx="10775420" cy="2486643"/>
              </a:xfrm>
              <a:prstGeom prst="rect">
                <a:avLst/>
              </a:prstGeom>
              <a:blipFill>
                <a:blip r:embed="rId3"/>
                <a:stretch>
                  <a:fillRect l="-169" t="-488" b="-14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7902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26822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</a:t>
            </a:r>
            <a:r>
              <a:rPr lang="pt-BR" dirty="0"/>
              <a:t>de uma rede neural. </a:t>
            </a:r>
          </a:p>
          <a:p>
            <a:r>
              <a:rPr lang="pt-BR" dirty="0"/>
              <a:t>Aqui, vamos nos ater aos métodos mais usuais na literatura moderna, que se encontra bastante focada no </a:t>
            </a:r>
            <a:r>
              <a:rPr lang="pt-BR" b="1" i="1" dirty="0"/>
              <a:t>apredizado 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</a:t>
            </a:r>
            <a:r>
              <a:rPr lang="pt-BR" dirty="0" smtClean="0"/>
              <a:t>aprendizado </a:t>
            </a:r>
            <a:r>
              <a:rPr lang="pt-BR" b="1" i="1" dirty="0" smtClean="0"/>
              <a:t>online</a:t>
            </a:r>
            <a:r>
              <a:rPr lang="pt-BR" dirty="0" smtClean="0"/>
              <a:t> </a:t>
            </a:r>
            <a:r>
              <a:rPr lang="pt-BR" dirty="0"/>
              <a:t>utiliza um único exemplo </a:t>
            </a:r>
            <a:r>
              <a:rPr lang="pt-BR" dirty="0" smtClean="0"/>
              <a:t>(tomado </a:t>
            </a:r>
            <a:r>
              <a:rPr lang="pt-BR" dirty="0"/>
              <a:t>aleatóriamente) para </a:t>
            </a:r>
            <a:r>
              <a:rPr lang="pt-BR" b="1" i="1" dirty="0"/>
              <a:t>estimar</a:t>
            </a:r>
            <a:r>
              <a:rPr lang="pt-BR" dirty="0"/>
              <a:t>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Caso </a:t>
            </a:r>
            <a:r>
              <a:rPr lang="pt-BR" dirty="0"/>
              <a:t>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</a:t>
            </a:r>
            <a:r>
              <a:rPr lang="pt-BR" b="1" i="1" dirty="0" smtClean="0"/>
              <a:t>ordem</a:t>
            </a:r>
            <a:r>
              <a:rPr lang="pt-BR" dirty="0" smtClean="0"/>
              <a:t> (ou seja, métodos baseados na derivada parcial de primeira ordem), </a:t>
            </a:r>
            <a:r>
              <a:rPr lang="pt-BR" dirty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40193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18915</TotalTime>
  <Words>2356</Words>
  <Application>Microsoft Office PowerPoint</Application>
  <PresentationFormat>Widescreen</PresentationFormat>
  <Paragraphs>256</Paragraphs>
  <Slides>23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Algumas visões práticas de algoritmos de aprendizado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1413</cp:revision>
  <dcterms:created xsi:type="dcterms:W3CDTF">2020-04-06T23:46:10Z</dcterms:created>
  <dcterms:modified xsi:type="dcterms:W3CDTF">2022-12-03T01:31:22Z</dcterms:modified>
</cp:coreProperties>
</file>