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0" r:id="rId2"/>
    <p:sldId id="292" r:id="rId3"/>
    <p:sldId id="336" r:id="rId4"/>
    <p:sldId id="366" r:id="rId5"/>
    <p:sldId id="367" r:id="rId6"/>
    <p:sldId id="339" r:id="rId7"/>
    <p:sldId id="340" r:id="rId8"/>
    <p:sldId id="341" r:id="rId9"/>
    <p:sldId id="342" r:id="rId10"/>
    <p:sldId id="343" r:id="rId11"/>
    <p:sldId id="368" r:id="rId12"/>
    <p:sldId id="369" r:id="rId13"/>
    <p:sldId id="346" r:id="rId14"/>
    <p:sldId id="347" r:id="rId15"/>
    <p:sldId id="348" r:id="rId16"/>
    <p:sldId id="370" r:id="rId17"/>
    <p:sldId id="349" r:id="rId18"/>
    <p:sldId id="350" r:id="rId19"/>
    <p:sldId id="351" r:id="rId20"/>
    <p:sldId id="302" r:id="rId21"/>
    <p:sldId id="301" r:id="rId22"/>
    <p:sldId id="269" r:id="rId23"/>
    <p:sldId id="303" r:id="rId24"/>
    <p:sldId id="271" r:id="rId25"/>
    <p:sldId id="36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501" autoAdjust="0"/>
  </p:normalViewPr>
  <p:slideViewPr>
    <p:cSldViewPr snapToGrid="0">
      <p:cViewPr varScale="1">
        <p:scale>
          <a:sx n="99" d="100"/>
          <a:sy n="99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-1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smtClean="0"/>
              <a:t>Laboratório #9:</a:t>
            </a:r>
            <a:r>
              <a:rPr lang="pt-BR" sz="1200" smtClean="0"/>
              <a:t> </a:t>
            </a:r>
            <a:r>
              <a:rPr lang="pt-BR" sz="1200" dirty="0" smtClean="0"/>
              <a:t>https</a:t>
            </a:r>
            <a:r>
              <a:rPr lang="pt-BR" sz="1200" smtClean="0"/>
              <a:t>://</a:t>
            </a:r>
            <a:r>
              <a:rPr lang="pt-BR" sz="1200" smtClean="0"/>
              <a:t>mybinder.org/v2/gh/zz4fap/t320_aprendizado_de_maquina/main?filepath=labs%2FLaboratorio9.ipynb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9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5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0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5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SciKitMLPQPSKClassifier.ipynb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6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tarefa de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 método de variação linear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valores necessários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) 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  <a:blipFill rotWithShape="0">
                <a:blip r:embed="rId2"/>
                <a:stretch>
                  <a:fillRect l="-1463" t="-2785" r="-2341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541188" y="1661309"/>
            <a:ext cx="2985104" cy="2680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4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blipFill rotWithShape="0">
                <a:blip r:embed="rId4"/>
                <a:stretch>
                  <a:fillRect l="-528" b="-37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9765093" y="4438751"/>
            <a:ext cx="2426907" cy="2419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954432" y="4419042"/>
            <a:ext cx="2447809" cy="244041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278868" y="5332176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</a:t>
                </a:r>
                <a:r>
                  <a:rPr lang="pt-BR" dirty="0"/>
                  <a:t>ajuste de </a:t>
                </a:r>
                <a:r>
                  <a:rPr lang="pt-BR" dirty="0" smtClean="0"/>
                  <a:t>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determina 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930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4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Momento </a:t>
                </a:r>
                <a:r>
                  <a:rPr lang="pt-BR" dirty="0"/>
                  <a:t>em física é igual a massa de uma partícula vezes sua velocidade.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continua apontando na mesma direção, isso aumentará o 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17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beneficiar, 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a desempenho </a:t>
                </a:r>
                <a:r>
                  <a:rPr lang="pt-BR" dirty="0" smtClean="0"/>
                  <a:t>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diferentes para 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o </a:t>
                </a:r>
                <a:r>
                  <a:rPr lang="pt-BR" b="1" i="1" dirty="0"/>
                  <a:t>AdaGrad</a:t>
                </a:r>
                <a:r>
                  <a:rPr lang="pt-BR" dirty="0"/>
                  <a:t>, o </a:t>
                </a:r>
                <a:r>
                  <a:rPr lang="pt-BR" b="1" i="1" dirty="0"/>
                  <a:t>RMSProp</a:t>
                </a:r>
                <a:r>
                  <a:rPr lang="pt-BR" dirty="0"/>
                  <a:t> e o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/>
          </a:bodyPr>
          <a:lstStyle/>
          <a:p>
            <a:r>
              <a:rPr lang="pt-BR" dirty="0"/>
              <a:t>Os pesos </a:t>
            </a:r>
            <a:r>
              <a:rPr lang="pt-BR" dirty="0"/>
              <a:t>são tipicamente obtidos </a:t>
            </a:r>
            <a:r>
              <a:rPr lang="pt-BR" dirty="0"/>
              <a:t>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</a:t>
            </a:r>
            <a:r>
              <a:rPr lang="pt-BR" dirty="0"/>
              <a:t>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11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2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Considerando uma </a:t>
                </a:r>
                <a:r>
                  <a:rPr lang="pt-BR" dirty="0" smtClean="0"/>
                  <a:t>camada </a:t>
                </a:r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saídas, uma heurística para inicializar os </a:t>
                </a:r>
                <a:r>
                  <a:rPr lang="pt-BR" dirty="0"/>
                  <a:t>pesos </a:t>
                </a:r>
                <a:r>
                  <a:rPr lang="pt-BR" dirty="0" smtClean="0"/>
                  <a:t>de </a:t>
                </a:r>
                <a:r>
                  <a:rPr lang="pt-BR" dirty="0" smtClean="0"/>
                  <a:t>nós 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uniforme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Outra heurística de inicialização dos pesos </a:t>
                </a:r>
                <a:r>
                  <a:rPr lang="pt-BR" dirty="0" smtClean="0"/>
                  <a:t>de nós </a:t>
                </a:r>
                <a:r>
                  <a:rPr lang="pt-BR" dirty="0"/>
                  <a:t>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heurística </a:t>
                </a:r>
                <a:r>
                  <a:rPr lang="pt-BR" dirty="0" smtClean="0"/>
                  <a:t>para nós que usam função de ativação </a:t>
                </a:r>
                <a:r>
                  <a:rPr lang="pt-BR" b="1" i="1" dirty="0" smtClean="0"/>
                  <a:t>ReLu</a:t>
                </a:r>
                <a:r>
                  <a:rPr lang="pt-BR" dirty="0" smtClean="0"/>
                  <a:t>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</a:t>
                </a:r>
                <a:r>
                  <a:rPr lang="pt-BR" b="1" i="1" dirty="0" smtClean="0"/>
                  <a:t>Gaussiana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</a:t>
                </a:r>
                <a:r>
                  <a:rPr lang="pt-BR" dirty="0" smtClean="0"/>
                  <a:t>Esta </a:t>
                </a:r>
                <a:r>
                  <a:rPr lang="pt-BR" dirty="0"/>
                  <a:t>heurística se mostra bastante eficiente na maioria dos casos.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  <a:blipFill rotWithShape="0">
                <a:blip r:embed="rId3"/>
                <a:stretch>
                  <a:fillRect l="-816" t="-2300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229583" y="2631464"/>
            <a:ext cx="2687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Xavier/Glorot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583" y="4172534"/>
            <a:ext cx="3811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</a:t>
            </a:r>
            <a:r>
              <a:rPr lang="pt-BR" sz="1600" b="1" dirty="0"/>
              <a:t>/Glorot</a:t>
            </a:r>
            <a:r>
              <a:rPr lang="pt-BR" sz="1600" b="1" dirty="0" smtClean="0"/>
              <a:t> Normalizada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583" y="5220668"/>
            <a:ext cx="1751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He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073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000875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uma biblioteca para desenvolvimento de aplicações Deep Learning capaz de rodar sobre o TensorFlow ou o Theano.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uma biblioteca de rede neural compatível com o scikit-learn 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35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0748"/>
            <a:ext cx="10762397" cy="868414"/>
          </a:xfrm>
        </p:spPr>
        <p:txBody>
          <a:bodyPr/>
          <a:lstStyle/>
          <a:p>
            <a:r>
              <a:rPr lang="pt-BR" dirty="0"/>
              <a:t>Detecção de símbolos QPSK com MLPClassifier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6259" r="9104" b="2733"/>
          <a:stretch/>
        </p:blipFill>
        <p:spPr>
          <a:xfrm>
            <a:off x="7171979" y="3241478"/>
            <a:ext cx="4878993" cy="1784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8" r="9304" b="3806"/>
          <a:stretch/>
        </p:blipFill>
        <p:spPr>
          <a:xfrm>
            <a:off x="8616377" y="1319251"/>
            <a:ext cx="1990195" cy="18602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199" y="1333587"/>
            <a:ext cx="509016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neural_network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Number of QPSK symbols to be transmitted.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 binary symbols.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Modulate the binary stream into QPSK symbols.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AWGN Channel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noise vector. 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Pass symbols through AWGN channel.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Demodulation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fr-F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Instantiate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 Multi layer Perceptron Classifier.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hidden_layer_sizes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'logistic'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solver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'sgd'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batch_size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learning_rate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'adaptive'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random_state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max_iter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4000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arrays into random train and test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bits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SciKit-learn's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MLPs do not support complex signals, then we split it into real and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imag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parts.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Fit the MLP model.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toOneHotEncoding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Prediction (detection) with trained MLP.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detected_mlp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Detection with optimum detector.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detected_opt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optimumDemod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/>
          </a:p>
        </p:txBody>
      </p:sp>
      <p:sp>
        <p:nvSpPr>
          <p:cNvPr id="8" name="Rectangle 7"/>
          <p:cNvSpPr/>
          <p:nvPr/>
        </p:nvSpPr>
        <p:spPr>
          <a:xfrm>
            <a:off x="8126693" y="6488668"/>
            <a:ext cx="392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SciKitMLPQPSKClassifier.ipynb</a:t>
            </a:r>
          </a:p>
        </p:txBody>
      </p:sp>
      <p:cxnSp>
        <p:nvCxnSpPr>
          <p:cNvPr id="5" name="Straight Arrow Connector 4"/>
          <p:cNvCxnSpPr>
            <a:stCxn id="12" idx="1"/>
          </p:cNvCxnSpPr>
          <p:nvPr/>
        </p:nvCxnSpPr>
        <p:spPr>
          <a:xfrm flipH="1" flipV="1">
            <a:off x="3606800" y="1457750"/>
            <a:ext cx="7877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4579" y="1319251"/>
            <a:ext cx="207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Importa a classe MLPClassifier</a:t>
            </a: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2838451" y="2276774"/>
            <a:ext cx="900432" cy="382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8883" y="2045941"/>
            <a:ext cx="201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 um sequência aleatória de bits para transmissão.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651000" y="2918628"/>
            <a:ext cx="2032378" cy="5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83378" y="2687795"/>
            <a:ext cx="182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Modula os símbolos QPSK com os bits gerados.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2260600" y="3424242"/>
            <a:ext cx="1597668" cy="203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8268" y="3193409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Passa sinal modulado por canal AWGN.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2300" y="5125881"/>
            <a:ext cx="507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fronteiras de decisão do detector com classificador MLP se aproximam das fronteiras do detector ótimo.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Qual seria a vantagem em se utilizar um detector baseado em MLP?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/>
              <a:t>Se existe um algoritmo ótimo conhecido, uma rede neural treinada nunca poderá superá-lo.</a:t>
            </a:r>
          </a:p>
        </p:txBody>
      </p:sp>
      <p:cxnSp>
        <p:nvCxnSpPr>
          <p:cNvPr id="31" name="Straight Arrow Connector 30"/>
          <p:cNvCxnSpPr>
            <a:stCxn id="32" idx="1"/>
          </p:cNvCxnSpPr>
          <p:nvPr/>
        </p:nvCxnSpPr>
        <p:spPr>
          <a:xfrm flipH="1">
            <a:off x="3512820" y="4161871"/>
            <a:ext cx="881758" cy="417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4578" y="3838705"/>
            <a:ext cx="231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Instancia MLP com 2 camadas escondidas com 10 e 4 neurônios, respectivamente.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048250" y="4887334"/>
            <a:ext cx="680126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8376" y="4748834"/>
            <a:ext cx="13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Divide o conjunto.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42047" y="5341426"/>
            <a:ext cx="321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classe MLP não suporta números complexo, portanto, dividimos y (real,imag) em 2 atributos.</a:t>
            </a: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2794000" y="5436010"/>
            <a:ext cx="1048047" cy="136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29152" y="5787639"/>
            <a:ext cx="25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Treina o modelo com codificação one-hot e faz detecção dos símbolos.</a:t>
            </a: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 flipV="1">
            <a:off x="2838451" y="5727700"/>
            <a:ext cx="1690701" cy="290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1"/>
          </p:cNvCxnSpPr>
          <p:nvPr/>
        </p:nvCxnSpPr>
        <p:spPr>
          <a:xfrm flipH="1">
            <a:off x="3981450" y="6018472"/>
            <a:ext cx="547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41117" y="6249304"/>
            <a:ext cx="205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Detecção ótima dos símbolos.</a:t>
            </a:r>
          </a:p>
        </p:txBody>
      </p:sp>
      <p:cxnSp>
        <p:nvCxnSpPr>
          <p:cNvPr id="60" name="Straight Arrow Connector 59"/>
          <p:cNvCxnSpPr>
            <a:stCxn id="59" idx="1"/>
          </p:cNvCxnSpPr>
          <p:nvPr/>
        </p:nvCxnSpPr>
        <p:spPr>
          <a:xfrm flipH="1" flipV="1">
            <a:off x="4268084" y="6343348"/>
            <a:ext cx="573033" cy="4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8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qu 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de algoritmos de </a:t>
            </a:r>
            <a:r>
              <a:rPr lang="pt-BR" dirty="0" smtClean="0"/>
              <a:t>aprendizado para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9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smtClean="0"/>
              <a:t>: </a:t>
            </a:r>
            <a:r>
              <a:rPr lang="pt-BR" smtClean="0"/>
              <a:t>.</a:t>
            </a:r>
            <a:endParaRPr lang="pt-BR" dirty="0" smtClean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3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Versões </a:t>
            </a:r>
            <a:r>
              <a:rPr lang="pt-BR" b="1" dirty="0"/>
              <a:t>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Conforme </a:t>
            </a:r>
            <a:r>
              <a:rPr lang="pt-BR" dirty="0"/>
              <a:t>vimos nos slides anteriores, a base para o aprendizado em redes MLP é a obtenção do </a:t>
            </a:r>
            <a:r>
              <a:rPr lang="pt-BR" b="1" i="1" dirty="0"/>
              <a:t>vetor gradiente </a:t>
            </a:r>
            <a:r>
              <a:rPr lang="pt-BR" dirty="0"/>
              <a:t>e o estabelecimento de um processo iterativo de busca dos </a:t>
            </a:r>
            <a:r>
              <a:rPr lang="pt-BR" b="1" i="1" dirty="0"/>
              <a:t>pesos sinápticos </a:t>
            </a:r>
            <a:r>
              <a:rPr lang="pt-BR" dirty="0"/>
              <a:t>que minmizem a </a:t>
            </a:r>
            <a:r>
              <a:rPr lang="pt-BR" b="1" i="1" dirty="0"/>
              <a:t>função de custo</a:t>
            </a:r>
            <a:r>
              <a:rPr lang="pt-BR" dirty="0"/>
              <a:t>. </a:t>
            </a:r>
          </a:p>
          <a:p>
            <a:r>
              <a:rPr lang="pt-BR" dirty="0"/>
              <a:t>Vimos que a obtenção do </a:t>
            </a:r>
            <a:r>
              <a:rPr lang="pt-BR" b="1" i="1" dirty="0"/>
              <a:t>vetor gradiente</a:t>
            </a:r>
            <a:r>
              <a:rPr lang="pt-BR" dirty="0"/>
              <a:t> se dá através de um processo de </a:t>
            </a:r>
            <a:r>
              <a:rPr lang="pt-BR" b="1" i="1" dirty="0"/>
              <a:t>retropropagação </a:t>
            </a:r>
            <a:r>
              <a:rPr lang="pt-BR" b="1" i="1" dirty="0" smtClean="0"/>
              <a:t>do erro </a:t>
            </a:r>
            <a:r>
              <a:rPr lang="pt-BR" dirty="0" smtClean="0"/>
              <a:t>em </a:t>
            </a:r>
            <a:r>
              <a:rPr lang="pt-BR" dirty="0"/>
              <a:t>que há uma </a:t>
            </a:r>
            <a:r>
              <a:rPr lang="pt-BR" dirty="0" smtClean="0"/>
              <a:t>etapa direta </a:t>
            </a:r>
            <a:r>
              <a:rPr lang="pt-BR" dirty="0"/>
              <a:t>(</a:t>
            </a:r>
            <a:r>
              <a:rPr lang="pt-BR" b="1" i="1" dirty="0"/>
              <a:t>forward</a:t>
            </a:r>
            <a:r>
              <a:rPr lang="pt-BR" dirty="0"/>
              <a:t>) de apresentação de um exemplo e obtenção da resposta da rede e uma etapa de </a:t>
            </a:r>
            <a:r>
              <a:rPr lang="pt-BR" b="1" i="1" dirty="0"/>
              <a:t>retropropagação</a:t>
            </a:r>
            <a:r>
              <a:rPr lang="pt-BR" dirty="0"/>
              <a:t> em que se calculam as derivadas parciais necessárias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6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de </a:t>
                </a:r>
                <a:r>
                  <a:rPr lang="pt-BR" dirty="0" smtClean="0"/>
                  <a:t>exemplos inteiro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gradiente local e já dar um passo de </a:t>
                </a:r>
                <a:r>
                  <a:rPr lang="pt-BR" dirty="0" smtClean="0"/>
                  <a:t>otimização, ou seja, atualizar os pesos, </a:t>
                </a:r>
                <a:r>
                  <a:rPr lang="pt-BR" dirty="0"/>
                  <a:t>ou reunir o gradiente completo e então dar um passo único e mais preciso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  <a:blipFill rotWithShape="0">
                <a:blip r:embed="rId2"/>
                <a:stretch>
                  <a:fillRect l="-1158" t="-1937" r="-1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2055" cy="19138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Nesse 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(exemplo-a-exemplo)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cálculo </a:t>
            </a:r>
            <a:r>
              <a:rPr lang="pt-BR" b="1" i="1" dirty="0"/>
              <a:t>online </a:t>
            </a:r>
            <a:r>
              <a:rPr lang="pt-BR" dirty="0"/>
              <a:t>do gradiente, como expressa o seguinte algoritmo, 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blipFill rotWithShape="0">
                <a:blip r:embed="rId2"/>
                <a:stretch>
                  <a:fillRect l="-421" t="-808" r="-843" b="-1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170914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outro extremo seria utilizar todo o conjunto de dados para estimar o gradiente antes de dar o passo do processo iterativo de aprendizagem.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uma metodologia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421" t="-1092" r="-843" b="-19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1089943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3606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Nas 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</a:t>
            </a:r>
            <a:r>
              <a:rPr lang="pt-BR" dirty="0" smtClean="0"/>
              <a:t>conjuntos </a:t>
            </a:r>
            <a:r>
              <a:rPr lang="pt-BR" dirty="0"/>
              <a:t>de dados </a:t>
            </a:r>
            <a:r>
              <a:rPr lang="pt-BR" dirty="0" smtClean="0"/>
              <a:t>enormes, </a:t>
            </a:r>
            <a:r>
              <a:rPr lang="pt-BR" dirty="0"/>
              <a:t>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entrada, amostrado </a:t>
                </a:r>
                <a:r>
                  <a:rPr lang="pt-BR" dirty="0" smtClean="0"/>
                  <a:t>aleatóriamente para </a:t>
                </a:r>
                <a:r>
                  <a:rPr lang="pt-BR" dirty="0"/>
                  <a:t>compor um </a:t>
                </a:r>
                <a:r>
                  <a:rPr lang="pt-BR" b="1" i="1" dirty="0"/>
                  <a:t>minibatch</a:t>
                </a:r>
                <a:r>
                  <a:rPr lang="pt-BR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blipFill rotWithShape="0">
                <a:blip r:embed="rId2"/>
                <a:stretch>
                  <a:fillRect l="-288" t="-871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stochastic gradient descent</a:t>
            </a:r>
            <a:r>
              <a:rPr lang="pt-BR" dirty="0"/>
              <a:t> (SGD).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564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16678</TotalTime>
  <Words>2593</Words>
  <Application>Microsoft Office PowerPoint</Application>
  <PresentationFormat>Widescreen</PresentationFormat>
  <Paragraphs>244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Helvetica Neue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 - Versões Online, Batch e Minibatch</vt:lpstr>
      <vt:lpstr>Algumas visões práticas de algoritmos de aprendizado - Versões Online, Batch e Minibatch</vt:lpstr>
      <vt:lpstr>Algumas visões práticas de algoritmos de aprendizado - Versões Online, Batch e Minibatch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PowerPoint Presentation</vt:lpstr>
      <vt:lpstr>Inicialização dos Pesos</vt:lpstr>
      <vt:lpstr>Redes Neurais MLP com SciKit-Learn</vt:lpstr>
      <vt:lpstr>Detecção de símbolos QPSK com MLPClassifier</vt:lpstr>
      <vt:lpstr>PowerPoint Presentation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1253</cp:revision>
  <dcterms:created xsi:type="dcterms:W3CDTF">2020-04-06T23:46:10Z</dcterms:created>
  <dcterms:modified xsi:type="dcterms:W3CDTF">2021-10-29T11:11:00Z</dcterms:modified>
</cp:coreProperties>
</file>