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handoutMasterIdLst>
    <p:handoutMasterId r:id="rId28"/>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1" r:id="rId22"/>
    <p:sldId id="492" r:id="rId23"/>
    <p:sldId id="494" r:id="rId24"/>
    <p:sldId id="324" r:id="rId25"/>
    <p:sldId id="306" r:id="rId26"/>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5351" autoAdjust="0"/>
  </p:normalViewPr>
  <p:slideViewPr>
    <p:cSldViewPr snapToGrid="0">
      <p:cViewPr>
        <p:scale>
          <a:sx n="100" d="100"/>
          <a:sy n="100" d="100"/>
        </p:scale>
        <p:origin x="1002" y="-162"/>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16/09/2023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16/09/2023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16/09/2023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16/09/2023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5.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4.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746501" y="4665729"/>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746501" y="4665729"/>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Portanto, 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 soma destas </a:t>
                </a:r>
                <a14:m>
                  <m:oMath xmlns:m="http://schemas.openxmlformats.org/officeDocument/2006/math">
                    <m:r>
                      <a:rPr lang="pt-BR" i="1">
                        <a:latin typeface="Cambria Math" panose="02040503050406030204" pitchFamily="18" charset="0"/>
                      </a:rPr>
                      <m:t>𝑄</m:t>
                    </m:r>
                  </m:oMath>
                </a14:m>
                <a:r>
                  <a:rPr lang="pt-BR" dirty="0"/>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atribua uma alta probabilidade para a classe alvo e, consequentemente, uma baixa probabilidade para as demais classes.</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115676" cy="5032375"/>
              </a:xfrm>
            </p:spPr>
            <p:txBody>
              <a:bodyPr>
                <a:normAutofit/>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para todas as  </a:t>
                </a:r>
                <a:r>
                  <a:rPr lang="pt-BR" b="1" i="1" dirty="0"/>
                  <a:t>funções hipótese</a:t>
                </a:r>
                <a:r>
                  <a:rPr lang="pt-BR" dirty="0"/>
                  <a:t> das </a:t>
                </a:r>
                <a14:m>
                  <m:oMath xmlns:m="http://schemas.openxmlformats.org/officeDocument/2006/math">
                    <m:r>
                      <a:rPr lang="pt-BR" i="1">
                        <a:latin typeface="Cambria Math" panose="02040503050406030204" pitchFamily="18" charset="0"/>
                      </a:rPr>
                      <m:t>𝑄</m:t>
                    </m:r>
                  </m:oMath>
                </a14:m>
                <a:r>
                  <a:rPr lang="pt-BR" dirty="0"/>
                  <a:t> classes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p:txBody>
          </p:sp>
        </mc:Choice>
        <mc:Fallback xmlns="">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115676" cy="5032375"/>
              </a:xfrm>
              <a:blipFill>
                <a:blip r:embed="rId3"/>
                <a:stretch>
                  <a:fillRect l="-1152" t="-1937" r="-494"/>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30AF08B-1D1C-CB3B-78DF-2FB94BE83C39}"/>
                  </a:ext>
                </a:extLst>
              </p:cNvPr>
              <p:cNvSpPr txBox="1"/>
              <p:nvPr/>
            </p:nvSpPr>
            <p:spPr>
              <a:xfrm>
                <a:off x="10351652" y="293228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351652" y="293228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a:stCxn id="4" idx="2"/>
          </p:cNvCxnSpPr>
          <p:nvPr/>
        </p:nvCxnSpPr>
        <p:spPr>
          <a:xfrm flipH="1">
            <a:off x="10351652" y="3589256"/>
            <a:ext cx="920174" cy="25930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A </a:t>
                </a:r>
                <a:r>
                  <a:rPr lang="pt-BR" b="1" i="1" dirty="0"/>
                  <a:t>função de erro médio não é linear </a:t>
                </a:r>
                <a:r>
                  <a:rPr lang="pt-BR" dirty="0"/>
                  <a:t>e, portanto, </a:t>
                </a:r>
                <a:r>
                  <a:rPr lang="pt-BR" b="1" i="1" dirty="0"/>
                  <a:t>não existe uma forma fechada </a:t>
                </a:r>
                <a:r>
                  <a:rPr lang="pt-BR" dirty="0"/>
                  <a:t>para encontramos os pesos.</a:t>
                </a:r>
              </a:p>
            </p:txBody>
          </p:sp>
        </mc:Choice>
        <mc:Fallback xmlns="">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986022" y="1825624"/>
                <a:ext cx="6044054" cy="5032375"/>
              </a:xfrm>
            </p:spPr>
            <p:txBody>
              <a:bodyPr/>
              <a:lstStyle/>
              <a:p>
                <a:r>
                  <a:rPr lang="pt-BR" dirty="0"/>
                  <a:t>Porém, ela é </a:t>
                </a:r>
                <a:r>
                  <a:rPr lang="pt-BR" b="1" i="1" dirty="0"/>
                  <a:t>convexa</a:t>
                </a:r>
                <a:r>
                  <a:rPr lang="pt-BR" dirty="0"/>
                  <a:t> e, portanto, é garantido que o algoritmo do </a:t>
                </a:r>
                <a:r>
                  <a:rPr lang="pt-BR" b="1" i="1" dirty="0"/>
                  <a:t>gradiente descendente </a:t>
                </a:r>
                <a:r>
                  <a:rPr lang="pt-BR" dirty="0"/>
                  <a:t>encontre o mínimo global.</a:t>
                </a:r>
              </a:p>
              <a:p>
                <a:r>
                  <a:rPr lang="pt-BR" dirty="0"/>
                  <a:t>Sendo assim, usamos o algoritmo do </a:t>
                </a:r>
                <a:r>
                  <a:rPr lang="pt-BR" b="1" i="1" dirty="0"/>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986022" y="1825624"/>
                <a:ext cx="6044054" cy="5032375"/>
              </a:xfrm>
              <a:blipFill>
                <a:blip r:embed="rId3"/>
                <a:stretch>
                  <a:fillRect l="-1816" t="-1937" r="-2523"/>
                </a:stretch>
              </a:blipFill>
            </p:spPr>
            <p:txBody>
              <a:bodyPr/>
              <a:lstStyle/>
              <a:p>
                <a:r>
                  <a:rPr lang="pt-BR">
                    <a:noFill/>
                  </a:rPr>
                  <a:t> </a:t>
                </a:r>
              </a:p>
            </p:txBody>
          </p:sp>
        </mc:Fallback>
      </mc:AlternateContent>
      <p:pic>
        <p:nvPicPr>
          <p:cNvPr id="4" name="Picture 2">
            <a:extLst>
              <a:ext uri="{FF2B5EF4-FFF2-40B4-BE49-F238E27FC236}">
                <a16:creationId xmlns:a16="http://schemas.microsoft.com/office/drawing/2014/main" id="{8EE83A02-F52D-0393-FDC7-ADF6BC00667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2576" y="2300141"/>
            <a:ext cx="4751536" cy="35494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a:bodyPr>
              <a:lstStyle/>
              <a:p>
                <a:r>
                  <a:rPr lang="pt-BR" dirty="0"/>
                  <a:t>A atualização iterativa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uma </a:t>
                </a:r>
                <a:r>
                  <a:rPr lang="pt-BR" b="1" i="1" dirty="0"/>
                  <a:t>função discriminante linear </a:t>
                </a:r>
                <a:r>
                  <a:rPr lang="pt-BR" dirty="0"/>
                  <a:t>(i.e., </a:t>
                </a:r>
                <a:r>
                  <a:rPr lang="pt-BR" b="1" i="1" dirty="0"/>
                  <a:t>hiperplano</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 cada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tem uma expressão idêntica àquela obtida para a </a:t>
                </a:r>
                <a:r>
                  <a:rPr lang="pt-BR" b="1" i="1" dirty="0"/>
                  <a:t>regressão logística</a:t>
                </a:r>
                <a:endParaRPr lang="pt-BR" dirty="0"/>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r>
                      <a:rPr lang="pt-BR" sz="2800" i="1">
                        <a:latin typeface="Cambria Math" panose="02040503050406030204" pitchFamily="18" charset="0"/>
                      </a:rPr>
                      <m:t> </m:t>
                    </m:r>
                  </m:oMath>
                </a14:m>
                <a:r>
                  <a:rPr lang="pt-BR" sz="2800" b="0" i="0" dirty="0">
                    <a:solidFill>
                      <a:srgbClr val="000000"/>
                    </a:solidFill>
                    <a:effectLst/>
                    <a:latin typeface="Calibri" panose="020F0502020204030204" pitchFamily="34" charset="0"/>
                  </a:rPr>
                  <a:t>são vetores coluna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sz="2400" dirty="0"/>
                  <a:t>.</a:t>
                </a:r>
                <a:endParaRPr lang="pt-BR" dirty="0"/>
              </a:p>
            </p:txBody>
          </p:sp>
        </mc:Choice>
        <mc:Fallback xmlns="">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1937"/>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1300952" y="496652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880624" y="518196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com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O </a:t>
                </a:r>
                <a:r>
                  <a:rPr lang="pt-BR" b="1" i="1" dirty="0"/>
                  <a:t>vetor gradiente </a:t>
                </a:r>
                <a:r>
                  <a:rPr lang="pt-BR" dirty="0"/>
                  <a:t>da</a:t>
                </a:r>
                <a:r>
                  <a:rPr lang="pt-BR" b="1" i="1" dirty="0"/>
                  <a:t> função de erro </a:t>
                </a:r>
                <a:r>
                  <a:rPr lang="pt-BR" dirty="0"/>
                  <a:t>depende da </a:t>
                </a:r>
                <a:r>
                  <a:rPr lang="pt-BR" b="1" i="1" dirty="0"/>
                  <a:t>função discriminante </a:t>
                </a:r>
                <a:r>
                  <a:rPr lang="pt-BR" dirty="0"/>
                  <a:t>adotada.</a:t>
                </a:r>
              </a:p>
              <a:p>
                <a:r>
                  <a:rPr lang="pt-BR" dirty="0"/>
                  <a:t>Entretanto, como vimos antes, esta dependência afeta apenas a </a:t>
                </a:r>
                <a:r>
                  <a:rPr lang="pt-BR" b="1" i="1" dirty="0"/>
                  <a:t>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para outros formatos de </a:t>
                </a:r>
                <a:r>
                  <a:rPr lang="pt-BR" sz="2800" b="1" i="1" dirty="0">
                    <a:solidFill>
                      <a:srgbClr val="000000"/>
                    </a:solidFill>
                    <a:effectLst/>
                    <a:latin typeface="Calibri-BoldItalic"/>
                  </a:rPr>
                  <a:t>função discriminante</a:t>
                </a:r>
                <a:r>
                  <a:rPr lang="pt-BR" sz="2800" b="0" i="0" dirty="0">
                    <a:solidFill>
                      <a:srgbClr val="000000"/>
                    </a:solidFill>
                    <a:effectLst/>
                    <a:latin typeface="Calibri" panose="020F0502020204030204" pitchFamily="34" charset="0"/>
                  </a:rPr>
                  <a:t>, basta alterar o formato da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a:t>
                </a:r>
                <a:endParaRPr lang="pt-BR" dirty="0"/>
              </a:p>
              <a:p>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1480"/>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de classificação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i="1">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contendo todas as saídas do regressor softmax atenda os requisitos de uma </a:t>
                </a:r>
                <a:r>
                  <a:rPr lang="pt-BR" b="1" i="1" dirty="0"/>
                  <a:t>função massa de probabilidade multinomial.</a:t>
                </a:r>
                <a:endParaRPr lang="pt-BR" dirty="0"/>
              </a:p>
            </p:txBody>
          </p:sp>
        </mc:Choice>
        <mc:Fallback xmlns="">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1537"/>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fase de predição, o classificador atribui ao exemplo de entrada, </a:t>
                </a:r>
                <a14:m>
                  <m:oMath xmlns:m="http://schemas.openxmlformats.org/officeDocument/2006/math">
                    <m:r>
                      <a:rPr lang="pt-BR" b="1" i="1">
                        <a:solidFill>
                          <a:schemeClr val="tx1"/>
                        </a:solidFill>
                      </a:rPr>
                      <m:t>𝒙</m:t>
                    </m:r>
                    <m:d>
                      <m:dPr>
                        <m:ctrlPr>
                          <a:rPr lang="pt-BR" b="1" i="1">
                            <a:solidFill>
                              <a:schemeClr val="tx1"/>
                            </a:solidFill>
                          </a:rPr>
                        </m:ctrlPr>
                      </m:dPr>
                      <m:e>
                        <m:r>
                          <a:rPr lang="pt-BR" i="1">
                            <a:solidFill>
                              <a:schemeClr val="tx1"/>
                            </a:solidFill>
                          </a:rPr>
                          <m:t>𝑖</m:t>
                        </m:r>
                      </m:e>
                    </m:d>
                  </m:oMath>
                </a14:m>
                <a:r>
                  <a:rPr lang="pt-BR" dirty="0">
                    <a:solidFill>
                      <a:schemeClr val="tx1"/>
                    </a:solidFill>
                  </a:rPr>
                  <a:t>, a classe, </a:t>
                </a:r>
                <a14:m>
                  <m:oMath xmlns:m="http://schemas.openxmlformats.org/officeDocument/2006/math">
                    <m:r>
                      <a:rPr lang="pt-BR" i="1">
                        <a:solidFill>
                          <a:schemeClr val="tx1"/>
                        </a:solidFill>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rPr>
                          </m:ctrlPr>
                        </m:sSubPr>
                        <m:e>
                          <m:r>
                            <a:rPr lang="pt-BR" i="1">
                              <a:solidFill>
                                <a:schemeClr val="tx1"/>
                              </a:solidFill>
                            </a:rPr>
                            <m:t>𝐶</m:t>
                          </m:r>
                        </m:e>
                        <m:sub>
                          <m:r>
                            <a:rPr lang="pt-BR" i="1">
                              <a:solidFill>
                                <a:schemeClr val="tx1"/>
                              </a:solidFill>
                            </a:rPr>
                            <m:t>𝑞</m:t>
                          </m:r>
                        </m:sub>
                      </m:sSub>
                      <m:r>
                        <a:rPr lang="pt-BR" i="1">
                          <a:solidFill>
                            <a:schemeClr val="tx1"/>
                          </a:solidFill>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rPr>
                          </m:ctrlPr>
                        </m:funcPr>
                        <m:fName>
                          <m:limLow>
                            <m:limLowPr>
                              <m:ctrlPr>
                                <a:rPr lang="pt-BR" i="1">
                                  <a:solidFill>
                                    <a:schemeClr val="tx1"/>
                                  </a:solidFill>
                                </a:rPr>
                              </m:ctrlPr>
                            </m:limLowPr>
                            <m:e>
                              <m:r>
                                <m:rPr>
                                  <m:sty m:val="p"/>
                                </m:rPr>
                                <a:rPr lang="pt-BR">
                                  <a:solidFill>
                                    <a:schemeClr val="tx1"/>
                                  </a:solidFill>
                                </a:rPr>
                                <m:t>max</m:t>
                              </m:r>
                            </m:e>
                            <m:lim>
                              <m:r>
                                <a:rPr lang="pt-BR" i="1">
                                  <a:solidFill>
                                    <a:schemeClr val="tx1"/>
                                  </a:solidFill>
                                </a:rPr>
                                <m:t>𝑞</m:t>
                              </m:r>
                            </m:lim>
                          </m:limLow>
                        </m:fName>
                        <m:e>
                          <m:sSubSup>
                            <m:sSubSupPr>
                              <m:ctrlPr>
                                <a:rPr lang="pt-BR" b="1" i="1">
                                  <a:solidFill>
                                    <a:schemeClr val="tx1"/>
                                  </a:solidFill>
                                </a:rPr>
                              </m:ctrlPr>
                            </m:sSubSupPr>
                            <m:e>
                              <m:r>
                                <a:rPr lang="pt-BR" i="1">
                                  <a:solidFill>
                                    <a:schemeClr val="tx1"/>
                                  </a:solidFill>
                                </a:rPr>
                                <m:t>h</m:t>
                              </m:r>
                            </m:e>
                            <m:sub>
                              <m:r>
                                <a:rPr lang="pt-BR" b="1" i="1">
                                  <a:solidFill>
                                    <a:schemeClr val="tx1"/>
                                  </a:solidFill>
                                </a:rPr>
                                <m:t>𝒂</m:t>
                              </m:r>
                            </m:sub>
                            <m:sup>
                              <m:r>
                                <a:rPr lang="pt-BR" i="1">
                                  <a:solidFill>
                                    <a:schemeClr val="tx1"/>
                                  </a:solidFill>
                                </a:rPr>
                                <m:t>𝑞</m:t>
                              </m:r>
                            </m:sup>
                          </m:sSubSup>
                          <m:d>
                            <m:dPr>
                              <m:ctrlPr>
                                <a:rPr lang="pt-BR" i="1">
                                  <a:solidFill>
                                    <a:schemeClr val="tx1"/>
                                  </a:solidFill>
                                </a:rPr>
                              </m:ctrlPr>
                            </m:dPr>
                            <m:e>
                              <m:r>
                                <a:rPr lang="pt-BR" b="1" i="1">
                                  <a:solidFill>
                                    <a:schemeClr val="tx1"/>
                                  </a:solidFill>
                                </a:rPr>
                                <m:t>𝒙</m:t>
                              </m:r>
                              <m:d>
                                <m:dPr>
                                  <m:ctrlPr>
                                    <a:rPr lang="pt-BR" b="1" i="1">
                                      <a:solidFill>
                                        <a:schemeClr val="tx1"/>
                                      </a:solidFill>
                                    </a:rPr>
                                  </m:ctrlPr>
                                </m:dPr>
                                <m:e>
                                  <m:r>
                                    <a:rPr lang="pt-BR" i="1">
                                      <a:solidFill>
                                        <a:schemeClr val="tx1"/>
                                      </a:solidFill>
                                    </a:rPr>
                                    <m:t>𝑖</m:t>
                                  </m:r>
                                </m:e>
                              </m:d>
                            </m:e>
                          </m:d>
                        </m:e>
                      </m:func>
                      <m:r>
                        <a:rPr lang="pt-BR" b="1" i="1" smtClean="0">
                          <a:solidFill>
                            <a:schemeClr val="tx1"/>
                          </a:solidFill>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rPr>
                          </m:ctrlPr>
                        </m:funcPr>
                        <m:fName>
                          <m:limLow>
                            <m:limLowPr>
                              <m:ctrlPr>
                                <a:rPr lang="pt-BR" i="1">
                                  <a:solidFill>
                                    <a:schemeClr val="tx1"/>
                                  </a:solidFill>
                                </a:rPr>
                              </m:ctrlPr>
                            </m:limLowPr>
                            <m:e>
                              <m:r>
                                <m:rPr>
                                  <m:sty m:val="p"/>
                                </m:rPr>
                                <a:rPr lang="pt-BR">
                                  <a:solidFill>
                                    <a:schemeClr val="tx1"/>
                                  </a:solidFill>
                                </a:rPr>
                                <m:t>max</m:t>
                              </m:r>
                            </m:e>
                            <m:lim>
                              <m:r>
                                <a:rPr lang="pt-BR" i="1">
                                  <a:solidFill>
                                    <a:schemeClr val="tx1"/>
                                  </a:solidFill>
                                </a:rPr>
                                <m:t>𝑞</m:t>
                              </m:r>
                            </m:lim>
                          </m:limLow>
                        </m:fName>
                        <m:e>
                          <m:r>
                            <a:rPr lang="pt-BR" i="1">
                              <a:solidFill>
                                <a:schemeClr val="tx1"/>
                              </a:solidFill>
                            </a:rPr>
                            <m:t>𝑃</m:t>
                          </m:r>
                          <m:d>
                            <m:dPr>
                              <m:endChr m:val="|"/>
                              <m:ctrlPr>
                                <a:rPr lang="pt-BR" i="1">
                                  <a:solidFill>
                                    <a:schemeClr val="tx1"/>
                                  </a:solidFill>
                                </a:rPr>
                              </m:ctrlPr>
                            </m:dPr>
                            <m:e>
                              <m:sSub>
                                <m:sSubPr>
                                  <m:ctrlPr>
                                    <a:rPr lang="pt-BR" i="1">
                                      <a:solidFill>
                                        <a:schemeClr val="tx1"/>
                                      </a:solidFill>
                                    </a:rPr>
                                  </m:ctrlPr>
                                </m:sSubPr>
                                <m:e>
                                  <m:r>
                                    <a:rPr lang="pt-BR" i="1">
                                      <a:solidFill>
                                        <a:schemeClr val="tx1"/>
                                      </a:solidFill>
                                    </a:rPr>
                                    <m:t>𝐶</m:t>
                                  </m:r>
                                </m:e>
                                <m:sub>
                                  <m:r>
                                    <a:rPr lang="pt-BR" b="0" i="1" smtClean="0">
                                      <a:solidFill>
                                        <a:schemeClr val="tx1"/>
                                      </a:solidFill>
                                    </a:rPr>
                                    <m:t>𝑞</m:t>
                                  </m:r>
                                </m:sub>
                              </m:sSub>
                              <m:r>
                                <a:rPr lang="pt-BR" i="1">
                                  <a:solidFill>
                                    <a:schemeClr val="tx1"/>
                                  </a:solidFill>
                                </a:rPr>
                                <m:t> </m:t>
                              </m:r>
                            </m:e>
                          </m:d>
                          <m:r>
                            <a:rPr lang="pt-BR" b="1" i="1">
                              <a:solidFill>
                                <a:schemeClr val="tx1"/>
                              </a:solidFill>
                            </a:rPr>
                            <m:t> </m:t>
                          </m:r>
                          <m:r>
                            <a:rPr lang="pt-BR" b="1" i="1">
                              <a:solidFill>
                                <a:schemeClr val="tx1"/>
                              </a:solidFill>
                            </a:rPr>
                            <m:t>𝒙</m:t>
                          </m:r>
                          <m:d>
                            <m:dPr>
                              <m:ctrlPr>
                                <a:rPr lang="pt-BR" b="0" i="1" smtClean="0">
                                  <a:solidFill>
                                    <a:schemeClr val="tx1"/>
                                  </a:solidFill>
                                </a:rPr>
                              </m:ctrlPr>
                            </m:dPr>
                            <m:e>
                              <m:r>
                                <a:rPr lang="pt-BR" b="0" i="1" smtClean="0">
                                  <a:solidFill>
                                    <a:schemeClr val="tx1"/>
                                  </a:solidFill>
                                </a:rPr>
                                <m:t>𝑖</m:t>
                              </m:r>
                            </m:e>
                          </m:d>
                          <m:r>
                            <a:rPr lang="pt-BR" b="0" i="1" smtClean="0">
                              <a:solidFill>
                                <a:schemeClr val="tx1"/>
                              </a:solidFill>
                            </a:rPr>
                            <m:t>,</m:t>
                          </m:r>
                          <m:sSub>
                            <m:sSubPr>
                              <m:ctrlPr>
                                <a:rPr lang="pt-BR" i="1">
                                  <a:solidFill>
                                    <a:schemeClr val="tx1"/>
                                  </a:solidFill>
                                </a:rPr>
                              </m:ctrlPr>
                            </m:sSubPr>
                            <m:e>
                              <m:r>
                                <a:rPr lang="pt-BR" b="1" i="1">
                                  <a:solidFill>
                                    <a:schemeClr val="tx1"/>
                                  </a:solidFill>
                                </a:rPr>
                                <m:t>𝒂</m:t>
                              </m:r>
                            </m:e>
                            <m:sub>
                              <m:r>
                                <a:rPr lang="pt-BR" b="0" i="1" smtClean="0">
                                  <a:solidFill>
                                    <a:schemeClr val="tx1"/>
                                  </a:solidFill>
                                </a:rPr>
                                <m:t>𝑞</m:t>
                              </m:r>
                            </m:sub>
                          </m:sSub>
                          <m:r>
                            <a:rPr lang="pt-BR" i="1">
                              <a:solidFill>
                                <a:schemeClr val="tx1"/>
                              </a:solidFill>
                            </a:rPr>
                            <m:t>)</m:t>
                          </m:r>
                        </m:e>
                      </m:func>
                      <m:r>
                        <a:rPr lang="pt-BR" b="0" i="1" smtClean="0">
                          <a:solidFill>
                            <a:schemeClr val="tx1"/>
                          </a:solidFill>
                        </a:rPr>
                        <m:t>.</m:t>
                      </m:r>
                    </m:oMath>
                  </m:oMathPara>
                </a14:m>
                <a:endParaRPr lang="pt-BR" dirty="0">
                  <a:solidFill>
                    <a:schemeClr val="tx1"/>
                  </a:solidFill>
                </a:endParaRPr>
              </a:p>
              <a:p>
                <a:r>
                  <a:rPr lang="pt-BR" dirty="0">
                    <a:solidFill>
                      <a:schemeClr val="tx1"/>
                    </a:solidFill>
                  </a:rPr>
                  <a:t>Uma outra forma de reescrevermos o problema de maximização acima é lembrarmos que a classe com maior probabilidade é simplesmente a classe com maior valor de função discriminante, </a:t>
                </a:r>
                <a14:m>
                  <m:oMath xmlns:m="http://schemas.openxmlformats.org/officeDocument/2006/math">
                    <m:sSup>
                      <m:sSupPr>
                        <m:ctrlPr>
                          <a:rPr lang="pt-BR" i="1">
                            <a:solidFill>
                              <a:schemeClr val="tx1"/>
                            </a:solidFill>
                          </a:rPr>
                        </m:ctrlPr>
                      </m:sSupPr>
                      <m:e>
                        <m:sSub>
                          <m:sSubPr>
                            <m:ctrlPr>
                              <a:rPr lang="pt-BR" i="1">
                                <a:solidFill>
                                  <a:schemeClr val="tx1"/>
                                </a:solidFill>
                              </a:rPr>
                            </m:ctrlPr>
                          </m:sSubPr>
                          <m:e>
                            <m:r>
                              <a:rPr lang="pt-BR" i="1">
                                <a:solidFill>
                                  <a:schemeClr val="tx1"/>
                                </a:solidFill>
                              </a:rPr>
                              <m:t>𝑔</m:t>
                            </m:r>
                          </m:e>
                          <m:sub>
                            <m:r>
                              <a:rPr lang="pt-BR" i="1">
                                <a:solidFill>
                                  <a:schemeClr val="tx1"/>
                                </a:solidFill>
                              </a:rPr>
                              <m:t>𝑞</m:t>
                            </m:r>
                          </m:sub>
                        </m:sSub>
                        <m:d>
                          <m:dPr>
                            <m:ctrlPr>
                              <a:rPr lang="pt-BR" b="1" i="1">
                                <a:solidFill>
                                  <a:schemeClr val="tx1"/>
                                </a:solidFill>
                              </a:rPr>
                            </m:ctrlPr>
                          </m:dPr>
                          <m:e>
                            <m:r>
                              <a:rPr lang="pt-BR" b="1" i="1">
                                <a:solidFill>
                                  <a:schemeClr val="tx1"/>
                                </a:solidFill>
                              </a:rPr>
                              <m:t>𝒙</m:t>
                            </m:r>
                            <m:d>
                              <m:dPr>
                                <m:ctrlPr>
                                  <a:rPr lang="pt-BR" b="1" i="1">
                                    <a:solidFill>
                                      <a:schemeClr val="tx1"/>
                                    </a:solidFill>
                                  </a:rPr>
                                </m:ctrlPr>
                              </m:dPr>
                              <m:e>
                                <m:r>
                                  <a:rPr lang="pt-BR" i="1">
                                    <a:solidFill>
                                      <a:schemeClr val="tx1"/>
                                    </a:solidFill>
                                  </a:rPr>
                                  <m:t>𝑖</m:t>
                                </m:r>
                              </m:e>
                            </m:d>
                          </m:e>
                        </m:d>
                        <m:r>
                          <a:rPr lang="pt-BR" b="1" i="1">
                            <a:solidFill>
                              <a:schemeClr val="tx1"/>
                            </a:solidFill>
                          </a:rPr>
                          <m:t>=</m:t>
                        </m:r>
                        <m:r>
                          <a:rPr lang="pt-BR" b="1" i="1">
                            <a:solidFill>
                              <a:schemeClr val="tx1"/>
                            </a:solidFill>
                          </a:rPr>
                          <m:t>𝒙</m:t>
                        </m:r>
                        <m:d>
                          <m:dPr>
                            <m:ctrlPr>
                              <a:rPr lang="pt-BR" b="1" i="1">
                                <a:solidFill>
                                  <a:schemeClr val="tx1"/>
                                </a:solidFill>
                              </a:rPr>
                            </m:ctrlPr>
                          </m:dPr>
                          <m:e>
                            <m:r>
                              <a:rPr lang="pt-BR" i="1">
                                <a:solidFill>
                                  <a:schemeClr val="tx1"/>
                                </a:solidFill>
                              </a:rPr>
                              <m:t>𝑖</m:t>
                            </m:r>
                          </m:e>
                        </m:d>
                      </m:e>
                      <m:sup>
                        <m:r>
                          <a:rPr lang="pt-BR" i="1">
                            <a:solidFill>
                              <a:schemeClr val="tx1"/>
                            </a:solidFill>
                          </a:rPr>
                          <m:t>𝑇</m:t>
                        </m:r>
                      </m:sup>
                    </m:sSup>
                    <m:sSub>
                      <m:sSubPr>
                        <m:ctrlPr>
                          <a:rPr lang="pt-BR" b="1" i="1">
                            <a:solidFill>
                              <a:schemeClr val="tx1"/>
                            </a:solidFill>
                          </a:rPr>
                        </m:ctrlPr>
                      </m:sSubPr>
                      <m:e>
                        <m:r>
                          <a:rPr lang="pt-BR" b="1" i="1">
                            <a:solidFill>
                              <a:schemeClr val="tx1"/>
                            </a:solidFill>
                          </a:rPr>
                          <m:t>𝒂</m:t>
                        </m:r>
                      </m:e>
                      <m:sub>
                        <m:r>
                          <a:rPr lang="pt-BR" i="1">
                            <a:solidFill>
                              <a:schemeClr val="tx1"/>
                            </a:solidFill>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rPr>
                          </m:ctrlPr>
                        </m:sSubPr>
                        <m:e>
                          <m:r>
                            <a:rPr lang="pt-BR" i="1">
                              <a:solidFill>
                                <a:schemeClr val="tx1"/>
                              </a:solidFill>
                            </a:rPr>
                            <m:t>𝐶</m:t>
                          </m:r>
                        </m:e>
                        <m:sub>
                          <m:r>
                            <a:rPr lang="pt-BR" i="1">
                              <a:solidFill>
                                <a:schemeClr val="tx1"/>
                              </a:solidFill>
                            </a:rPr>
                            <m:t>𝑞</m:t>
                          </m:r>
                        </m:sub>
                      </m:sSub>
                      <m:r>
                        <a:rPr lang="pt-BR" i="1">
                          <a:solidFill>
                            <a:schemeClr val="tx1"/>
                          </a:solidFill>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rPr>
                          </m:ctrlPr>
                        </m:funcPr>
                        <m:fName>
                          <m:limLow>
                            <m:limLowPr>
                              <m:ctrlPr>
                                <a:rPr lang="pt-BR" i="1">
                                  <a:solidFill>
                                    <a:schemeClr val="tx1"/>
                                  </a:solidFill>
                                </a:rPr>
                              </m:ctrlPr>
                            </m:limLowPr>
                            <m:e>
                              <m:r>
                                <m:rPr>
                                  <m:sty m:val="p"/>
                                </m:rPr>
                                <a:rPr lang="pt-BR">
                                  <a:solidFill>
                                    <a:schemeClr val="tx1"/>
                                  </a:solidFill>
                                </a:rPr>
                                <m:t>max</m:t>
                              </m:r>
                            </m:e>
                            <m:lim>
                              <m:r>
                                <a:rPr lang="pt-BR" i="1">
                                  <a:solidFill>
                                    <a:schemeClr val="tx1"/>
                                  </a:solidFill>
                                </a:rPr>
                                <m:t>𝑞</m:t>
                              </m:r>
                            </m:lim>
                          </m:limLow>
                        </m:fName>
                        <m:e>
                          <m:sSub>
                            <m:sSubPr>
                              <m:ctrlPr>
                                <a:rPr lang="pt-BR" i="1">
                                  <a:solidFill>
                                    <a:schemeClr val="tx1"/>
                                  </a:solidFill>
                                </a:rPr>
                              </m:ctrlPr>
                            </m:sSubPr>
                            <m:e>
                              <m:r>
                                <a:rPr lang="pt-BR" i="1">
                                  <a:solidFill>
                                    <a:schemeClr val="tx1"/>
                                  </a:solidFill>
                                </a:rPr>
                                <m:t>𝑔</m:t>
                              </m:r>
                            </m:e>
                            <m:sub>
                              <m:r>
                                <a:rPr lang="pt-BR" i="1">
                                  <a:solidFill>
                                    <a:schemeClr val="tx1"/>
                                  </a:solidFill>
                                </a:rPr>
                                <m:t>𝑞</m:t>
                              </m:r>
                            </m:sub>
                          </m:sSub>
                          <m:d>
                            <m:dPr>
                              <m:ctrlPr>
                                <a:rPr lang="pt-BR" b="1" i="1">
                                  <a:solidFill>
                                    <a:schemeClr val="tx1"/>
                                  </a:solidFill>
                                </a:rPr>
                              </m:ctrlPr>
                            </m:dPr>
                            <m:e>
                              <m:r>
                                <a:rPr lang="pt-BR" b="1" i="1">
                                  <a:solidFill>
                                    <a:schemeClr val="tx1"/>
                                  </a:solidFill>
                                </a:rPr>
                                <m:t>𝒙</m:t>
                              </m:r>
                              <m:d>
                                <m:dPr>
                                  <m:ctrlPr>
                                    <a:rPr lang="pt-BR" b="1" i="1">
                                      <a:solidFill>
                                        <a:schemeClr val="tx1"/>
                                      </a:solidFill>
                                    </a:rPr>
                                  </m:ctrlPr>
                                </m:dPr>
                                <m:e>
                                  <m:r>
                                    <a:rPr lang="pt-BR" i="1">
                                      <a:solidFill>
                                        <a:schemeClr val="tx1"/>
                                      </a:solidFill>
                                    </a:rPr>
                                    <m:t>𝑖</m:t>
                                  </m:r>
                                </m:e>
                              </m:d>
                            </m:e>
                          </m:d>
                        </m:e>
                      </m:func>
                      <m:r>
                        <a:rPr lang="pt-BR" i="1">
                          <a:solidFill>
                            <a:schemeClr val="tx1"/>
                          </a:solidFill>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rPr>
                          </m:ctrlPr>
                        </m:funcPr>
                        <m:fName>
                          <m:limLow>
                            <m:limLowPr>
                              <m:ctrlPr>
                                <a:rPr lang="pt-BR" i="1">
                                  <a:solidFill>
                                    <a:schemeClr val="tx1"/>
                                  </a:solidFill>
                                </a:rPr>
                              </m:ctrlPr>
                            </m:limLowPr>
                            <m:e>
                              <m:r>
                                <m:rPr>
                                  <m:sty m:val="p"/>
                                </m:rPr>
                                <a:rPr lang="pt-BR">
                                  <a:solidFill>
                                    <a:schemeClr val="tx1"/>
                                  </a:solidFill>
                                </a:rPr>
                                <m:t>max</m:t>
                              </m:r>
                            </m:e>
                            <m:lim>
                              <m:r>
                                <a:rPr lang="pt-BR" i="1">
                                  <a:solidFill>
                                    <a:schemeClr val="tx1"/>
                                  </a:solidFill>
                                </a:rPr>
                                <m:t>𝑞</m:t>
                              </m:r>
                            </m:lim>
                          </m:limLow>
                        </m:fName>
                        <m:e>
                          <m:sSup>
                            <m:sSupPr>
                              <m:ctrlPr>
                                <a:rPr lang="pt-BR" i="1">
                                  <a:solidFill>
                                    <a:schemeClr val="tx1"/>
                                  </a:solidFill>
                                </a:rPr>
                              </m:ctrlPr>
                            </m:sSupPr>
                            <m:e>
                              <m:r>
                                <a:rPr lang="pt-BR" b="1" i="1">
                                  <a:solidFill>
                                    <a:schemeClr val="tx1"/>
                                  </a:solidFill>
                                </a:rPr>
                                <m:t>𝒙</m:t>
                              </m:r>
                              <m:r>
                                <a:rPr lang="pt-BR" i="1">
                                  <a:solidFill>
                                    <a:schemeClr val="tx1"/>
                                  </a:solidFill>
                                </a:rPr>
                                <m:t>(</m:t>
                              </m:r>
                              <m:r>
                                <a:rPr lang="pt-BR" i="1">
                                  <a:solidFill>
                                    <a:schemeClr val="tx1"/>
                                  </a:solidFill>
                                </a:rPr>
                                <m:t>𝑖</m:t>
                              </m:r>
                              <m:r>
                                <a:rPr lang="pt-BR" i="1">
                                  <a:solidFill>
                                    <a:schemeClr val="tx1"/>
                                  </a:solidFill>
                                </a:rPr>
                                <m:t>)</m:t>
                              </m:r>
                            </m:e>
                            <m:sup>
                              <m:r>
                                <a:rPr lang="pt-BR" i="1">
                                  <a:solidFill>
                                    <a:schemeClr val="tx1"/>
                                  </a:solidFill>
                                </a:rPr>
                                <m:t>𝑇</m:t>
                              </m:r>
                            </m:sup>
                          </m:sSup>
                          <m:sSub>
                            <m:sSubPr>
                              <m:ctrlPr>
                                <a:rPr lang="pt-BR" b="1" i="1">
                                  <a:solidFill>
                                    <a:schemeClr val="tx1"/>
                                  </a:solidFill>
                                </a:rPr>
                              </m:ctrlPr>
                            </m:sSubPr>
                            <m:e>
                              <m:r>
                                <a:rPr lang="pt-BR" b="1" i="1">
                                  <a:solidFill>
                                    <a:schemeClr val="tx1"/>
                                  </a:solidFill>
                                </a:rPr>
                                <m:t>𝒂</m:t>
                              </m:r>
                            </m:e>
                            <m:sub>
                              <m:r>
                                <a:rPr lang="pt-BR" i="1">
                                  <a:solidFill>
                                    <a:schemeClr val="tx1"/>
                                  </a:solidFill>
                                </a:rPr>
                                <m:t>𝑞</m:t>
                              </m:r>
                            </m:sub>
                          </m:sSub>
                        </m:e>
                      </m:func>
                      <m:r>
                        <a:rPr lang="pt-BR" b="0" i="0" smtClean="0">
                          <a:solidFill>
                            <a:schemeClr val="tx1"/>
                          </a:solidFill>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normalização é </a:t>
                </a:r>
                <a:r>
                  <a:rPr lang="pt-BR" b="0" i="0" dirty="0">
                    <a:solidFill>
                      <a:schemeClr val="tx1"/>
                    </a:solidFill>
                    <a:effectLst/>
                  </a:rPr>
                  <a:t>fundamental para garantir que as saídas do modelo sejam interpretáveis como probabilidades e para garantir um treinamento estável</a:t>
                </a:r>
                <a:r>
                  <a:rPr lang="pt-BR" b="0" i="0" dirty="0">
                    <a:effectLst/>
                  </a:rPr>
                  <a:t>.</a:t>
                </a:r>
                <a:endParaRPr lang="pt-BR" dirty="0">
                  <a:solidFill>
                    <a:schemeClr val="tx1"/>
                  </a:solidFill>
                </a:endParaRPr>
              </a:p>
            </p:txBody>
          </p:sp>
        </mc:Choice>
        <mc:Fallback>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b="-3148"/>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7" name="Imagem 6">
            <a:extLst>
              <a:ext uri="{FF2B5EF4-FFF2-40B4-BE49-F238E27FC236}">
                <a16:creationId xmlns:a16="http://schemas.microsoft.com/office/drawing/2014/main" id="{2B1E1969-ACBA-B897-7F9C-42ABB600FACB}"/>
              </a:ext>
            </a:extLst>
          </p:cNvPr>
          <p:cNvPicPr>
            <a:picLocks noChangeAspect="1"/>
          </p:cNvPicPr>
          <p:nvPr/>
        </p:nvPicPr>
        <p:blipFill rotWithShape="1">
          <a:blip r:embed="rId5">
            <a:extLst>
              <a:ext uri="{28A0092B-C50C-407E-A947-70E740481C1C}">
                <a14:useLocalDpi xmlns:a14="http://schemas.microsoft.com/office/drawing/2010/main" val="0"/>
              </a:ext>
            </a:extLst>
          </a:blip>
          <a:srcRect r="1344"/>
          <a:stretch/>
        </p:blipFill>
        <p:spPr>
          <a:xfrm>
            <a:off x="201989" y="2511104"/>
            <a:ext cx="5840036" cy="2990958"/>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00B05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b="0" dirty="0"/>
                  <a:t>,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oMath>
                </a14:m>
                <a:r>
                  <a:rPr lang="pt-BR" b="0" dirty="0"/>
                  <a:t>, 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b="1"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aumentar o tempo de treinamento e a possibilidade de </a:t>
                </a:r>
                <a:r>
                  <a:rPr lang="pt-BR" b="1" i="1" dirty="0"/>
                  <a:t>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145"/>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11867</TotalTime>
  <Words>4449</Words>
  <Application>Microsoft Office PowerPoint</Application>
  <PresentationFormat>Widescreen</PresentationFormat>
  <Paragraphs>277</Paragraphs>
  <Slides>25</Slides>
  <Notes>20</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25</vt:i4>
      </vt:variant>
    </vt:vector>
  </HeadingPairs>
  <TitlesOfParts>
    <vt:vector size="34" baseType="lpstr">
      <vt:lpstr>Arial</vt:lpstr>
      <vt:lpstr>Calibri</vt:lpstr>
      <vt:lpstr>Calibri Light</vt:lpstr>
      <vt:lpstr>Calibri-BoldItalic</vt:lpstr>
      <vt:lpstr>Cambria Math</vt:lpstr>
      <vt:lpstr>CambriaMath</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1772</cp:revision>
  <dcterms:created xsi:type="dcterms:W3CDTF">2020-01-20T13:50:05Z</dcterms:created>
  <dcterms:modified xsi:type="dcterms:W3CDTF">2023-09-16T11:37:21Z</dcterms:modified>
</cp:coreProperties>
</file>