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544" r:id="rId34"/>
    <p:sldId id="546" r:id="rId35"/>
    <p:sldId id="545" r:id="rId36"/>
    <p:sldId id="548" r:id="rId37"/>
    <p:sldId id="549" r:id="rId38"/>
    <p:sldId id="550" r:id="rId39"/>
    <p:sldId id="551" r:id="rId40"/>
    <p:sldId id="547" r:id="rId41"/>
    <p:sldId id="552" r:id="rId42"/>
    <p:sldId id="363" r:id="rId43"/>
    <p:sldId id="269" r:id="rId44"/>
    <p:sldId id="303" r:id="rId45"/>
    <p:sldId id="271" r:id="rId46"/>
    <p:sldId id="365" r:id="rId47"/>
    <p:sldId id="369" r:id="rId48"/>
    <p:sldId id="370" r:id="rId4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4727" autoAdjust="0"/>
  </p:normalViewPr>
  <p:slideViewPr>
    <p:cSldViewPr snapToGrid="0">
      <p:cViewPr varScale="1">
        <p:scale>
          <a:sx n="94" d="100"/>
          <a:sy n="94"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03/11/2023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39</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40</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03/11/2023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03/11/2023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03/11/2023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03/11/2023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03/11/2023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03/11/2023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03/11/2023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26.png"/><Relationship Id="rId7" Type="http://schemas.openxmlformats.org/officeDocument/2006/relationships/image" Target="../media/image8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42.png"/><Relationship Id="rId10" Type="http://schemas.openxmlformats.org/officeDocument/2006/relationships/image" Target="../media/image200.png"/><Relationship Id="rId4" Type="http://schemas.openxmlformats.org/officeDocument/2006/relationships/image" Target="../media/image34.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0.png"/><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jpeg"/><Relationship Id="rId7" Type="http://schemas.openxmlformats.org/officeDocument/2006/relationships/image" Target="../media/image67.jpeg"/><Relationship Id="rId2" Type="http://schemas.openxmlformats.org/officeDocument/2006/relationships/image" Target="../media/image62.jpe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jpeg"/><Relationship Id="rId4" Type="http://schemas.openxmlformats.org/officeDocument/2006/relationships/image" Target="../media/image6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(em geral, de forma aleatória)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à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rotWithShape="0">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41173" y="2740931"/>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9165399" y="2098775"/>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xmlns:a14="http://schemas.microsoft.com/office/drawing/2010/main" xmlns="" id="{6FBFF077-F3C9-473A-1A4C-80E1393B997C}"/>
                  </a:ext>
                </a:extLst>
              </p:cNvPr>
              <p:cNvSpPr txBox="1">
                <a:spLocks noRot="1" noChangeAspect="1" noMove="1" noResize="1" noEditPoints="1" noAdjustHandles="1" noChangeArrowheads="1" noChangeShapeType="1" noTextEdit="1"/>
              </p:cNvSpPr>
              <p:nvPr/>
            </p:nvSpPr>
            <p:spPr>
              <a:xfrm>
                <a:off x="9165399" y="2098775"/>
                <a:ext cx="2530293" cy="664349"/>
              </a:xfrm>
              <a:prstGeom prst="rect">
                <a:avLst/>
              </a:prstGeom>
              <a:blipFill rotWithShape="0">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077213" y="2447226"/>
            <a:ext cx="2053139" cy="380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Agrupar 36">
            <a:extLst>
              <a:ext uri="{FF2B5EF4-FFF2-40B4-BE49-F238E27FC236}">
                <a16:creationId xmlns:a16="http://schemas.microsoft.com/office/drawing/2014/main" id="{A5F79E50-0859-FC48-D4C4-E57FE7F70F6A}"/>
              </a:ext>
            </a:extLst>
          </p:cNvPr>
          <p:cNvGrpSpPr/>
          <p:nvPr/>
        </p:nvGrpSpPr>
        <p:grpSpPr>
          <a:xfrm>
            <a:off x="4501646" y="1357341"/>
            <a:ext cx="3188707" cy="741434"/>
            <a:chOff x="4784715" y="1016331"/>
            <a:chExt cx="3188707" cy="741434"/>
          </a:xfrm>
        </p:grpSpPr>
        <p:grpSp>
          <p:nvGrpSpPr>
            <p:cNvPr id="35"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38" name="Elipse 37">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Elipse 38">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6"/>
                    <a:stretch>
                      <a:fillRect/>
                    </a:stretch>
                  </a:blipFill>
                </p:spPr>
                <p:txBody>
                  <a:bodyPr/>
                  <a:lstStyle/>
                  <a:p>
                    <a:r>
                      <a:rPr lang="pt-BR">
                        <a:noFill/>
                      </a:rPr>
                      <a:t> </a:t>
                    </a:r>
                  </a:p>
                </p:txBody>
              </p:sp>
            </mc:Fallback>
          </mc:AlternateContent>
          <p:cxnSp>
            <p:nvCxnSpPr>
              <p:cNvPr id="40"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tângulo 40">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42" name="Conector de seta reta 15">
                <a:extLst>
                  <a:ext uri="{FF2B5EF4-FFF2-40B4-BE49-F238E27FC236}">
                    <a16:creationId xmlns:a16="http://schemas.microsoft.com/office/drawing/2014/main" id="{1AB6D04C-0ECD-ED31-C680-ACF16FEDB6DA}"/>
                  </a:ext>
                </a:extLst>
              </p:cNvPr>
              <p:cNvCxnSpPr>
                <a:stCxn id="41" idx="3"/>
                <a:endCxn id="38"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ixaDeTexto 42">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7"/>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CaixaDeTexto 43">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8"/>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aixaDeTexto 44">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9"/>
                    <a:stretch>
                      <a:fillRect r="-89362" b="-8929"/>
                    </a:stretch>
                  </a:blipFill>
                </p:spPr>
                <p:txBody>
                  <a:bodyPr/>
                  <a:lstStyle/>
                  <a:p>
                    <a:r>
                      <a:rPr lang="pt-BR">
                        <a:noFill/>
                      </a:rPr>
                      <a:t> </a:t>
                    </a:r>
                  </a:p>
                </p:txBody>
              </p:sp>
            </mc:Fallback>
          </mc:AlternateContent>
          <p:cxnSp>
            <p:nvCxnSpPr>
              <p:cNvPr id="46"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CaixaDeTexto 46">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10"/>
                    <a:stretch>
                      <a:fillRect r="-25000"/>
                    </a:stretch>
                  </a:blipFill>
                </p:spPr>
                <p:txBody>
                  <a:bodyPr/>
                  <a:lstStyle/>
                  <a:p>
                    <a:r>
                      <a:rPr lang="en-US">
                        <a:noFill/>
                      </a:rPr>
                      <a:t> </a:t>
                    </a:r>
                  </a:p>
                </p:txBody>
              </p:sp>
            </mc:Fallback>
          </mc:AlternateContent>
        </p:grpSp>
        <p:sp>
          <p:nvSpPr>
            <p:cNvPr id="36" name="CaixaDeTexto 35">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7" name="CaixaDeTexto 36">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as </a:t>
            </a:r>
            <a:r>
              <a:rPr lang="pt-BR" b="1" i="1" dirty="0">
                <a:solidFill>
                  <a:srgbClr val="00B050"/>
                </a:solidFill>
              </a:rPr>
              <a:t>variâncias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minimizam</a:t>
            </a:r>
            <a:r>
              <a:rPr lang="pt-BR" b="0" i="0" dirty="0">
                <a:effectLst/>
              </a:rPr>
              <a:t>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effectLst/>
              </a:rPr>
              <a:t>realimentação</a:t>
            </a:r>
            <a:r>
              <a:rPr lang="pt-BR" b="0" i="0" dirty="0">
                <a:effectLst/>
              </a:rPr>
              <a:t> de informações.</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4683760" y="1825624"/>
            <a:ext cx="7335520" cy="5032375"/>
          </a:xfrm>
        </p:spPr>
        <p:txBody>
          <a:bodyPr>
            <a:normAutofit lnSpcReduction="10000"/>
          </a:bodyPr>
          <a:lstStyle/>
          <a:p>
            <a:r>
              <a:rPr lang="pt-BR" dirty="0"/>
              <a:t>Esse tipo de rede forma um </a:t>
            </a:r>
            <a:r>
              <a:rPr lang="pt-BR" b="1" i="1" dirty="0">
                <a:solidFill>
                  <a:srgbClr val="00B050"/>
                </a:solidFill>
              </a:rPr>
              <a:t>sistema dinâmico </a:t>
            </a:r>
            <a:r>
              <a:rPr lang="pt-BR" dirty="0"/>
              <a:t>que pode atingir um estado estável, exibir oscilações 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previsões de séries temporais (e.g., m</a:t>
            </a:r>
            <a:r>
              <a:rPr lang="pt-BR" b="0" i="0" dirty="0">
                <a:effectLst/>
              </a:rPr>
              <a:t>onitoramento de sinais vitais</a:t>
            </a:r>
            <a:r>
              <a:rPr lang="pt-BR" dirty="0"/>
              <a:t>) e processamento de linguagem natural (e.g., conversão de fala em texto).</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276035" y="266338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547360" y="1825624"/>
                <a:ext cx="65532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547360" y="1825624"/>
                <a:ext cx="6553200" cy="5032375"/>
              </a:xfrm>
              <a:blipFill>
                <a:blip r:embed="rId3"/>
                <a:stretch>
                  <a:fillRect l="-1860" t="-1937" r="-2419"/>
                </a:stretch>
              </a:blipFill>
            </p:spPr>
            <p:txBody>
              <a:bodyPr/>
              <a:lstStyle/>
              <a:p>
                <a:r>
                  <a:rPr lang="pt-BR">
                    <a:noFill/>
                  </a:rPr>
                  <a:t> </a:t>
                </a:r>
              </a:p>
            </p:txBody>
          </p:sp>
        </mc:Fallback>
      </mc:AlternateContent>
      <p:pic>
        <p:nvPicPr>
          <p:cNvPr id="4" name="Picture 6">
            <a:extLst>
              <a:ext uri="{FF2B5EF4-FFF2-40B4-BE49-F238E27FC236}">
                <a16:creationId xmlns:a16="http://schemas.microsoft.com/office/drawing/2014/main" id="{B7C0A625-E72A-9FFB-FE35-BF60DAA10BD0}"/>
              </a:ext>
            </a:extLst>
          </p:cNvPr>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402589" y="2468934"/>
            <a:ext cx="4683327" cy="2763465"/>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0"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Porém,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cilíndrico.</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646331"/>
          </a:xfrm>
          <a:prstGeom prst="rect">
            <a:avLst/>
          </a:prstGeom>
          <a:noFill/>
        </p:spPr>
        <p:txBody>
          <a:bodyPr wrap="square" rtlCol="0">
            <a:spAutoFit/>
          </a:bodyPr>
          <a:lstStyle/>
          <a:p>
            <a:pPr algn="ctr"/>
            <a:r>
              <a:rPr lang="pt-BR" sz="1200" dirty="0"/>
              <a:t>Função XOR: MLP com 1 camada escondida com 2 nós.</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646331"/>
          </a:xfrm>
          <a:prstGeom prst="rect">
            <a:avLst/>
          </a:prstGeom>
          <a:noFill/>
        </p:spPr>
        <p:txBody>
          <a:bodyPr wrap="square" rtlCol="0">
            <a:spAutoFit/>
          </a:bodyPr>
          <a:lstStyle/>
          <a:p>
            <a:pPr algn="ctr"/>
            <a:r>
              <a:rPr lang="pt-BR" sz="1200" dirty="0"/>
              <a:t>Círculos concêntricos: MLP com 1 camada escondida com 4 nós.</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mc:Choice xmlns:a14="http://schemas.microsoft.com/office/drawing/2010/main"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mc:Choice xmlns:a14="http://schemas.microsoft.com/office/drawing/2010/main"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mc:Choice xmlns:a14="http://schemas.microsoft.com/office/drawing/2010/main"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upo 1"/>
          <p:cNvGrpSpPr/>
          <p:nvPr/>
        </p:nvGrpSpPr>
        <p:grpSpPr>
          <a:xfrm>
            <a:off x="1709432" y="4779571"/>
            <a:ext cx="3194373" cy="1909445"/>
            <a:chOff x="1709432" y="4779571"/>
            <a:chExt cx="3194373"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grpSp>
    </p:spTree>
    <p:extLst>
      <p:ext uri="{BB962C8B-B14F-4D97-AF65-F5344CB8AC3E}">
        <p14:creationId xmlns:p14="http://schemas.microsoft.com/office/powerpoint/2010/main" val="455897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16796</TotalTime>
  <Words>8917</Words>
  <Application>Microsoft Office PowerPoint</Application>
  <PresentationFormat>Widescreen</PresentationFormat>
  <Paragraphs>622</Paragraphs>
  <Slides>48</Slides>
  <Notes>38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48</vt:i4>
      </vt:variant>
    </vt:vector>
  </HeadingPairs>
  <TitlesOfParts>
    <vt:vector size="55"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Variantes da função de ativação retificadora</vt:lpstr>
      <vt:lpstr>Outras formas de se minimizar a dissipação e a explosão do gradiente</vt:lpstr>
      <vt:lpstr>Tarefa</vt:lpstr>
      <vt:lpstr>Conectando neurônios</vt:lpstr>
      <vt:lpstr>Conectando neurônios</vt:lpstr>
      <vt:lpstr>Conectando neurônios</vt:lpstr>
      <vt:lpstr>Conectando neurônios</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1535</cp:revision>
  <dcterms:created xsi:type="dcterms:W3CDTF">2020-04-06T23:46:10Z</dcterms:created>
  <dcterms:modified xsi:type="dcterms:W3CDTF">2023-11-03T22:25:14Z</dcterms:modified>
</cp:coreProperties>
</file>