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28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35" r:id="rId28"/>
    <p:sldId id="301" r:id="rId29"/>
    <p:sldId id="269" r:id="rId30"/>
    <p:sldId id="303" r:id="rId31"/>
    <p:sldId id="271" r:id="rId32"/>
    <p:sldId id="365" r:id="rId33"/>
    <p:sldId id="382" r:id="rId34"/>
    <p:sldId id="383" r:id="rId35"/>
    <p:sldId id="38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7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#8:</a:t>
            </a:r>
            <a:r>
              <a:rPr lang="pt-BR" sz="1200" dirty="0" smtClean="0"/>
              <a:t> https://mybinder.org/v2/gh/zz4fap/t320_aprendizado_de_maquina/main?filepath=labs%2FLaboratorio8.ipynb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8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buscam, fundamentalmente, encontrar o </a:t>
            </a:r>
            <a:r>
              <a:rPr lang="pt-BR" b="1" i="1" dirty="0"/>
              <a:t>conjunto de pesos </a:t>
            </a:r>
            <a:r>
              <a:rPr lang="pt-BR" dirty="0"/>
              <a:t>que minimize a </a:t>
            </a:r>
            <a:r>
              <a:rPr lang="pt-BR" b="1" i="1" dirty="0"/>
              <a:t>medida de erro </a:t>
            </a:r>
            <a:r>
              <a:rPr lang="pt-BR" dirty="0"/>
              <a:t>escolhida.</a:t>
            </a:r>
          </a:p>
          <a:p>
            <a:r>
              <a:rPr lang="pt-BR" dirty="0"/>
              <a:t>A ideia é encontrar uma maneira de </a:t>
            </a:r>
            <a:r>
              <a:rPr lang="pt-BR" dirty="0" smtClean="0"/>
              <a:t>se calcular </a:t>
            </a:r>
            <a:r>
              <a:rPr lang="pt-BR" dirty="0"/>
              <a:t>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</a:t>
            </a:r>
            <a:r>
              <a:rPr lang="pt-BR" b="1" i="1" dirty="0" smtClean="0"/>
              <a:t>sinápticos das várias camadas de uma rede neural</a:t>
            </a:r>
            <a:r>
              <a:rPr lang="pt-BR" dirty="0" smtClean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dirty="0" smtClean="0"/>
                  <a:t>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ao </a:t>
                </a:r>
                <a:r>
                  <a:rPr lang="pt-BR" dirty="0"/>
                  <a:t>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à </a:t>
                </a:r>
                <a:r>
                  <a:rPr lang="pt-BR" b="1" i="1" dirty="0" smtClean="0"/>
                  <a:t>combinação linear</a:t>
                </a:r>
                <a:r>
                  <a:rPr lang="pt-BR" dirty="0" smtClean="0"/>
                  <a:t> </a:t>
                </a:r>
                <a:r>
                  <a:rPr lang="pt-BR" dirty="0"/>
                  <a:t>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:r>
                  <a:rPr lang="pt-BR" dirty="0" smtClean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 da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rede neural</a:t>
                </a:r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 é o vetor de ativações com as </a:t>
                </a:r>
                <a:r>
                  <a:rPr lang="pt-BR" b="1" i="1" dirty="0" smtClean="0"/>
                  <a:t>combinações lineares</a:t>
                </a:r>
                <a:r>
                  <a:rPr lang="pt-BR" dirty="0" smtClean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  <a:blipFill rotWithShape="0">
                <a:blip r:embed="rId4"/>
                <a:stretch>
                  <a:fillRect l="-816" t="-7292" r="-761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 smtClean="0"/>
                  <a:t> é o número de exemplos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os </a:t>
                </a:r>
                <a:r>
                  <a:rPr lang="pt-BR" b="1" i="1" dirty="0" smtClean="0"/>
                  <a:t>pesos </a:t>
                </a:r>
                <a:r>
                  <a:rPr lang="pt-BR" b="1" i="1" dirty="0"/>
                  <a:t>não aparecem </a:t>
                </a:r>
                <a:r>
                  <a:rPr lang="pt-BR" b="1" i="1" dirty="0" smtClean="0"/>
                  <a:t>explícitamente</a:t>
                </a:r>
                <a:r>
                  <a:rPr lang="pt-BR" dirty="0" smtClean="0"/>
                  <a:t> </a:t>
                </a:r>
                <a:r>
                  <a:rPr lang="pt-BR" dirty="0"/>
                  <a:t>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2"/>
                <a:stretch>
                  <a:fillRect l="-1141" t="-2663" r="-10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2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</a:t>
            </a:r>
            <a:r>
              <a:rPr lang="pt-BR" b="1" i="1" dirty="0"/>
              <a:t>as saídas da última camada </a:t>
            </a:r>
            <a:r>
              <a:rPr lang="pt-BR" b="1" i="1" dirty="0" smtClean="0"/>
              <a:t>da rede aparecem </a:t>
            </a:r>
            <a:r>
              <a:rPr lang="pt-BR" b="1" i="1" dirty="0"/>
              <a:t>de maneira direta na equação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oculta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ésimo exemplo,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</a:t>
                </a:r>
                <a:r>
                  <a:rPr lang="pt-BR" dirty="0" smtClean="0"/>
                  <a:t>exemplo.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</a:t>
                </a:r>
                <a:r>
                  <a:rPr lang="pt-BR" dirty="0" smtClean="0"/>
                  <a:t>gradiente) e usando </a:t>
                </a:r>
                <a:r>
                  <a:rPr lang="pt-BR" dirty="0"/>
                  <a:t>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</a:t>
                </a:r>
                <a:r>
                  <a:rPr lang="pt-BR" dirty="0" smtClean="0"/>
                  <a:t>podemos reescrevê-la como: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 smtClean="0"/>
                  <a:t>. Desta </a:t>
                </a:r>
                <a:r>
                  <a:rPr lang="pt-BR" dirty="0"/>
                  <a:t>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</a:t>
                </a:r>
                <a:r>
                  <a:rPr lang="pt-BR" dirty="0" smtClean="0"/>
                  <a:t>. </a:t>
                </a:r>
                <a:endParaRPr lang="pt-BR" dirty="0"/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</a:t>
                </a:r>
                <a:r>
                  <a:rPr lang="pt-BR" dirty="0" smtClean="0"/>
                  <a:t>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  <a:blipFill rotWithShape="0">
                <a:blip r:embed="rId3"/>
                <a:stretch>
                  <a:fillRect l="-705" t="-18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1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</a:t>
                </a:r>
                <a:r>
                  <a:rPr lang="pt-BR" b="1" i="1" dirty="0" smtClean="0"/>
                  <a:t>(sinápticos/bias) são </a:t>
                </a:r>
                <a:r>
                  <a:rPr lang="pt-BR" b="1" i="1" dirty="0"/>
                  <a:t>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u, para o beso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daquele nó). 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817" t="-2593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qual pode ser solucionado usando-se a função retificadora.</a:t>
            </a:r>
          </a:p>
          <a:p>
            <a:r>
              <a:rPr lang="pt-BR" dirty="0" smtClean="0"/>
              <a:t>Vimos algumas topologias diferentes de 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(sinápticos/bias) 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</a:t>
                </a:r>
                <a:r>
                  <a:rPr lang="pt-BR" dirty="0" smtClean="0"/>
                  <a:t>oculta. </a:t>
                </a:r>
                <a:endParaRPr lang="pt-BR" dirty="0"/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</a:t>
                </a:r>
                <a:r>
                  <a:rPr lang="pt-BR" dirty="0" smtClean="0"/>
                  <a:t>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sensibilidade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</a:t>
                </a:r>
                <a:r>
                  <a:rPr lang="pt-BR" dirty="0" smtClean="0"/>
                  <a:t>obtém </a:t>
                </a:r>
                <a:r>
                  <a:rPr lang="pt-BR" dirty="0"/>
                  <a:t>os </a:t>
                </a:r>
                <a:r>
                  <a:rPr lang="pt-BR" b="1" i="1" dirty="0"/>
                  <a:t>vetores de sensibilidade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</a:t>
                </a:r>
                <a:r>
                  <a:rPr lang="pt-BR" dirty="0" smtClean="0"/>
                  <a:t>tangente hiperbólica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/>
              <a:lstStyle/>
              <a:p>
                <a:r>
                  <a:rPr lang="pt-BR" dirty="0" smtClean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uma matriz diagonal </a:t>
                </a:r>
                <a:r>
                  <a:rPr lang="pt-BR" dirty="0"/>
                  <a:t>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1088" t="-1937" r="-1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 smtClean="0"/>
                  <a:t>Encontrem o vetor gradiente para todos os pesos do nó 1 da rede neural do próximo slide.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Podem deixar as derivadas parciais em função da derivada da função de ativação.</a:t>
                </a:r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Considerem </a:t>
                </a:r>
                <a:r>
                  <a:rPr lang="pt-BR" dirty="0"/>
                  <a:t>uma rede MLP com uma camada intermediária e </a:t>
                </a:r>
                <a:r>
                  <a:rPr lang="pt-BR" dirty="0" smtClean="0"/>
                  <a:t>uma camada </a:t>
                </a:r>
                <a:r>
                  <a:rPr lang="pt-BR" dirty="0"/>
                  <a:t>de </a:t>
                </a:r>
                <a:r>
                  <a:rPr lang="pt-BR" dirty="0" smtClean="0"/>
                  <a:t>saída com um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Devemos </a:t>
                </a:r>
                <a:r>
                  <a:rPr lang="pt-BR" dirty="0"/>
                  <a:t>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</a:t>
                </a:r>
                <a:r>
                  <a:rPr lang="pt-BR" dirty="0" smtClean="0"/>
                  <a:t>pois há </a:t>
                </a:r>
                <a:r>
                  <a:rPr lang="pt-BR" dirty="0"/>
                  <a:t>apenas um </a:t>
                </a:r>
                <a:r>
                  <a:rPr lang="pt-BR" b="1" dirty="0"/>
                  <a:t>nó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dirty="0" smtClean="0"/>
                  <a:t>exemplo com </a:t>
                </a:r>
                <a:r>
                  <a:rPr lang="pt-BR" dirty="0"/>
                  <a:t>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Supomos </a:t>
                </a:r>
                <a:r>
                  <a:rPr lang="pt-BR" dirty="0"/>
                  <a:t>que a rede </a:t>
                </a:r>
                <a:r>
                  <a:rPr lang="pt-BR" dirty="0" smtClean="0"/>
                  <a:t>tem uma </a:t>
                </a:r>
                <a:r>
                  <a:rPr lang="pt-BR" dirty="0"/>
                  <a:t>certa </a:t>
                </a:r>
                <a:r>
                  <a:rPr lang="pt-BR" dirty="0" smtClean="0"/>
                  <a:t>configuração inicial </a:t>
                </a:r>
                <a:r>
                  <a:rPr lang="pt-BR" dirty="0"/>
                  <a:t>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  <a:blipFill rotWithShape="0">
                <a:blip r:embed="rId2"/>
                <a:stretch>
                  <a:fillRect l="-1411" t="-3027" r="-847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068457" y="2496457"/>
            <a:ext cx="5109029" cy="30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</a:t>
                </a:r>
                <a:r>
                  <a:rPr lang="pt-BR" dirty="0" smtClean="0"/>
                  <a:t>Agora</a:t>
                </a:r>
                <a:r>
                  <a:rPr lang="pt-BR" dirty="0"/>
                  <a:t>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OBS</a:t>
                </a:r>
                <a:r>
                  <a:rPr lang="pt-BR" sz="1400" dirty="0"/>
                  <a:t>.: </a:t>
                </a:r>
                <a:r>
                  <a:rPr lang="pt-BR" sz="1400" dirty="0" smtClean="0"/>
                  <a:t>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Agora, para calcularmos </a:t>
                </a:r>
                <a:r>
                  <a:rPr lang="pt-BR" dirty="0"/>
                  <a:t>o gradiente, </a:t>
                </a:r>
                <a:r>
                  <a:rPr lang="pt-BR" dirty="0" smtClean="0"/>
                  <a:t>multiplicamos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pelas entradas correspondentes.</a:t>
                </a:r>
              </a:p>
              <a:p>
                <a:r>
                  <a:rPr lang="pt-BR" dirty="0" smtClean="0"/>
                  <a:t>Por exemplo, as </a:t>
                </a:r>
                <a:r>
                  <a:rPr lang="pt-BR" dirty="0"/>
                  <a:t>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 smtClean="0"/>
                  <a:t>mostradas abaixo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Os pesos de </a:t>
            </a:r>
            <a:r>
              <a:rPr lang="pt-BR" sz="1600" b="1" i="1" dirty="0" smtClean="0"/>
              <a:t>bias</a:t>
            </a:r>
            <a:r>
              <a:rPr lang="pt-BR" sz="1600" dirty="0" smtClean="0"/>
              <a:t> </a:t>
            </a:r>
            <a:r>
              <a:rPr lang="pt-BR" sz="1600" dirty="0"/>
              <a:t>estão ligados a entradas com valores constantes iguais a </a:t>
            </a:r>
            <a:r>
              <a:rPr lang="pt-BR" sz="1600" dirty="0" smtClean="0"/>
              <a:t>1.</a:t>
            </a:r>
            <a:endParaRPr lang="pt-BR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 smtClean="0"/>
                  <a:t>Se fôssemos calcular as derivadas aplicando a regra da cadeia diretamente, elas seriam calculadas como mostrado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VI)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8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b="1" dirty="0"/>
              <a:t>Projeto </a:t>
            </a:r>
            <a:r>
              <a:rPr lang="pt-BR" b="1" dirty="0" smtClean="0"/>
              <a:t>#2</a:t>
            </a:r>
            <a:endParaRPr lang="pt-BR" b="1" dirty="0"/>
          </a:p>
          <a:p>
            <a:pPr lvl="1"/>
            <a:r>
              <a:rPr lang="pt-BR" dirty="0"/>
              <a:t>Projeto pode ser feito em grupo de no máximo 3 alunos.</a:t>
            </a:r>
          </a:p>
          <a:p>
            <a:pPr lvl="1"/>
            <a:r>
              <a:rPr lang="pt-BR" dirty="0"/>
              <a:t>Entrega: 12/12/2021.</a:t>
            </a:r>
          </a:p>
          <a:p>
            <a:pPr lvl="1"/>
            <a:r>
              <a:rPr lang="pt-BR" dirty="0"/>
              <a:t>Vídeo com a explicação sobre o projeto se encontra na pasta “Projeto </a:t>
            </a:r>
            <a:r>
              <a:rPr lang="pt-BR" dirty="0" smtClean="0"/>
              <a:t>#2” </a:t>
            </a:r>
            <a:r>
              <a:rPr lang="pt-BR" dirty="0"/>
              <a:t>em </a:t>
            </a:r>
            <a:r>
              <a:rPr lang="pt-BR" dirty="0" smtClean="0"/>
              <a:t>“Arquivos”.</a:t>
            </a:r>
            <a:endParaRPr lang="pt-BR" dirty="0"/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1</a:t>
                </a:r>
                <a:endParaRPr lang="pt-BR" sz="16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2</a:t>
                </a:r>
                <a:endParaRPr lang="pt-BR" sz="16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3</a:t>
                </a:r>
                <a:endParaRPr lang="pt-BR" sz="16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XOR</a:t>
              </a:r>
              <a:endParaRPr lang="pt-BR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0 (nível lógico 0)</a:t>
              </a:r>
              <a:endParaRPr lang="pt-BR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1 (nível lógico 1)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maior crescimento da função</a:t>
                </a:r>
                <a:r>
                  <a:rPr lang="pt-BR" dirty="0"/>
                  <a:t>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</a:t>
            </a:r>
            <a:r>
              <a:rPr lang="pt-BR" dirty="0" smtClean="0"/>
              <a:t>ressaltarmos </a:t>
            </a:r>
            <a:r>
              <a:rPr lang="pt-BR" dirty="0"/>
              <a:t>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convexas, podendo 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algoritmo de minimização 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16630</TotalTime>
  <Words>1950</Words>
  <Application>Microsoft Office PowerPoint</Application>
  <PresentationFormat>Widescreen</PresentationFormat>
  <Paragraphs>337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PowerPoint Presentation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1271</cp:revision>
  <dcterms:created xsi:type="dcterms:W3CDTF">2020-04-06T23:46:10Z</dcterms:created>
  <dcterms:modified xsi:type="dcterms:W3CDTF">2021-11-21T01:12:38Z</dcterms:modified>
</cp:coreProperties>
</file>