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14" r:id="rId3"/>
    <p:sldId id="257" r:id="rId4"/>
    <p:sldId id="282" r:id="rId5"/>
    <p:sldId id="346" r:id="rId6"/>
    <p:sldId id="263" r:id="rId7"/>
    <p:sldId id="298" r:id="rId8"/>
    <p:sldId id="328" r:id="rId9"/>
    <p:sldId id="329" r:id="rId10"/>
    <p:sldId id="338" r:id="rId11"/>
    <p:sldId id="331" r:id="rId12"/>
    <p:sldId id="332" r:id="rId13"/>
    <p:sldId id="333" r:id="rId14"/>
    <p:sldId id="344" r:id="rId15"/>
    <p:sldId id="345" r:id="rId16"/>
    <p:sldId id="335" r:id="rId17"/>
    <p:sldId id="336" r:id="rId18"/>
    <p:sldId id="342" r:id="rId19"/>
    <p:sldId id="337" r:id="rId20"/>
    <p:sldId id="324" r:id="rId21"/>
    <p:sldId id="306" r:id="rId22"/>
    <p:sldId id="339" r:id="rId23"/>
    <p:sldId id="341" r:id="rId24"/>
    <p:sldId id="343" r:id="rId2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1382" autoAdjust="0"/>
  </p:normalViewPr>
  <p:slideViewPr>
    <p:cSldViewPr snapToGrid="0">
      <p:cViewPr>
        <p:scale>
          <a:sx n="100" d="100"/>
          <a:sy n="100" d="100"/>
        </p:scale>
        <p:origin x="1002" y="22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22/07/2022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21293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Exemplo</a:t>
            </a:r>
            <a:r>
              <a:rPr lang="pt-BR" sz="1200" dirty="0" smtClean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/>
              <a:t>Binder: https://</a:t>
            </a:r>
            <a:r>
              <a:rPr lang="pt-BR" sz="1200" b="0" i="0" dirty="0" smtClean="0"/>
              <a:t>mybinder.org/v2/gh/zz4fap/t320_aprendizado_de_maquina/main?filepath=notebooks%2Fclassificação%2F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 smtClean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 smtClean="0"/>
              <a:t>https://colab.research.google.com/github/zz4fap/t320_aprendizado_de_maquina/blob/main/notebooks/</a:t>
            </a:r>
            <a:r>
              <a:rPr lang="pt-BR" sz="1200" b="0" i="0" dirty="0" smtClean="0"/>
              <a:t>classificação</a:t>
            </a:r>
            <a:r>
              <a:rPr lang="pt-BR" sz="1200" dirty="0" smtClean="0"/>
              <a:t>/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 smtClean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#1</a:t>
            </a:r>
            <a:r>
              <a:rPr lang="pt-BR" sz="1200" dirty="0" smtClean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Motivacão:</a:t>
            </a:r>
            <a:r>
              <a:rPr lang="pt-BR" baseline="0" dirty="0" smtClean="0"/>
              <a:t> classificacão de e-mails, detecção de símbolos, classificação de modulações</a:t>
            </a:r>
            <a:r>
              <a:rPr lang="pt-BR" baseline="0" smtClean="0"/>
              <a:t>, etc.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6031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 smtClean="0"/>
              <a:t>fronteira de decisão</a:t>
            </a:r>
            <a:r>
              <a:rPr lang="pt-BR" b="0" i="0" dirty="0" smtClean="0"/>
              <a:t>  é onde </a:t>
            </a:r>
            <a:r>
              <a:rPr lang="pt-BR" dirty="0" smtClean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As fronteiras de decisão são definidas por funções (lineares ou não) que separam</a:t>
            </a:r>
            <a:r>
              <a:rPr lang="pt-BR" baseline="0" dirty="0" smtClean="0"/>
              <a:t> ou discriminam as classes. Essas funções são normalmente chamadas de funções discriminantes, pois vão discriminar (ou separar) as classes.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22/07/2022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81.png"/><Relationship Id="rId7" Type="http://schemas.openxmlformats.org/officeDocument/2006/relationships/image" Target="../media/image37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29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.png"/><Relationship Id="rId4" Type="http://schemas.openxmlformats.org/officeDocument/2006/relationships/image" Target="../media/image31.png"/><Relationship Id="rId9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IyIIMu1w6POBhrVnw11yqXXy6BjC439j?usp=shari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emf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dirty="0" smtClean="0"/>
                  <a:t>Problema</a:t>
                </a:r>
                <a:r>
                  <a:rPr lang="pt-BR" dirty="0"/>
                  <a:t>: </a:t>
                </a:r>
                <a:r>
                  <a:rPr lang="pt-BR" dirty="0" smtClean="0"/>
                  <a:t>encontrar uma função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que atribua </a:t>
                </a:r>
                <a:r>
                  <a:rPr lang="pt-BR" dirty="0"/>
                  <a:t>a cada </a:t>
                </a:r>
                <a:r>
                  <a:rPr lang="pt-BR" b="1" i="1" dirty="0"/>
                  <a:t>exemplo de </a:t>
                </a:r>
                <a:r>
                  <a:rPr lang="pt-BR" b="1" i="1" dirty="0" smtClean="0"/>
                  <a:t>entrada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</a:t>
                </a:r>
                <a:r>
                  <a:rPr lang="pt-BR" dirty="0" smtClean="0"/>
                  <a:t>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smtClean="0"/>
                  <a:t>e a qual o exemplo pertence.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podem ser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Spam e not spam (ham).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</a:t>
                </a:r>
                <a:r>
                  <a:rPr lang="pt-BR" dirty="0" smtClean="0"/>
                  <a:t>modulação </a:t>
                </a:r>
                <a:r>
                  <a:rPr lang="pt-BR" dirty="0"/>
                  <a:t>específica.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</a:t>
                </a:r>
                <a:r>
                  <a:rPr lang="pt-BR" dirty="0" smtClean="0"/>
                  <a:t>cães, gatos, </a:t>
                </a:r>
                <a:r>
                  <a:rPr lang="pt-BR" dirty="0"/>
                  <a:t>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</a:t>
                </a:r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dirty="0"/>
                  <a:t>exemplos</a:t>
                </a:r>
                <a:r>
                  <a:rPr lang="pt-BR" dirty="0"/>
                  <a:t> e </a:t>
                </a:r>
                <a:r>
                  <a:rPr lang="pt-BR" b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exemplo de entrada, o qual é caraterizado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representa </a:t>
                </a:r>
                <a:r>
                  <a:rPr lang="pt-BR" dirty="0"/>
                  <a:t>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Portanto, como </a:t>
                </a:r>
                <a:r>
                  <a:rPr lang="pt-BR" dirty="0"/>
                  <a:t>vocês </a:t>
                </a:r>
                <a:r>
                  <a:rPr lang="pt-BR" dirty="0" smtClean="0"/>
                  <a:t>já devem </a:t>
                </a:r>
                <a:r>
                  <a:rPr lang="pt-BR" dirty="0"/>
                  <a:t>ter percebido, </a:t>
                </a:r>
                <a:r>
                  <a:rPr lang="pt-BR" b="1" i="1" dirty="0"/>
                  <a:t>classificadores</a:t>
                </a:r>
                <a:r>
                  <a:rPr lang="pt-BR" dirty="0"/>
                  <a:t> são algoritmos de </a:t>
                </a:r>
                <a:r>
                  <a:rPr lang="pt-BR" b="1" i="1" dirty="0"/>
                  <a:t>treinamento supervisionado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215" cy="5032375"/>
              </a:xfrm>
              <a:blipFill rotWithShape="0">
                <a:blip r:embed="rId3"/>
                <a:stretch>
                  <a:fillRect l="-825" t="-3027" r="-16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</a:t>
                </a:r>
                <a:r>
                  <a:rPr lang="pt-BR" dirty="0" smtClean="0"/>
                  <a:t>de um classificador para um </a:t>
                </a:r>
                <a:r>
                  <a:rPr lang="pt-BR" b="1" i="1" dirty="0" smtClean="0"/>
                  <a:t>exemplo de entrada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deve ser um valor que identifique a </a:t>
                </a:r>
                <a:r>
                  <a:rPr lang="pt-BR" b="1" i="1" dirty="0" smtClean="0"/>
                  <a:t>classe</a:t>
                </a:r>
                <a:r>
                  <a:rPr lang="pt-BR" dirty="0" smtClean="0"/>
                  <a:t> </a:t>
                </a:r>
                <a:r>
                  <a:rPr lang="pt-BR" dirty="0"/>
                  <a:t>à qual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 smtClean="0"/>
                  <a:t> pertence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 saída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</a:t>
                </a:r>
                <a:r>
                  <a:rPr lang="pt-BR" dirty="0" smtClean="0"/>
                  <a:t>é </a:t>
                </a:r>
                <a:r>
                  <a:rPr lang="pt-BR" dirty="0"/>
                  <a:t>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(ou seja,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Portanto, </a:t>
                </a:r>
                <a:r>
                  <a:rPr lang="pt-BR" dirty="0"/>
                  <a:t>para </a:t>
                </a:r>
                <a:r>
                  <a:rPr lang="pt-BR" dirty="0" smtClean="0"/>
                  <a:t>realizarmos </a:t>
                </a:r>
                <a:r>
                  <a:rPr lang="pt-BR" dirty="0"/>
                  <a:t>o treinamento do </a:t>
                </a:r>
                <a:r>
                  <a:rPr lang="pt-BR" b="1" i="1" dirty="0" smtClean="0"/>
                  <a:t>modelo de classificação</a:t>
                </a:r>
                <a:r>
                  <a:rPr lang="pt-BR" dirty="0" smtClean="0"/>
                  <a:t>, devemos escolher </a:t>
                </a:r>
                <a:r>
                  <a:rPr lang="pt-BR" dirty="0"/>
                  <a:t>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 </a:t>
                </a:r>
                <a:r>
                  <a:rPr lang="pt-BR" b="1" i="1" dirty="0"/>
                  <a:t>saída </a:t>
                </a:r>
                <a:r>
                  <a:rPr lang="pt-BR" b="1" i="1" dirty="0" smtClean="0"/>
                  <a:t>desejada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Assim, como veremos a seguir, duas </a:t>
                </a:r>
                <a:r>
                  <a:rPr lang="pt-BR" dirty="0"/>
                  <a:t>opções podem ser </a:t>
                </a:r>
                <a:r>
                  <a:rPr lang="pt-BR" dirty="0" smtClean="0"/>
                  <a:t>adotadas, dependendo se a </a:t>
                </a:r>
                <a:r>
                  <a:rPr lang="pt-BR" dirty="0"/>
                  <a:t>classificação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binária</a:t>
                </a:r>
                <a:r>
                  <a:rPr lang="pt-BR" dirty="0" smtClean="0"/>
                  <a:t> ou </a:t>
                </a:r>
                <a:r>
                  <a:rPr lang="pt-BR" b="1" i="1" dirty="0" smtClean="0"/>
                  <a:t>multi-classes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9536" cy="5032376"/>
              </a:xfrm>
              <a:blipFill rotWithShape="0">
                <a:blip r:embed="rId3"/>
                <a:stretch>
                  <a:fillRect l="-930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4463439" y="5613149"/>
            <a:ext cx="3889055" cy="805758"/>
            <a:chOff x="4415426" y="5866646"/>
            <a:chExt cx="3889055" cy="805758"/>
          </a:xfrm>
        </p:grpSpPr>
        <p:sp>
          <p:nvSpPr>
            <p:cNvPr id="4" name="Rectangle 3"/>
            <p:cNvSpPr/>
            <p:nvPr/>
          </p:nvSpPr>
          <p:spPr>
            <a:xfrm>
              <a:off x="5323439" y="5866646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 smtClean="0">
                  <a:solidFill>
                    <a:schemeClr val="tx1"/>
                  </a:solidFill>
                </a:rPr>
                <a:t>Classificador</a:t>
              </a:r>
              <a:endParaRPr lang="pt-BR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963439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6871581" y="6269525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5426" y="6066753"/>
                  <a:ext cx="643253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pt-BR" dirty="0"/>
                    <a:t> </a:t>
                  </a:r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?</m:t>
                          </m:r>
                        </m:sup>
                      </m:sSup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6341" y="6066753"/>
                  <a:ext cx="1168140" cy="37555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918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 smtClean="0"/>
                  <a:t>Classificação binária</a:t>
                </a:r>
                <a:r>
                  <a:rPr lang="pt-BR" dirty="0" smtClean="0"/>
                  <a:t>: existem apenas duas </a:t>
                </a:r>
                <a:r>
                  <a:rPr lang="pt-BR" dirty="0"/>
                  <a:t>classes possíveis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é chamada de </a:t>
                </a:r>
                <a:r>
                  <a:rPr lang="pt-BR" b="1" i="1" dirty="0" smtClean="0"/>
                  <a:t>classe negativa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a </a:t>
                </a:r>
                <a:r>
                  <a:rPr lang="pt-BR" b="1" i="1" dirty="0" smtClean="0"/>
                  <a:t>classe positiva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Portanto, nesse caso, podemos utilizar </a:t>
                </a:r>
                <a:r>
                  <a:rPr lang="pt-BR" b="1" i="1" dirty="0"/>
                  <a:t>uma única </a:t>
                </a:r>
                <a:r>
                  <a:rPr lang="pt-BR" b="1" i="1" dirty="0" smtClean="0"/>
                  <a:t>saída escalar binária </a:t>
                </a:r>
                <a:r>
                  <a:rPr lang="pt-BR" dirty="0" smtClean="0"/>
                  <a:t>para </a:t>
                </a:r>
                <a:r>
                  <a:rPr lang="pt-BR" dirty="0"/>
                  <a:t>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 smtClean="0"/>
                  <a:t>exemplo de entrada</a:t>
                </a:r>
                <a:r>
                  <a:rPr lang="pt-B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 smtClean="0"/>
              </a:p>
              <a:p>
                <a:r>
                  <a:rPr lang="pt-BR" dirty="0" smtClean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Também </a:t>
                </a:r>
                <a:r>
                  <a:rPr lang="pt-BR" dirty="0"/>
                  <a:t>é possível </a:t>
                </a:r>
                <a:r>
                  <a:rPr lang="pt-BR" dirty="0" smtClean="0"/>
                  <a:t>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 smtClean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 rotWithShape="0">
                <a:blip r:embed="rId2"/>
                <a:stretch>
                  <a:fillRect l="-990" t="-1937" r="-1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91625"/>
            <a:ext cx="10515600" cy="808355"/>
          </a:xfrm>
        </p:spPr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b="1" dirty="0" smtClean="0"/>
                  <a:t>Classificação multi-classes</a:t>
                </a:r>
                <a:r>
                  <a:rPr lang="pt-BR" dirty="0" smtClean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Geralmente, nesse caso, o classificador terá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Uma </a:t>
                </a:r>
                <a:r>
                  <a:rPr lang="pt-BR" dirty="0"/>
                  <a:t>estratégia bastante </a:t>
                </a:r>
                <a:r>
                  <a:rPr lang="pt-BR" dirty="0" smtClean="0"/>
                  <a:t>utilizada para representar estas classes </a:t>
                </a:r>
                <a:r>
                  <a:rPr lang="pt-BR" dirty="0"/>
                  <a:t>é conhecida como </a:t>
                </a:r>
                <a:r>
                  <a:rPr lang="pt-BR" dirty="0" smtClean="0"/>
                  <a:t>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. </a:t>
                </a:r>
              </a:p>
              <a:p>
                <a:r>
                  <a:rPr lang="pt-BR" b="1" i="1" dirty="0" smtClean="0"/>
                  <a:t>Codificação one-hot</a:t>
                </a:r>
                <a:r>
                  <a:rPr lang="pt-BR" dirty="0" smtClean="0"/>
                  <a:t>: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utiliza uma representação </a:t>
                </a:r>
                <a:r>
                  <a:rPr lang="pt-BR" b="1" i="1" dirty="0" smtClean="0"/>
                  <a:t>vetorial</a:t>
                </a:r>
                <a:r>
                  <a:rPr lang="pt-BR" dirty="0" smtClean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</a:t>
                </a:r>
                <a:r>
                  <a:rPr lang="pt-BR" dirty="0" smtClean="0"/>
                  <a:t>para as saídas.</a:t>
                </a:r>
              </a:p>
              <a:p>
                <a:pPr lvl="1"/>
                <a:r>
                  <a:rPr lang="pt-BR" dirty="0" smtClean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Nesse </a:t>
                </a:r>
                <a:r>
                  <a:rPr lang="pt-BR" dirty="0"/>
                  <a:t>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dirty="0" smtClean="0"/>
                  <a:t>possui </a:t>
                </a:r>
                <a:r>
                  <a:rPr lang="pt-BR" b="1" i="1" dirty="0" smtClean="0"/>
                  <a:t>múltiplas </a:t>
                </a:r>
                <a:r>
                  <a:rPr lang="pt-BR" b="1" i="1" dirty="0"/>
                  <a:t>saídas</a:t>
                </a:r>
                <a:r>
                  <a:rPr lang="pt-BR" dirty="0"/>
                  <a:t>, cada </a:t>
                </a:r>
                <a:r>
                  <a:rPr lang="pt-BR" dirty="0" smtClean="0"/>
                  <a:t>uma representando </a:t>
                </a:r>
                <a:r>
                  <a:rPr lang="pt-BR" dirty="0"/>
                  <a:t>uma classe específica.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/>
                  <a:t>imaginemos um classificador de notícias com quatro </a:t>
                </a:r>
                <a:r>
                  <a:rPr lang="pt-BR" dirty="0"/>
                  <a:t>classes </a:t>
                </a:r>
                <a:r>
                  <a:rPr lang="pt-BR" dirty="0" smtClean="0"/>
                  <a:t>possíveis: </a:t>
                </a:r>
                <a:r>
                  <a:rPr lang="pt-BR" i="1" dirty="0" smtClean="0"/>
                  <a:t>esportes</a:t>
                </a:r>
                <a:r>
                  <a:rPr lang="pt-BR" dirty="0" smtClean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 smtClean="0"/>
                  <a:t>. Como seria a representação com codificação </a:t>
                </a:r>
                <a:r>
                  <a:rPr lang="pt-BR" b="1" i="1" dirty="0" smtClean="0"/>
                  <a:t>one-hot</a:t>
                </a:r>
                <a:r>
                  <a:rPr lang="pt-BR" dirty="0" smtClean="0"/>
                  <a:t>?</a:t>
                </a:r>
              </a:p>
              <a:p>
                <a:pPr marL="457200" lvl="1" indent="0">
                  <a:buNone/>
                </a:pPr>
                <a:endParaRPr lang="pt-BR" sz="17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91404"/>
                <a:ext cx="11192435" cy="5638460"/>
              </a:xfrm>
              <a:blipFill rotWithShape="0">
                <a:blip r:embed="rId2"/>
                <a:stretch>
                  <a:fillRect l="-871" t="-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000" dirty="0" smtClean="0"/>
                  <a:t>Assim, 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2000" dirty="0" smtClean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</m:sSup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2000" dirty="0" smtClean="0"/>
                  <a:t>.</a:t>
                </a:r>
                <a:endParaRPr lang="pt-BR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0415" y="5505524"/>
                <a:ext cx="3701334" cy="1017715"/>
              </a:xfrm>
              <a:prstGeom prst="rect">
                <a:avLst/>
              </a:prstGeom>
              <a:blipFill rotWithShape="0">
                <a:blip r:embed="rId3"/>
                <a:stretch>
                  <a:fillRect l="-1647" t="-2395" b="-10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55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314853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Antes,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aproximar um </a:t>
                </a:r>
                <a:r>
                  <a:rPr lang="pt-BR" b="1" i="1" dirty="0"/>
                  <a:t>modelo gerador</a:t>
                </a:r>
                <a:r>
                  <a:rPr lang="pt-BR" dirty="0"/>
                  <a:t>, agora, as usaremos para separar classes.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bi-dimensional</a:t>
                </a:r>
                <a:r>
                  <a:rPr lang="pt-BR" dirty="0" smtClean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 smtClean="0"/>
                  <a:t>, criado pelos </a:t>
                </a:r>
                <a:r>
                  <a:rPr lang="pt-BR" b="1" i="1" dirty="0" smtClean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e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classe.</a:t>
                </a:r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 smtClean="0"/>
                  <a:t>(também 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superfície </a:t>
                </a:r>
                <a:r>
                  <a:rPr lang="pt-BR" b="1" i="1" dirty="0"/>
                  <a:t>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 smtClean="0"/>
                  <a:t>que separe as classes de forma ótima.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314853" cy="5032375"/>
              </a:xfrm>
              <a:blipFill rotWithShape="0">
                <a:blip r:embed="rId3"/>
                <a:stretch>
                  <a:fillRect l="-1174" t="-1816" r="-1027" b="-1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9044834" y="2898421"/>
            <a:ext cx="3041542" cy="234298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836590" y="5458329"/>
            <a:ext cx="1874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Fronteira de decisão</a:t>
            </a:r>
            <a:endParaRPr lang="pt-BR" sz="1400" dirty="0"/>
          </a:p>
        </p:txBody>
      </p:sp>
      <p:cxnSp>
        <p:nvCxnSpPr>
          <p:cNvPr id="9" name="Curved Connector 8"/>
          <p:cNvCxnSpPr>
            <a:endCxn id="7" idx="0"/>
          </p:cNvCxnSpPr>
          <p:nvPr/>
        </p:nvCxnSpPr>
        <p:spPr>
          <a:xfrm rot="5400000">
            <a:off x="10757110" y="4817121"/>
            <a:ext cx="657723" cy="624693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70970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653"/>
            <a:ext cx="10515600" cy="1144303"/>
          </a:xfrm>
        </p:spPr>
        <p:txBody>
          <a:bodyPr/>
          <a:lstStyle/>
          <a:p>
            <a:r>
              <a:rPr lang="pt-BR" dirty="0" smtClean="0"/>
              <a:t>Funções discriminantes lineares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Em geral,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</a:t>
                </a:r>
                <a:r>
                  <a:rPr lang="pt-BR" dirty="0" smtClean="0"/>
                  <a:t>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q</a:t>
                </a:r>
                <a:r>
                  <a:rPr lang="pt-BR" dirty="0" smtClean="0"/>
                  <a:t>ue nada mais é do que uma </a:t>
                </a:r>
                <a:r>
                  <a:rPr lang="pt-BR" b="1" i="1" dirty="0" smtClean="0"/>
                  <a:t>combinação linear dos pesos</a:t>
                </a:r>
                <a:r>
                  <a:rPr lang="pt-BR" dirty="0" smtClean="0"/>
                  <a:t>, assim como nós vimos na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também pode ser vista como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separa as classes.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 smtClean="0"/>
                  <a:t> (</a:t>
                </a:r>
                <a:r>
                  <a:rPr lang="pt-BR" b="1" i="1" dirty="0" smtClean="0"/>
                  <a:t>bias</a:t>
                </a:r>
                <a:r>
                  <a:rPr lang="pt-BR" dirty="0" smtClean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o restante dos pesos determina a orientação do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ideia aqui é encontrar os pesos da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de tal forma que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OBS.: Como vimos anteriormente, podemos ter também </a:t>
                </a:r>
                <a:r>
                  <a:rPr lang="pt-BR" b="1" i="1" dirty="0" smtClean="0"/>
                  <a:t>funções discriminates não-lineares em relação aos atributos</a:t>
                </a:r>
                <a:r>
                  <a:rPr lang="pt-BR" dirty="0" smtClean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 (eq. de um círculo centrado na origem).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377011"/>
                <a:ext cx="8647386" cy="5480989"/>
              </a:xfrm>
              <a:blipFill rotWithShape="0">
                <a:blip r:embed="rId3"/>
                <a:stretch>
                  <a:fillRect l="-846" t="-2336" r="-1339" b="-4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9350220" y="1869331"/>
            <a:ext cx="2841780" cy="326370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11540" y="5485591"/>
            <a:ext cx="3385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400" dirty="0" smtClean="0"/>
              <a:t>Indeterminação: empate </a:t>
            </a:r>
            <a:r>
              <a:rPr lang="pt-BR" sz="1400" dirty="0"/>
              <a:t>entre </a:t>
            </a:r>
            <a:r>
              <a:rPr lang="pt-BR" sz="1400" dirty="0" smtClean="0"/>
              <a:t>as classes.</a:t>
            </a:r>
            <a:endParaRPr lang="pt-BR" sz="1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7278983" y="5625355"/>
            <a:ext cx="579422" cy="141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191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Analisem a figura.</a:t>
                </a:r>
              </a:p>
              <a:p>
                <a:r>
                  <a:rPr lang="pt-BR" dirty="0" smtClean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e queremos encontrar uma </a:t>
                </a:r>
                <a:r>
                  <a:rPr lang="pt-BR" b="1" i="1" dirty="0" smtClean="0"/>
                  <a:t>função discriminate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que as separe.</a:t>
                </a:r>
              </a:p>
              <a:p>
                <a:r>
                  <a:rPr lang="pt-BR" dirty="0" smtClean="0"/>
                  <a:t>Qual formato deve ter esta </a:t>
                </a:r>
                <a:r>
                  <a:rPr lang="pt-BR" b="1" i="1" dirty="0" smtClean="0"/>
                  <a:t>função discriminante</a:t>
                </a:r>
                <a:r>
                  <a:rPr lang="pt-BR" dirty="0" smtClean="0"/>
                  <a:t>?</a:t>
                </a:r>
              </a:p>
              <a:p>
                <a:pPr lvl="1"/>
                <a:r>
                  <a:rPr lang="pt-BR" dirty="0" smtClean="0"/>
                  <a:t>O formato mais simples (navalha de Occam) é o de uma reta.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455395"/>
                <a:ext cx="10970054" cy="2359064"/>
              </a:xfrm>
              <a:blipFill rotWithShape="0">
                <a:blip r:embed="rId3"/>
                <a:stretch>
                  <a:fillRect l="-944" t="-4393" r="-444" b="-23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/>
          <p:cNvGrpSpPr/>
          <p:nvPr/>
        </p:nvGrpSpPr>
        <p:grpSpPr>
          <a:xfrm>
            <a:off x="5050802" y="1345320"/>
            <a:ext cx="3579851" cy="3073148"/>
            <a:chOff x="4781484" y="1471556"/>
            <a:chExt cx="3579851" cy="3073148"/>
          </a:xfrm>
        </p:grpSpPr>
        <p:sp>
          <p:nvSpPr>
            <p:cNvPr id="80" name="Oval 79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Isosceles Triangle 80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Oval 81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Oval 85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Isosceles Triangle 86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Isosceles Triangle 87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Isosceles Triangle 88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Isosceles Triangle 89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Isosceles Triangle 90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Isosceles Triangle 91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Isosceles Triangle 92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Rectangle 98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4" name="TextBox 103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113" name="Rectangle 112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Rectangle 113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Rectangle 114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Rectangle 115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Rectangle 116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Rectangle 117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Rectangle 118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Rectangle 119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Rectangle 120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Rectangle 121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Rectangle 122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Rectangle 123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Rectangle 124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Rectangle 125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Rectangle 126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Isosceles Triangle 127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Isosceles Triangle 128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Isosceles Triangle 129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Isosceles Triangle 130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Isosceles Triangle 131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Oval 132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263197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</p:spPr>
            <p:txBody>
              <a:bodyPr/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3" y="164897"/>
                <a:ext cx="11353800" cy="1325563"/>
              </a:xfrm>
              <a:blipFill rotWithShape="0">
                <a:blip r:embed="rId2"/>
                <a:stretch>
                  <a:fillRect l="-2202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Visualmente, traçamos uma reta em uma posição que separe as classes da melhor forma possível.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função discriminante </a:t>
                </a:r>
                <a:r>
                  <a:rPr lang="pt-BR" dirty="0" smtClean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Agora que definimos uma função e sua posição no gráfico, precisamos encontrar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e as </a:t>
                </a:r>
                <a:r>
                  <a:rPr lang="pt-BR" b="1" i="1" dirty="0" smtClean="0"/>
                  <a:t>regiões de decisão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113939"/>
                <a:ext cx="11121572" cy="2700520"/>
              </a:xfrm>
              <a:blipFill rotWithShape="0">
                <a:blip r:embed="rId3"/>
                <a:stretch>
                  <a:fillRect l="-932" t="-3837" b="-45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4934687" y="1084333"/>
            <a:ext cx="3773884" cy="3073148"/>
            <a:chOff x="4781484" y="1471556"/>
            <a:chExt cx="3773884" cy="3073148"/>
          </a:xfrm>
        </p:grpSpPr>
        <p:sp>
          <p:nvSpPr>
            <p:cNvPr id="6" name="Oval 5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6850107" y="3195866"/>
                  <a:ext cx="662657" cy="505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662657" cy="50599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720241" y="1527875"/>
                  <a:ext cx="655076" cy="50599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655076" cy="50599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Straight Arrow Connector 36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7" name="Straight Connector 4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Rectangle 5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Rectangle 5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ctangle 5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ctangle 6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Rectangle 6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Rectangle 6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Rectangle 6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Rectangle 6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Rectangle 6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Rectangle 6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Rectangle 6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Rectangle 6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Rectangle 6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Rectangle 7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Isosceles Triangle 73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Isosceles Triangle 74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Isosceles Triangle 75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Isosceles Triangle 76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Isosceles Triangle 77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Rectangle 71"/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3" name="Freeform 72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509802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Temos 3 incógnitas e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 smtClean="0"/>
                  <a:t>/2</a:t>
                </a:r>
              </a:p>
              <a:p>
                <a:r>
                  <a:rPr lang="pt-BR" dirty="0" smtClean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481955"/>
              </a:xfrm>
              <a:blipFill rotWithShape="0">
                <a:blip r:embed="rId4"/>
                <a:stretch>
                  <a:fillRect l="-944" t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7416584" y="6452761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 smtClean="0">
                <a:hlinkClick r:id="rId5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disciplina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Continuação de </a:t>
            </a:r>
            <a:r>
              <a:rPr lang="pt-BR" b="1" i="1" dirty="0" smtClean="0"/>
              <a:t>T319 </a:t>
            </a:r>
            <a:r>
              <a:rPr lang="pt-BR" b="1" i="1" dirty="0"/>
              <a:t>- Introdução ao Aprendizado de Máquina </a:t>
            </a:r>
            <a:r>
              <a:rPr lang="pt-BR" b="1" i="1" dirty="0" smtClean="0"/>
              <a:t>I</a:t>
            </a:r>
            <a:r>
              <a:rPr lang="pt-BR" dirty="0" smtClean="0"/>
              <a:t>.</a:t>
            </a:r>
          </a:p>
          <a:p>
            <a:r>
              <a:rPr lang="pt-BR" b="1" i="1" dirty="0" smtClean="0"/>
              <a:t>Curso introdutório</a:t>
            </a:r>
            <a:r>
              <a:rPr lang="pt-BR" dirty="0" smtClean="0"/>
              <a:t> onde veremos os conceitos básicos de funcionamento dos seguintes algoritmos de </a:t>
            </a:r>
            <a:r>
              <a:rPr lang="pt-BR" b="1" i="1" dirty="0" smtClean="0"/>
              <a:t>machine </a:t>
            </a:r>
            <a:r>
              <a:rPr lang="pt-BR" b="1" i="1" dirty="0"/>
              <a:t>learning</a:t>
            </a:r>
            <a:r>
              <a:rPr lang="pt-BR" dirty="0"/>
              <a:t> </a:t>
            </a:r>
            <a:r>
              <a:rPr lang="pt-BR" dirty="0" smtClean="0"/>
              <a:t>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 smtClean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Redes </a:t>
            </a:r>
            <a:r>
              <a:rPr lang="pt-BR" dirty="0" smtClean="0"/>
              <a:t>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</a:t>
            </a:r>
            <a:r>
              <a:rPr lang="pt-BR" dirty="0" smtClean="0"/>
              <a:t>-Means</a:t>
            </a:r>
          </a:p>
          <a:p>
            <a:r>
              <a:rPr lang="pt-BR" dirty="0" smtClean="0"/>
              <a:t>O curso terá sempre uma parte </a:t>
            </a:r>
            <a:r>
              <a:rPr lang="pt-BR" b="1" i="1" dirty="0" smtClean="0"/>
              <a:t>expositiva</a:t>
            </a:r>
            <a:r>
              <a:rPr lang="pt-BR" dirty="0" smtClean="0"/>
              <a:t> e outra </a:t>
            </a:r>
            <a:r>
              <a:rPr lang="pt-BR" b="1" i="1" dirty="0" smtClean="0"/>
              <a:t>prática</a:t>
            </a:r>
            <a:r>
              <a:rPr lang="pt-BR" dirty="0" smtClean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 Quizzes e exercícios envolvendo o uso dos algoritmos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#1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</a:t>
              </a:r>
              <a:r>
                <a:rPr lang="pt-BR" sz="1400" dirty="0" smtClean="0"/>
                <a:t>lassificação não-linear</a:t>
              </a:r>
            </a:p>
            <a:p>
              <a:pPr algn="ctr"/>
              <a:r>
                <a:rPr lang="pt-BR" sz="1400" dirty="0" smtClean="0"/>
                <a:t>(com relação aos atributos)</a:t>
              </a:r>
              <a:endParaRPr lang="pt-BR" sz="1400" dirty="0"/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</a:t>
              </a:r>
              <a:r>
                <a:rPr lang="pt-BR" sz="1400" dirty="0" smtClean="0"/>
                <a:t>lassificação linear</a:t>
              </a:r>
              <a:endParaRPr lang="pt-BR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 smtClean="0"/>
                    <a:t>Superfície </a:t>
                  </a:r>
                  <a:r>
                    <a:rPr lang="pt-BR" b="0" dirty="0" smtClean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0</a:t>
              </a:r>
              <a:endParaRPr lang="pt-BR" sz="12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1</a:t>
              </a:r>
              <a:endParaRPr lang="pt-BR" sz="12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2</a:t>
              </a:r>
              <a:endParaRPr lang="pt-BR" sz="12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 smtClean="0"/>
                <a:t>4</a:t>
              </a:r>
              <a:endParaRPr lang="pt-BR" sz="1200" dirty="0"/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Objetivo </a:t>
            </a:r>
            <a:r>
              <a:rPr lang="pt-BR" dirty="0"/>
              <a:t>do </a:t>
            </a:r>
            <a:r>
              <a:rPr lang="pt-BR" dirty="0" smtClean="0"/>
              <a:t>curso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conceitos fundamentais 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conjunto de </a:t>
            </a:r>
            <a:r>
              <a:rPr lang="pt-BR" dirty="0" smtClean="0"/>
              <a:t>ferramentas (ou seja, algoritmos) de </a:t>
            </a:r>
            <a:r>
              <a:rPr lang="pt-BR" dirty="0"/>
              <a:t>aprendizado de </a:t>
            </a:r>
            <a:r>
              <a:rPr lang="pt-BR" dirty="0" smtClean="0"/>
              <a:t>máquina para solução de problemas.</a:t>
            </a:r>
            <a:endParaRPr lang="pt-BR" dirty="0"/>
          </a:p>
          <a:p>
            <a:r>
              <a:rPr lang="pt-BR" dirty="0" smtClean="0"/>
              <a:t>Ao </a:t>
            </a:r>
            <a:r>
              <a:rPr lang="pt-BR" dirty="0"/>
              <a:t>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</a:t>
            </a:r>
            <a:r>
              <a:rPr lang="pt-BR" dirty="0" smtClean="0"/>
              <a:t>de </a:t>
            </a:r>
            <a:r>
              <a:rPr lang="pt-BR" dirty="0"/>
              <a:t>ML para a resolução de </a:t>
            </a:r>
            <a:r>
              <a:rPr lang="pt-BR" dirty="0" smtClean="0"/>
              <a:t>problemas.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Analisar e entender novos algoritmos </a:t>
            </a:r>
            <a:r>
              <a:rPr lang="pt-BR" dirty="0" smtClean="0"/>
              <a:t>de </a:t>
            </a:r>
            <a:r>
              <a:rPr lang="pt-BR" dirty="0"/>
              <a:t>ML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Criar seus próprios projetos.</a:t>
            </a:r>
            <a:endParaRPr lang="pt-BR" dirty="0"/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xmlns="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001000" cy="5343994"/>
          </a:xfrm>
        </p:spPr>
        <p:txBody>
          <a:bodyPr>
            <a:normAutofit/>
          </a:bodyPr>
          <a:lstStyle/>
          <a:p>
            <a:r>
              <a:rPr lang="pt-BR" dirty="0" smtClean="0"/>
              <a:t>2 trabalhos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Envolvendo questões teóricas e/ou práticas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 smtClean="0"/>
              <a:t>.</a:t>
            </a:r>
            <a:endParaRPr lang="pt-BR" dirty="0" smtClean="0"/>
          </a:p>
          <a:p>
            <a:r>
              <a:rPr lang="pt-BR" dirty="0" smtClean="0"/>
              <a:t>2 conjuntos de exercícios (quizzes e laboratórios)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Podem ser resolvidos em grupo, mas entregas devem ser individuais.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</a:t>
            </a:r>
            <a:r>
              <a:rPr lang="pt-BR" dirty="0" smtClean="0"/>
              <a:t>através </a:t>
            </a:r>
            <a:r>
              <a:rPr lang="pt-BR" dirty="0"/>
              <a:t>de tarefas do MS Teams</a:t>
            </a:r>
            <a:r>
              <a:rPr lang="pt-BR" dirty="0" smtClean="0"/>
              <a:t>.</a:t>
            </a:r>
          </a:p>
          <a:p>
            <a:r>
              <a:rPr lang="pt-BR" b="1" dirty="0" smtClean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Gerada automaticamente pelo Teams.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</a:t>
            </a:r>
            <a:r>
              <a:rPr lang="pt-BR" dirty="0"/>
              <a:t>favor, acompanhem </a:t>
            </a:r>
            <a:r>
              <a:rPr lang="pt-BR" dirty="0" smtClean="0"/>
              <a:t>a frequência no </a:t>
            </a:r>
            <a:r>
              <a:rPr lang="pt-BR" dirty="0"/>
              <a:t>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595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8822" y="30168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7200" y="5075330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21975" y="76200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586210"/>
              </p:ext>
            </p:extLst>
          </p:nvPr>
        </p:nvGraphicFramePr>
        <p:xfrm>
          <a:off x="838200" y="1558925"/>
          <a:ext cx="11049001" cy="4874395"/>
        </p:xfrm>
        <a:graphic>
          <a:graphicData uri="http://schemas.openxmlformats.org/drawingml/2006/table">
            <a:tbl>
              <a:tblPr/>
              <a:tblGrid>
                <a:gridCol w="967543"/>
                <a:gridCol w="1252623"/>
                <a:gridCol w="1028015"/>
                <a:gridCol w="1485744"/>
                <a:gridCol w="6315076"/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smtClean="0">
                          <a:effectLst/>
                        </a:rPr>
                        <a:t>Data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 smtClean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 smtClean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 smtClean="0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30/7/2022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>
                          <a:effectLst/>
                        </a:rPr>
                        <a:t>08:00 às 09:40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6/8/2022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 smtClean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13/8/2022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20/8/2022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27/8/2022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3/9/2022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10/9/2022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8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17/9/2022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9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24/9/2022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10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11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8/10/2022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15/10/2022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13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22/10/2022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14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29/10/2022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15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5/11/2022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16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12/11/2022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17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19/11/2022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pt-BR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18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26/11/2022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19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3/12/2022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>
                          <a:effectLst/>
                        </a:rPr>
                        <a:t>20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10/12/2022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 smtClean="0"/>
                        <a:t>Introdução</a:t>
                      </a:r>
                      <a:r>
                        <a:rPr lang="pt-BR" sz="1400" baseline="0" dirty="0" smtClean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1</a:t>
            </a:r>
            <a:r>
              <a:rPr lang="pt-BR" dirty="0" smtClean="0"/>
              <a:t>] </a:t>
            </a:r>
            <a:r>
              <a:rPr lang="pt-BR" dirty="0"/>
              <a:t>Stuart Russell and Peter Norvig, “</a:t>
            </a:r>
            <a:r>
              <a:rPr lang="pt-BR" i="1" dirty="0"/>
              <a:t>Artificial Intelligence: A Modern Approach</a:t>
            </a:r>
            <a:r>
              <a:rPr lang="pt-BR" dirty="0"/>
              <a:t>,” Prentice Hall Series in Artificial Intelligence, 3rd ed., 2015.</a:t>
            </a:r>
          </a:p>
          <a:p>
            <a:pPr marL="0" indent="0">
              <a:buNone/>
            </a:pPr>
            <a:r>
              <a:rPr lang="pt-BR" dirty="0" smtClean="0"/>
              <a:t>[2] </a:t>
            </a:r>
            <a:r>
              <a:rPr lang="pt-BR" dirty="0"/>
              <a:t>Aurélien Géron, “</a:t>
            </a:r>
            <a:r>
              <a:rPr lang="pt-BR" i="1" dirty="0"/>
              <a:t>Hands-On Machine Learning with Scikit-Learn and TensorFlow: Concepts, Tools, and Techniques to Build Intelligent Systems</a:t>
            </a:r>
            <a:r>
              <a:rPr lang="pt-BR" dirty="0"/>
              <a:t>”, 1st ed., O'Reilly Media, 2017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[3] </a:t>
            </a:r>
            <a:r>
              <a:rPr lang="pt-BR" dirty="0"/>
              <a:t>Joseph Misiti, “</a:t>
            </a:r>
            <a:r>
              <a:rPr lang="pt-BR" i="1" dirty="0"/>
              <a:t>Awesome Machine-Learning</a:t>
            </a:r>
            <a:r>
              <a:rPr lang="pt-BR" dirty="0"/>
              <a:t>,” on-line data base with several free and/or open-source books (https://github.com/josephmisiti/awesome-machine-learning</a:t>
            </a:r>
            <a:r>
              <a:rPr lang="pt-BR" dirty="0" smtClean="0"/>
              <a:t>).</a:t>
            </a:r>
            <a:endParaRPr lang="pt-BR" dirty="0"/>
          </a:p>
          <a:p>
            <a:pPr marL="0" indent="0">
              <a:buNone/>
            </a:pPr>
            <a:r>
              <a:rPr lang="pt-BR" dirty="0" smtClean="0"/>
              <a:t>[4] </a:t>
            </a:r>
            <a:r>
              <a:rPr lang="pt-BR" dirty="0"/>
              <a:t>Andriy Burkov, “</a:t>
            </a:r>
            <a:r>
              <a:rPr lang="pt-BR" i="1" dirty="0"/>
              <a:t>The Hundred-Page Machine-Learning Book</a:t>
            </a:r>
            <a:r>
              <a:rPr lang="pt-BR" dirty="0"/>
              <a:t>,” Andriy Burkov 2019.  </a:t>
            </a:r>
          </a:p>
          <a:p>
            <a:pPr marL="0" indent="0">
              <a:buNone/>
            </a:pPr>
            <a:r>
              <a:rPr lang="pt-BR" dirty="0" smtClean="0"/>
              <a:t>[5] </a:t>
            </a:r>
            <a:r>
              <a:rPr lang="pt-BR" dirty="0"/>
              <a:t>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 dirty="0" smtClean="0"/>
              <a:t>[6] </a:t>
            </a:r>
            <a:r>
              <a:rPr lang="pt-BR" dirty="0"/>
              <a:t>S. Haykin, “</a:t>
            </a:r>
            <a:r>
              <a:rPr lang="pt-BR" i="1" dirty="0"/>
              <a:t>Neural Networks and Learning Machines</a:t>
            </a:r>
            <a:r>
              <a:rPr lang="pt-BR" dirty="0"/>
              <a:t>,” Prentice Hall, 3ª ed., 2008</a:t>
            </a:r>
            <a:r>
              <a:rPr lang="pt-BR" dirty="0" smtClean="0"/>
              <a:t>.</a:t>
            </a:r>
          </a:p>
          <a:p>
            <a:pPr marL="0" indent="0">
              <a:buNone/>
            </a:pPr>
            <a:r>
              <a:rPr lang="pt-BR" dirty="0" smtClean="0"/>
              <a:t>[</a:t>
            </a:r>
            <a:r>
              <a:rPr lang="pt-BR" dirty="0"/>
              <a:t>7</a:t>
            </a:r>
            <a:r>
              <a:rPr lang="pt-BR" dirty="0" smtClean="0"/>
              <a:t>] Coleção de livros: </a:t>
            </a:r>
            <a:r>
              <a:rPr lang="pt-BR" dirty="0" smtClean="0">
                <a:hlinkClick r:id="rId3"/>
              </a:rPr>
              <a:t>https</a:t>
            </a:r>
            <a:r>
              <a:rPr lang="pt-BR" dirty="0">
                <a:hlinkClick r:id="rId3"/>
              </a:rPr>
              <a:t>://</a:t>
            </a:r>
            <a:r>
              <a:rPr lang="pt-BR" dirty="0" smtClean="0">
                <a:hlinkClick r:id="rId3"/>
              </a:rPr>
              <a:t>drive.google.com/drive/folders/1IyIIMu1w6POBhrVnw11yqXXy6BjC439j?usp=sharing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95496" cy="5032376"/>
          </a:xfrm>
        </p:spPr>
        <p:txBody>
          <a:bodyPr/>
          <a:lstStyle/>
          <a:p>
            <a:r>
              <a:rPr lang="en-US" dirty="0" err="1" smtClean="0"/>
              <a:t>Entregas</a:t>
            </a:r>
            <a:r>
              <a:rPr lang="en-US" dirty="0" smtClean="0"/>
              <a:t> de </a:t>
            </a:r>
            <a:r>
              <a:rPr lang="en-US" dirty="0" err="1" smtClean="0"/>
              <a:t>exercícios</a:t>
            </a:r>
            <a:r>
              <a:rPr lang="en-US" dirty="0" smtClean="0"/>
              <a:t> (</a:t>
            </a:r>
            <a:r>
              <a:rPr lang="en-US" dirty="0" err="1" smtClean="0"/>
              <a:t>laboratórios</a:t>
            </a:r>
            <a:r>
              <a:rPr lang="en-US" dirty="0" smtClean="0"/>
              <a:t> e quizzes) </a:t>
            </a:r>
            <a:r>
              <a:rPr lang="en-US" dirty="0" err="1" smtClean="0"/>
              <a:t>devem</a:t>
            </a:r>
            <a:r>
              <a:rPr lang="en-US" dirty="0" smtClean="0"/>
              <a:t> </a:t>
            </a:r>
            <a:r>
              <a:rPr lang="en-US" dirty="0" err="1" smtClean="0"/>
              <a:t>ser</a:t>
            </a:r>
            <a:r>
              <a:rPr lang="en-US" dirty="0" smtClean="0"/>
              <a:t> </a:t>
            </a:r>
            <a:r>
              <a:rPr lang="en-US" dirty="0" err="1" smtClean="0"/>
              <a:t>feitas</a:t>
            </a:r>
            <a:r>
              <a:rPr lang="en-US" dirty="0" smtClean="0"/>
              <a:t> no MS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 smtClean="0"/>
              <a:t>datas</a:t>
            </a:r>
            <a:r>
              <a:rPr lang="en-US" dirty="0" smtClean="0"/>
              <a:t>/</a:t>
            </a:r>
            <a:r>
              <a:rPr lang="en-US" dirty="0" err="1" smtClean="0"/>
              <a:t>horários</a:t>
            </a:r>
            <a:r>
              <a:rPr lang="en-US" dirty="0" smtClean="0"/>
              <a:t> </a:t>
            </a:r>
            <a:r>
              <a:rPr lang="en-US" dirty="0"/>
              <a:t>de </a:t>
            </a:r>
            <a:r>
              <a:rPr lang="en-US" dirty="0" err="1" smtClean="0"/>
              <a:t>entrega</a:t>
            </a:r>
            <a:r>
              <a:rPr lang="en-US" dirty="0" smtClean="0"/>
              <a:t>.</a:t>
            </a:r>
          </a:p>
          <a:p>
            <a:r>
              <a:rPr lang="pt-BR" dirty="0" smtClean="0"/>
              <a:t>Todo material do curso será disponibilizado no MS Teams e no GitHub: </a:t>
            </a:r>
            <a:endParaRPr lang="pt-BR" dirty="0"/>
          </a:p>
          <a:p>
            <a:pPr lvl="1"/>
            <a:r>
              <a:rPr lang="pt-BR" dirty="0" smtClean="0">
                <a:hlinkClick r:id="rId2"/>
              </a:rPr>
              <a:t>https</a:t>
            </a:r>
            <a:r>
              <a:rPr lang="pt-BR" dirty="0">
                <a:hlinkClick r:id="rId2"/>
              </a:rPr>
              <a:t>://</a:t>
            </a:r>
            <a:r>
              <a:rPr lang="pt-BR" dirty="0" smtClean="0">
                <a:hlinkClick r:id="rId2"/>
              </a:rPr>
              <a:t>github.com/zz4fap/t320_aprendizado_de_maquina</a:t>
            </a:r>
            <a:endParaRPr lang="pt-BR" dirty="0" smtClean="0"/>
          </a:p>
          <a:p>
            <a:r>
              <a:rPr lang="pt-BR" dirty="0" smtClean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Professor: </a:t>
            </a:r>
            <a:r>
              <a:rPr lang="pt-BR" dirty="0" smtClean="0"/>
              <a:t>terças</a:t>
            </a:r>
            <a:r>
              <a:rPr lang="pt-BR" dirty="0" smtClean="0"/>
              <a:t>-feiras </a:t>
            </a:r>
            <a:r>
              <a:rPr lang="pt-BR" dirty="0" smtClean="0"/>
              <a:t>das </a:t>
            </a:r>
            <a:r>
              <a:rPr lang="pt-BR" dirty="0" smtClean="0"/>
              <a:t>20</a:t>
            </a:r>
            <a:r>
              <a:rPr lang="pt-BR" dirty="0" smtClean="0"/>
              <a:t>:30 </a:t>
            </a:r>
            <a:r>
              <a:rPr lang="pt-BR" dirty="0" smtClean="0"/>
              <a:t>às </a:t>
            </a:r>
            <a:r>
              <a:rPr lang="pt-BR" dirty="0" smtClean="0"/>
              <a:t>21</a:t>
            </a:r>
            <a:r>
              <a:rPr lang="pt-BR" dirty="0" smtClean="0"/>
              <a:t>:30 </a:t>
            </a:r>
            <a:r>
              <a:rPr lang="pt-BR" dirty="0" smtClean="0"/>
              <a:t>e sextas-feiras das 15:30 às 16:30.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Monitor </a:t>
            </a:r>
            <a:r>
              <a:rPr lang="pt-BR" dirty="0" smtClean="0"/>
              <a:t>(</a:t>
            </a:r>
            <a:r>
              <a:rPr lang="pt-BR" dirty="0" err="1" smtClean="0"/>
              <a:t>Maycol</a:t>
            </a:r>
            <a:r>
              <a:rPr lang="pt-BR" dirty="0" smtClean="0"/>
              <a:t> teles</a:t>
            </a:r>
            <a:r>
              <a:rPr lang="pt-BR" dirty="0"/>
              <a:t>: </a:t>
            </a:r>
            <a:r>
              <a:rPr lang="pt-BR" b="1" dirty="0"/>
              <a:t>maycol.teles@ges.inatel.br</a:t>
            </a:r>
            <a:r>
              <a:rPr lang="pt-BR" dirty="0"/>
              <a:t>): </a:t>
            </a:r>
            <a:r>
              <a:rPr lang="pt-BR" dirty="0" smtClean="0"/>
              <a:t>quartas-feiras das 18:30 </a:t>
            </a:r>
            <a:r>
              <a:rPr lang="pt-BR" dirty="0" smtClean="0"/>
              <a:t>às </a:t>
            </a:r>
            <a:r>
              <a:rPr lang="pt-BR" dirty="0" smtClean="0"/>
              <a:t>19:30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Atendimento </a:t>
            </a:r>
            <a:r>
              <a:rPr lang="pt-BR" dirty="0" smtClean="0"/>
              <a:t>remoto via </a:t>
            </a:r>
            <a:r>
              <a:rPr lang="pt-BR" dirty="0" smtClean="0"/>
              <a:t>MS Teams.</a:t>
            </a:r>
          </a:p>
        </p:txBody>
      </p:sp>
    </p:spTree>
    <p:extLst>
      <p:ext uri="{BB962C8B-B14F-4D97-AF65-F5344CB8AC3E}">
        <p14:creationId xmlns:p14="http://schemas.microsoft.com/office/powerpoint/2010/main" val="84901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1659"/>
            <a:ext cx="10515600" cy="1099663"/>
          </a:xfrm>
        </p:spPr>
        <p:txBody>
          <a:bodyPr/>
          <a:lstStyle/>
          <a:p>
            <a:r>
              <a:rPr lang="pt-BR" dirty="0" smtClean="0"/>
              <a:t>Motivação para tarefas de classificação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3100" y="4642338"/>
                <a:ext cx="11002619" cy="2215662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Em alguns casos, nós precisamos encontrar funções,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que mapeiem os atributos de entrada </a:t>
                </a:r>
                <a:r>
                  <a:rPr lang="pt-BR" dirty="0"/>
                  <a:t>em determinados </a:t>
                </a:r>
                <a:r>
                  <a:rPr lang="pt-BR" dirty="0" smtClean="0"/>
                  <a:t>valores discretos</a:t>
                </a:r>
                <a:r>
                  <a:rPr lang="pt-BR" dirty="0"/>
                  <a:t>, </a:t>
                </a:r>
                <a:r>
                  <a:rPr lang="pt-BR" dirty="0" smtClean="0"/>
                  <a:t>ou seja, em classes.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Classificação de emails entre SPAM e HAM</a:t>
                </a:r>
                <a:r>
                  <a:rPr lang="pt-BR" dirty="0"/>
                  <a:t> </a:t>
                </a:r>
                <a:r>
                  <a:rPr lang="pt-BR" dirty="0" smtClean="0"/>
                  <a:t>(legítimo).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Classificação de objetos.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Detecção ou classificação </a:t>
                </a:r>
                <a:r>
                  <a:rPr lang="pt-BR" dirty="0" smtClean="0"/>
                  <a:t>de símbolos.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Classificação de modulações (QPSK, AM, FM, etc.)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3100" y="4642338"/>
                <a:ext cx="11002619" cy="2215662"/>
              </a:xfrm>
              <a:blipFill rotWithShape="0">
                <a:blip r:embed="rId3"/>
                <a:stretch>
                  <a:fillRect l="-886" t="-7163" b="-19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Image result for supervised learning">
            <a:extLst>
              <a:ext uri="{FF2B5EF4-FFF2-40B4-BE49-F238E27FC236}">
                <a16:creationId xmlns:a16="http://schemas.microsoft.com/office/drawing/2014/main" xmlns="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75" y="1743705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6494" t="4277" r="8205" b="4390"/>
          <a:stretch/>
        </p:blipFill>
        <p:spPr>
          <a:xfrm>
            <a:off x="8039477" y="1006982"/>
            <a:ext cx="3850845" cy="3583426"/>
          </a:xfrm>
          <a:prstGeom prst="rect">
            <a:avLst/>
          </a:prstGeom>
        </p:spPr>
      </p:pic>
      <p:pic>
        <p:nvPicPr>
          <p:cNvPr id="102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319" y="1291880"/>
            <a:ext cx="3013630" cy="3013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69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239510"/>
            <a:ext cx="10515600" cy="1389889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Reconhecimento de dígitos escritos </a:t>
            </a:r>
            <a:r>
              <a:rPr lang="nl-BE" dirty="0" smtClean="0"/>
              <a:t>à</a:t>
            </a:r>
            <a:r>
              <a:rPr lang="pt-BR" dirty="0" smtClean="0"/>
              <a:t> mão.</a:t>
            </a:r>
          </a:p>
          <a:p>
            <a:r>
              <a:rPr lang="pt-BR" dirty="0" smtClean="0"/>
              <a:t>Classifica</a:t>
            </a:r>
            <a:r>
              <a:rPr lang="pt-BR" dirty="0"/>
              <a:t>ç</a:t>
            </a:r>
            <a:r>
              <a:rPr lang="pt-BR" dirty="0" smtClean="0"/>
              <a:t>ão de texto.</a:t>
            </a:r>
          </a:p>
          <a:p>
            <a:r>
              <a:rPr lang="pt-BR" dirty="0" smtClean="0"/>
              <a:t>Classificação de sentimentos.</a:t>
            </a:r>
            <a:endParaRPr lang="pt-BR" dirty="0"/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30" y="1992086"/>
            <a:ext cx="3577893" cy="2370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4211992" y="1992086"/>
            <a:ext cx="4139112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5173" y="1992086"/>
            <a:ext cx="3337341" cy="2365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Motivação para tarefas de classificação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6332</TotalTime>
  <Words>1447</Words>
  <Application>Microsoft Office PowerPoint</Application>
  <PresentationFormat>Widescreen</PresentationFormat>
  <Paragraphs>321</Paragraphs>
  <Slides>24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Motivação para tarefas de classificação</vt:lpstr>
      <vt:lpstr>Apresentação do PowerPoint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Funções discriminantes lineares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1669</cp:revision>
  <dcterms:created xsi:type="dcterms:W3CDTF">2020-01-20T13:50:05Z</dcterms:created>
  <dcterms:modified xsi:type="dcterms:W3CDTF">2022-07-22T14:57:28Z</dcterms:modified>
</cp:coreProperties>
</file>