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00" r:id="rId2"/>
    <p:sldId id="292" r:id="rId3"/>
    <p:sldId id="372" r:id="rId4"/>
    <p:sldId id="374" r:id="rId5"/>
    <p:sldId id="375" r:id="rId6"/>
    <p:sldId id="377" r:id="rId7"/>
    <p:sldId id="379" r:id="rId8"/>
    <p:sldId id="380" r:id="rId9"/>
    <p:sldId id="381" r:id="rId10"/>
    <p:sldId id="376" r:id="rId11"/>
    <p:sldId id="373" r:id="rId12"/>
    <p:sldId id="382" r:id="rId13"/>
    <p:sldId id="384" r:id="rId14"/>
    <p:sldId id="383" r:id="rId15"/>
    <p:sldId id="386" r:id="rId16"/>
    <p:sldId id="385" r:id="rId17"/>
    <p:sldId id="388" r:id="rId18"/>
    <p:sldId id="387" r:id="rId19"/>
    <p:sldId id="389" r:id="rId20"/>
    <p:sldId id="391" r:id="rId21"/>
    <p:sldId id="392" r:id="rId22"/>
    <p:sldId id="359" r:id="rId23"/>
    <p:sldId id="394" r:id="rId24"/>
    <p:sldId id="529" r:id="rId25"/>
    <p:sldId id="530" r:id="rId26"/>
    <p:sldId id="535" r:id="rId27"/>
    <p:sldId id="393" r:id="rId28"/>
    <p:sldId id="491" r:id="rId29"/>
    <p:sldId id="492" r:id="rId30"/>
    <p:sldId id="539" r:id="rId31"/>
    <p:sldId id="543" r:id="rId32"/>
    <p:sldId id="360" r:id="rId33"/>
    <p:sldId id="313" r:id="rId34"/>
    <p:sldId id="314" r:id="rId35"/>
    <p:sldId id="315" r:id="rId36"/>
    <p:sldId id="316" r:id="rId37"/>
    <p:sldId id="364" r:id="rId38"/>
    <p:sldId id="363" r:id="rId39"/>
    <p:sldId id="269" r:id="rId40"/>
    <p:sldId id="303" r:id="rId41"/>
    <p:sldId id="271" r:id="rId42"/>
    <p:sldId id="365" r:id="rId43"/>
    <p:sldId id="369" r:id="rId44"/>
    <p:sldId id="370" r:id="rId4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9" autoAdjust="0"/>
    <p:restoredTop sz="84727" autoAdjust="0"/>
  </p:normalViewPr>
  <p:slideViewPr>
    <p:cSldViewPr snapToGrid="0">
      <p:cViewPr>
        <p:scale>
          <a:sx n="70" d="100"/>
          <a:sy n="70" d="100"/>
        </p:scale>
        <p:origin x="732" y="-234"/>
      </p:cViewPr>
      <p:guideLst/>
    </p:cSldViewPr>
  </p:slideViewPr>
  <p:notesTextViewPr>
    <p:cViewPr>
      <p:scale>
        <a:sx n="1" d="1"/>
        <a:sy n="1" d="1"/>
      </p:scale>
      <p:origin x="0" y="-288"/>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29/10/2023</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2429933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3203921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526438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4127586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1238881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1019944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1545222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3323806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3163216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579036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r>
              <a:rPr lang="pt-BR" dirty="0"/>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22</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23</a:t>
            </a:fld>
            <a:endParaRPr lang="pt-BR"/>
          </a:p>
        </p:txBody>
      </p:sp>
    </p:spTree>
    <p:extLst>
      <p:ext uri="{BB962C8B-B14F-4D97-AF65-F5344CB8AC3E}">
        <p14:creationId xmlns:p14="http://schemas.microsoft.com/office/powerpoint/2010/main" val="2710501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24</a:t>
            </a:fld>
            <a:endParaRPr lang="pt-BR"/>
          </a:p>
        </p:txBody>
      </p:sp>
    </p:spTree>
    <p:extLst>
      <p:ext uri="{BB962C8B-B14F-4D97-AF65-F5344CB8AC3E}">
        <p14:creationId xmlns:p14="http://schemas.microsoft.com/office/powerpoint/2010/main" val="1530413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25</a:t>
            </a:fld>
            <a:endParaRPr lang="pt-BR"/>
          </a:p>
        </p:txBody>
      </p:sp>
    </p:spTree>
    <p:extLst>
      <p:ext uri="{BB962C8B-B14F-4D97-AF65-F5344CB8AC3E}">
        <p14:creationId xmlns:p14="http://schemas.microsoft.com/office/powerpoint/2010/main" val="3074162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A explosão do gradiente (em inglês, "</a:t>
            </a:r>
            <a:r>
              <a:rPr lang="pt-BR" sz="1200" b="0" i="0" kern="1200" dirty="0" err="1">
                <a:solidFill>
                  <a:schemeClr val="tx1"/>
                </a:solidFill>
                <a:effectLst/>
                <a:latin typeface="+mn-lt"/>
                <a:ea typeface="+mn-ea"/>
                <a:cs typeface="+mn-cs"/>
              </a:rPr>
              <a:t>gradient</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explosion</a:t>
            </a:r>
            <a:r>
              <a:rPr lang="pt-BR" sz="1200" b="0" i="0" kern="1200" dirty="0">
                <a:solidFill>
                  <a:schemeClr val="tx1"/>
                </a:solidFill>
                <a:effectLst/>
                <a:latin typeface="+mn-lt"/>
                <a:ea typeface="+mn-ea"/>
                <a:cs typeface="+mn-cs"/>
              </a:rPr>
              <a:t>") é um problema que pode ocorrer durante o treinamento de redes neurais, especificamente durante o processo de retropropagação (</a:t>
            </a:r>
            <a:r>
              <a:rPr lang="pt-BR" sz="1200" b="0" i="0" kern="1200" dirty="0" err="1">
                <a:solidFill>
                  <a:schemeClr val="tx1"/>
                </a:solidFill>
                <a:effectLst/>
                <a:latin typeface="+mn-lt"/>
                <a:ea typeface="+mn-ea"/>
                <a:cs typeface="+mn-cs"/>
              </a:rPr>
              <a:t>backpropagation</a:t>
            </a:r>
            <a:r>
              <a:rPr lang="pt-BR" sz="1200" b="0" i="0" kern="1200" dirty="0">
                <a:solidFill>
                  <a:schemeClr val="tx1"/>
                </a:solidFill>
                <a:effectLst/>
                <a:latin typeface="+mn-lt"/>
                <a:ea typeface="+mn-ea"/>
                <a:cs typeface="+mn-cs"/>
              </a:rPr>
              <a:t>). Esse problema ocorre quando os gradientes das funções de perda em relação aos pesos da rede neural se tornam muito grandes à medida que são propagados para camadas anteriores da rede durante o treinamento. Consequentemente, os pesos da rede podem sofrer atualizações extremamente grandes, o que leva a instabilidades numéricas e a um treinamento ineficaz ou até mesmo ao colapso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o oposto do problema do desaparecimento do gradiente, em que os gradientes se tornam muito pequenos à medida que são propagados para camadas anteriores, dificultando o treinamento de camadas profundas.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As principais causas da explosão do gradiente incluem:</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**Redes Profundas**: Quanto mais profunda for a rede neural, maior a probabilidade de ocorrer a explosão do gradiente, uma vez que os gradientes podem se acumular (aumentar) ao retroceder pelas camadas.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**Inicialização de Pesos**: Inicializações inadequadas dos pesos da rede podem contribuir para o problema. Se os pesos iniciais forem muito grandes, os gradientes podem se tornar grandes desde o início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**Taxa de Aprendizado**: Taxas de aprendizado muito altas podem agravar o problema, pois as atualizações de peso são mais amplificadas.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Para mitigar a explosão do gradiente, podem ser adotadas as seguintes técnicas: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**Clipping de Gradiente**: Uma abordagem comum é aplicar o clipping (limitação) dos gradientes. Isso envolve definir um limite superior para os gradientes durante a retropropagação. Se um gradiente exceder esse limite, ele é reduzido para o limite.</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**Normalização em lote (Batch </a:t>
            </a:r>
            <a:r>
              <a:rPr lang="pt-BR" sz="1200" b="0" i="0" kern="1200" dirty="0" err="1">
                <a:solidFill>
                  <a:schemeClr val="tx1"/>
                </a:solidFill>
                <a:effectLst/>
                <a:latin typeface="+mn-lt"/>
                <a:ea typeface="+mn-ea"/>
                <a:cs typeface="+mn-cs"/>
              </a:rPr>
              <a:t>Normalization</a:t>
            </a:r>
            <a:r>
              <a:rPr lang="pt-BR" sz="1200" b="0" i="0" kern="1200" dirty="0">
                <a:solidFill>
                  <a:schemeClr val="tx1"/>
                </a:solidFill>
                <a:effectLst/>
                <a:latin typeface="+mn-lt"/>
                <a:ea typeface="+mn-ea"/>
                <a:cs typeface="+mn-cs"/>
              </a:rPr>
              <a:t>)**: A normalização em lote é uma técnica que normaliza as ativações das camadas intermediárias da rede durante o treinamento. Isso ajuda a manter os gradientes em uma faixa mais controlada.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**Inicialização de Pesos Adequada**: Escolher uma inicialização de peso adequada, como a inicialização He ou a inicialização Xavier, pode reduzir a probabilidade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4. **Taxa de Aprendizado Adaptativa**: Usar otimizadores com taxas de aprendizado adaptativas, como Adam ou </a:t>
            </a:r>
            <a:r>
              <a:rPr lang="pt-BR" sz="1200" b="0" i="0" kern="1200" dirty="0" err="1">
                <a:solidFill>
                  <a:schemeClr val="tx1"/>
                </a:solidFill>
                <a:effectLst/>
                <a:latin typeface="+mn-lt"/>
                <a:ea typeface="+mn-ea"/>
                <a:cs typeface="+mn-cs"/>
              </a:rPr>
              <a:t>RMSprop</a:t>
            </a:r>
            <a:r>
              <a:rPr lang="pt-BR" sz="1200" b="0" i="0" kern="1200" dirty="0">
                <a:solidFill>
                  <a:schemeClr val="tx1"/>
                </a:solidFill>
                <a:effectLst/>
                <a:latin typeface="+mn-lt"/>
                <a:ea typeface="+mn-ea"/>
                <a:cs typeface="+mn-cs"/>
              </a:rPr>
              <a:t>, pode ajudar a controlar as atualizações de peso, mesmo em cenários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5. **Reduzir a Profundidade da Rede**: Em alguns casos, pode ser útil reduzir a profundidade da rede neural ou simplificar a arquitetura para mitigar o problema.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um problema que pode ocorrer em redes neurais profundas e complexas, mas com as técnicas adequadas de regularização e configuração de hiperparâmetros, é possível controlar esse problema e treinar modelos de forma estável.</a:t>
            </a: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26</a:t>
            </a:fld>
            <a:endParaRPr lang="pt-BR"/>
          </a:p>
        </p:txBody>
      </p:sp>
    </p:spTree>
    <p:extLst>
      <p:ext uri="{BB962C8B-B14F-4D97-AF65-F5344CB8AC3E}">
        <p14:creationId xmlns:p14="http://schemas.microsoft.com/office/powerpoint/2010/main" val="21109919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27</a:t>
            </a:fld>
            <a:endParaRPr lang="pt-BR"/>
          </a:p>
        </p:txBody>
      </p:sp>
    </p:spTree>
    <p:extLst>
      <p:ext uri="{BB962C8B-B14F-4D97-AF65-F5344CB8AC3E}">
        <p14:creationId xmlns:p14="http://schemas.microsoft.com/office/powerpoint/2010/main" val="1431628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
            </a:r>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28</a:t>
            </a:fld>
            <a:endParaRPr lang="pt-BR"/>
          </a:p>
        </p:txBody>
      </p:sp>
    </p:spTree>
    <p:extLst>
      <p:ext uri="{BB962C8B-B14F-4D97-AF65-F5344CB8AC3E}">
        <p14:creationId xmlns:p14="http://schemas.microsoft.com/office/powerpoint/2010/main" val="41315797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
            </a:r>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29</a:t>
            </a:fld>
            <a:endParaRPr lang="pt-BR"/>
          </a:p>
        </p:txBody>
      </p:sp>
    </p:spTree>
    <p:extLst>
      <p:ext uri="{BB962C8B-B14F-4D97-AF65-F5344CB8AC3E}">
        <p14:creationId xmlns:p14="http://schemas.microsoft.com/office/powerpoint/2010/main" val="3792543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Para lidar com o</a:t>
            </a:r>
            <a:r>
              <a:rPr lang="pt-BR" sz="1200" b="0" i="0" kern="1200" baseline="0" dirty="0">
                <a:solidFill>
                  <a:schemeClr val="tx1"/>
                </a:solidFill>
                <a:effectLst/>
                <a:latin typeface="+mn-lt"/>
                <a:ea typeface="+mn-ea"/>
                <a:cs typeface="+mn-cs"/>
              </a:rPr>
              <a:t> problema da derivada igual a zero para valores de ativação negativos</a:t>
            </a:r>
            <a:r>
              <a:rPr lang="pt-BR" sz="1200" b="0" i="0" kern="1200" dirty="0">
                <a:solidFill>
                  <a:schemeClr val="tx1"/>
                </a:solidFill>
                <a:effectLst/>
                <a:latin typeface="+mn-lt"/>
                <a:ea typeface="+mn-ea"/>
                <a:cs typeface="+mn-cs"/>
              </a:rPr>
              <a:t>, algumas variações da função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foram propostas, como a </a:t>
            </a:r>
            <a:r>
              <a:rPr lang="pt-BR" sz="1200" b="0" i="0" kern="1200" dirty="0" err="1">
                <a:solidFill>
                  <a:schemeClr val="tx1"/>
                </a:solidFill>
                <a:effectLst/>
                <a:latin typeface="+mn-lt"/>
                <a:ea typeface="+mn-ea"/>
                <a:cs typeface="+mn-cs"/>
              </a:rPr>
              <a:t>Leaky</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e a ELU, que tentam preservar o gradiente para entradas negativas. Além disso, técnicas de normalização de batch, </a:t>
            </a:r>
            <a:r>
              <a:rPr lang="pt-BR" sz="1200" b="0" i="0" kern="1200" dirty="0" err="1">
                <a:solidFill>
                  <a:schemeClr val="tx1"/>
                </a:solidFill>
                <a:effectLst/>
                <a:latin typeface="+mn-lt"/>
                <a:ea typeface="+mn-ea"/>
                <a:cs typeface="+mn-cs"/>
              </a:rPr>
              <a:t>dropout</a:t>
            </a:r>
            <a:r>
              <a:rPr lang="pt-BR" sz="1200" b="0" i="0" kern="1200" dirty="0">
                <a:solidFill>
                  <a:schemeClr val="tx1"/>
                </a:solidFill>
                <a:effectLst/>
                <a:latin typeface="+mn-lt"/>
                <a:ea typeface="+mn-ea"/>
                <a:cs typeface="+mn-cs"/>
              </a:rPr>
              <a:t> e outras técnicas de regularização podem ser usadas para ajudar a mitigar o problema de dissipação do gradiente.</a:t>
            </a:r>
            <a:endParaRPr lang="en-US" dirty="0"/>
          </a:p>
          <a:p>
            <a:endParaRPr lang="en-US" dirty="0"/>
          </a:p>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a:t>
            </a:r>
            <a:r>
              <a:rPr lang="pt-BR" dirty="0" err="1">
                <a:hlinkClick r:id="rId3"/>
              </a:rPr>
              <a:t>questions</a:t>
            </a:r>
            <a:r>
              <a:rPr lang="pt-BR" dirty="0">
                <a:hlinkClick r:id="rId3"/>
              </a:rPr>
              <a:t>/126238/what-are-the-advantages-of-relu-over-sigmoid-function-in-deep-neural-networks#:~:</a:t>
            </a:r>
            <a:r>
              <a:rPr lang="pt-BR" dirty="0" err="1">
                <a:hlinkClick r:id="rId3"/>
              </a:rPr>
              <a:t>text</a:t>
            </a:r>
            <a:r>
              <a:rPr lang="pt-BR" dirty="0">
                <a:hlinkClick r:id="rId3"/>
              </a:rPr>
              <a:t>=The%20main%20reason%20why%20ReLu,deep%20network%20with%20sigmoid%20activation.</a:t>
            </a:r>
            <a:endParaRPr lang="pt-BR" dirty="0"/>
          </a:p>
          <a:p>
            <a:endParaRPr lang="pt-BR" dirty="0"/>
          </a:p>
          <a:p>
            <a:r>
              <a:rPr lang="en-US" sz="1200" b="0" i="0" kern="1200" dirty="0">
                <a:solidFill>
                  <a:schemeClr val="tx1"/>
                </a:solidFill>
                <a:effectLst/>
                <a:latin typeface="+mn-lt"/>
                <a:ea typeface="+mn-ea"/>
                <a:cs typeface="+mn-cs"/>
              </a:rPr>
              <a:t>The problem with the use of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is when the gradient has a value of 0. In such cases, the node is considered as a dead node since the old and new values of the weights remain the same. This situation can be avoided by the use of a leaky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which prevents the gradient from falling to the zero value.</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have one caveat though: they “die” (output zero) when the input to it is negative. This can, in many cases, completely block backpropagation because the gradients will just be zero after one negative value has been inputted to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This would also be an issue if a large negative bias term / constant term is learned — the weighted sum fed into neurons may end up being negative because the positive weights cannot compensate for the significance of the bias term. Negative weights also come to mind, or negative input (or some combination that gives a negative weighted sum). The dead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hence output the same value for almost all of your activities — zero. </a:t>
            </a:r>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cannot “recover” from this problem because they will not modify the weights in anyway, since not only is the output for any negative input zero, the </a:t>
            </a:r>
            <a:r>
              <a:rPr lang="en-US" sz="1200" b="1" i="0" kern="1200" dirty="0">
                <a:solidFill>
                  <a:schemeClr val="tx1"/>
                </a:solidFill>
                <a:effectLst/>
                <a:latin typeface="+mn-lt"/>
                <a:ea typeface="+mn-ea"/>
                <a:cs typeface="+mn-cs"/>
              </a:rPr>
              <a:t>derivative </a:t>
            </a:r>
            <a:r>
              <a:rPr lang="en-US" sz="1200" b="0" i="0" kern="1200" dirty="0">
                <a:solidFill>
                  <a:schemeClr val="tx1"/>
                </a:solidFill>
                <a:effectLst/>
                <a:latin typeface="+mn-lt"/>
                <a:ea typeface="+mn-ea"/>
                <a:cs typeface="+mn-cs"/>
              </a:rPr>
              <a:t>is too. No updates will be made to modify the (for example) bias term to be a lesser magnitude of negative such that the neural net can escape from corruption of the entire network. It doesn’t happen </a:t>
            </a:r>
            <a:r>
              <a:rPr lang="en-US" sz="1200" b="0" i="1" kern="1200" dirty="0">
                <a:solidFill>
                  <a:schemeClr val="tx1"/>
                </a:solidFill>
                <a:effectLst/>
                <a:latin typeface="+mn-lt"/>
                <a:ea typeface="+mn-ea"/>
                <a:cs typeface="+mn-cs"/>
              </a:rPr>
              <a:t>all </a:t>
            </a:r>
            <a:r>
              <a:rPr lang="en-US" sz="1200" b="0" i="0" kern="1200" dirty="0">
                <a:solidFill>
                  <a:schemeClr val="tx1"/>
                </a:solidFill>
                <a:effectLst/>
                <a:latin typeface="+mn-lt"/>
                <a:ea typeface="+mn-ea"/>
                <a:cs typeface="+mn-cs"/>
              </a:rPr>
              <a:t>that often that the weighted sum ends up negative, though; and we can indeed initialize weights to be only positive and/or normalize input between 0 and 1 if we are concerned about the chance of an issue like this occurring.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References</a:t>
            </a:r>
          </a:p>
          <a:p>
            <a:r>
              <a:rPr lang="en-US" sz="1200" b="0" i="0" kern="1200" dirty="0">
                <a:solidFill>
                  <a:schemeClr val="tx1"/>
                </a:solidFill>
                <a:effectLst/>
                <a:latin typeface="+mn-lt"/>
                <a:ea typeface="+mn-ea"/>
                <a:cs typeface="+mn-cs"/>
              </a:rPr>
              <a:t>[1]</a:t>
            </a:r>
            <a:r>
              <a:rPr lang="en-US" sz="1200" b="0" i="0" kern="1200" baseline="0" dirty="0">
                <a:solidFill>
                  <a:schemeClr val="tx1"/>
                </a:solidFill>
                <a:effectLst/>
                <a:latin typeface="+mn-lt"/>
                <a:ea typeface="+mn-ea"/>
                <a:cs typeface="+mn-cs"/>
              </a:rPr>
              <a:t> https://www.kdnuggets.com/2022/02/vanishing-gradient-problem.html</a:t>
            </a:r>
          </a:p>
          <a:p>
            <a:r>
              <a:rPr lang="en-US" sz="1200" b="0" i="0" kern="1200" baseline="0" dirty="0">
                <a:solidFill>
                  <a:schemeClr val="tx1"/>
                </a:solidFill>
                <a:effectLst/>
                <a:latin typeface="+mn-lt"/>
                <a:ea typeface="+mn-ea"/>
                <a:cs typeface="+mn-cs"/>
              </a:rPr>
              <a:t>[2] https://ayearofai.com/rohan-4-the-vanishing-gradient-problem-ec68f76ffb9b</a:t>
            </a:r>
          </a:p>
          <a:p>
            <a:r>
              <a:rPr lang="en-US" sz="1200" b="0" i="0" kern="1200" baseline="0" dirty="0">
                <a:solidFill>
                  <a:schemeClr val="tx1"/>
                </a:solidFill>
                <a:effectLst/>
                <a:latin typeface="+mn-lt"/>
                <a:ea typeface="+mn-ea"/>
                <a:cs typeface="+mn-cs"/>
              </a:rPr>
              <a:t>[3] https://adventuresinmachinelearning.com/vanishing-gradient-problem-tensorflow/</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tends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pPr algn="l"/>
            <a:r>
              <a:rPr lang="pt-BR" b="0" i="0" dirty="0">
                <a:solidFill>
                  <a:srgbClr val="374151"/>
                </a:solidFill>
                <a:effectLst/>
                <a:latin typeface="Söhne"/>
              </a:rPr>
              <a:t/>
            </a:r>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30</a:t>
            </a:fld>
            <a:endParaRPr lang="pt-BR"/>
          </a:p>
        </p:txBody>
      </p:sp>
    </p:spTree>
    <p:extLst>
      <p:ext uri="{BB962C8B-B14F-4D97-AF65-F5344CB8AC3E}">
        <p14:creationId xmlns:p14="http://schemas.microsoft.com/office/powerpoint/2010/main" val="22229481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Gamma e beta</a:t>
            </a:r>
          </a:p>
          <a:p>
            <a:endParaRPr lang="pt-BR" dirty="0"/>
          </a:p>
          <a:p>
            <a:r>
              <a:rPr lang="pt-BR" dirty="0"/>
              <a:t>Referências:</a:t>
            </a:r>
          </a:p>
          <a:p>
            <a:r>
              <a:rPr lang="pt-BR" dirty="0"/>
              <a:t>[1] https://neptune.ai/blog/vanishing-and-exploding-gradients-debugging-monitoring-fixing</a:t>
            </a:r>
          </a:p>
          <a:p>
            <a:r>
              <a:rPr lang="pt-BR" dirty="0"/>
              <a:t>[2] https://programmathically.com/understanding-the-exploding-and-vanishing-gradients-problem/</a:t>
            </a:r>
          </a:p>
          <a:p>
            <a:r>
              <a:rPr lang="pt-BR" dirty="0"/>
              <a:t>[3] https://towardsdatascience.com/batch-normalization-in-3-levels-of-understanding-14c2da90a338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31</a:t>
            </a:fld>
            <a:endParaRPr lang="pt-BR"/>
          </a:p>
        </p:txBody>
      </p:sp>
    </p:spTree>
    <p:extLst>
      <p:ext uri="{BB962C8B-B14F-4D97-AF65-F5344CB8AC3E}">
        <p14:creationId xmlns:p14="http://schemas.microsoft.com/office/powerpoint/2010/main" val="3179031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3903158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32</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33</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Sistemas dinâmicos são sistemas fora do equilíbrio, caracterizados por estados que mudam com o tempo. </a:t>
            </a:r>
          </a:p>
          <a:p>
            <a:endParaRPr lang="en-US" dirty="0"/>
          </a:p>
          <a:p>
            <a:r>
              <a:rPr lang="en-US" dirty="0"/>
              <a:t>Sistema </a:t>
            </a:r>
            <a:r>
              <a:rPr lang="en-US" dirty="0" err="1"/>
              <a:t>massa-mola</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34</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35</a:t>
            </a:fld>
            <a:endParaRPr lang="pt-BR"/>
          </a:p>
        </p:txBody>
      </p:sp>
    </p:spTree>
    <p:extLst>
      <p:ext uri="{BB962C8B-B14F-4D97-AF65-F5344CB8AC3E}">
        <p14:creationId xmlns:p14="http://schemas.microsoft.com/office/powerpoint/2010/main" val="6000311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36</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37</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38</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43</a:t>
            </a:fld>
            <a:endParaRPr lang="pt-BR"/>
          </a:p>
        </p:txBody>
      </p:sp>
    </p:spTree>
    <p:extLst>
      <p:ext uri="{BB962C8B-B14F-4D97-AF65-F5344CB8AC3E}">
        <p14:creationId xmlns:p14="http://schemas.microsoft.com/office/powerpoint/2010/main" val="1395316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3679431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5</a:t>
            </a:fld>
            <a:endParaRPr lang="pt-BR"/>
          </a:p>
        </p:txBody>
      </p:sp>
    </p:spTree>
    <p:extLst>
      <p:ext uri="{BB962C8B-B14F-4D97-AF65-F5344CB8AC3E}">
        <p14:creationId xmlns:p14="http://schemas.microsoft.com/office/powerpoint/2010/main" val="3888340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3317996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712621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4220762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234099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29/10/2023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29/10/2023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29/10/2023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29/10/2023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29/10/2023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29/10/2023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29/10/2023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29/10/2023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29/10/2023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29/10/2023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29/10/2023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29/10/2023</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1.emf"/><Relationship Id="rId10" Type="http://schemas.openxmlformats.org/officeDocument/2006/relationships/image" Target="../media/image20.png"/><Relationship Id="rId4" Type="http://schemas.openxmlformats.org/officeDocument/2006/relationships/image" Target="../media/image10.emf"/><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14.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3.emf"/><Relationship Id="rId15" Type="http://schemas.openxmlformats.org/officeDocument/2006/relationships/image" Target="../media/image31.png"/><Relationship Id="rId4" Type="http://schemas.openxmlformats.org/officeDocument/2006/relationships/image" Target="../media/image12.emf"/><Relationship Id="rId1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3.png"/><Relationship Id="rId7" Type="http://schemas.openxmlformats.org/officeDocument/2006/relationships/image" Target="../media/image18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251.png"/><Relationship Id="rId4" Type="http://schemas.openxmlformats.org/officeDocument/2006/relationships/image" Target="../media/image242.png"/><Relationship Id="rId9" Type="http://schemas.openxmlformats.org/officeDocument/2006/relationships/image" Target="../media/image200.png"/></Relationships>
</file>

<file path=ppt/slides/_rels/slide2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6.xml.rels><?xml version="1.0" encoding="UTF-8" standalone="yes"?>
<Relationships xmlns="http://schemas.openxmlformats.org/package/2006/relationships"><Relationship Id="rId8" Type="http://schemas.openxmlformats.org/officeDocument/2006/relationships/image" Target="../media/image181.png"/><Relationship Id="rId3" Type="http://schemas.openxmlformats.org/officeDocument/2006/relationships/image" Target="../media/image26.png"/><Relationship Id="rId7" Type="http://schemas.openxmlformats.org/officeDocument/2006/relationships/image" Target="../media/image8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51.png"/><Relationship Id="rId5" Type="http://schemas.openxmlformats.org/officeDocument/2006/relationships/image" Target="../media/image242.png"/><Relationship Id="rId10" Type="http://schemas.openxmlformats.org/officeDocument/2006/relationships/image" Target="../media/image200.png"/><Relationship Id="rId4" Type="http://schemas.openxmlformats.org/officeDocument/2006/relationships/image" Target="../media/image34.png"/><Relationship Id="rId9" Type="http://schemas.openxmlformats.org/officeDocument/2006/relationships/image" Target="../media/image85.png"/></Relationships>
</file>

<file path=ppt/slides/_rels/slide27.xml.rels><?xml version="1.0" encoding="UTF-8" standalone="yes"?>
<Relationships xmlns="http://schemas.openxmlformats.org/package/2006/relationships"><Relationship Id="rId3" Type="http://schemas.openxmlformats.org/officeDocument/2006/relationships/image" Target="../media/image262.png"/><Relationship Id="rId7"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40.png"/><Relationship Id="rId4" Type="http://schemas.openxmlformats.org/officeDocument/2006/relationships/image" Target="../media/image35.emf"/></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36.emf"/></Relationships>
</file>

<file path=ppt/slides/_rels/slide29.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image" Target="../media/image43.png"/><Relationship Id="rId7" Type="http://schemas.openxmlformats.org/officeDocument/2006/relationships/image" Target="../media/image6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35.emf"/><Relationship Id="rId9" Type="http://schemas.openxmlformats.org/officeDocument/2006/relationships/image" Target="../media/image6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7.jpe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53.png"/><Relationship Id="rId9" Type="http://schemas.openxmlformats.org/officeDocument/2006/relationships/image" Target="../media/image55.png"/></Relationships>
</file>

<file path=ppt/slides/_rels/slide38.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7.jpeg"/><Relationship Id="rId7" Type="http://schemas.openxmlformats.org/officeDocument/2006/relationships/image" Target="../media/image61.jpeg"/><Relationship Id="rId2" Type="http://schemas.openxmlformats.org/officeDocument/2006/relationships/image" Target="../media/image56.jpe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jpeg"/><Relationship Id="rId4" Type="http://schemas.openxmlformats.org/officeDocument/2006/relationships/image" Target="../media/image58.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440.png"/><Relationship Id="rId13" Type="http://schemas.openxmlformats.org/officeDocument/2006/relationships/image" Target="../media/image501.png"/><Relationship Id="rId18" Type="http://schemas.openxmlformats.org/officeDocument/2006/relationships/image" Target="../media/image66.png"/><Relationship Id="rId3" Type="http://schemas.openxmlformats.org/officeDocument/2006/relationships/image" Target="../media/image390.png"/><Relationship Id="rId7" Type="http://schemas.openxmlformats.org/officeDocument/2006/relationships/image" Target="../media/image430.png"/><Relationship Id="rId12" Type="http://schemas.openxmlformats.org/officeDocument/2006/relationships/image" Target="../media/image491.png"/><Relationship Id="rId17" Type="http://schemas.openxmlformats.org/officeDocument/2006/relationships/image" Target="../media/image62.png"/><Relationship Id="rId2" Type="http://schemas.openxmlformats.org/officeDocument/2006/relationships/image" Target="../media/image380.png"/><Relationship Id="rId16" Type="http://schemas.openxmlformats.org/officeDocument/2006/relationships/image" Target="../media/image530.png"/><Relationship Id="rId20"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420.png"/><Relationship Id="rId11" Type="http://schemas.openxmlformats.org/officeDocument/2006/relationships/image" Target="../media/image481.png"/><Relationship Id="rId5" Type="http://schemas.openxmlformats.org/officeDocument/2006/relationships/image" Target="../media/image410.png"/><Relationship Id="rId15" Type="http://schemas.openxmlformats.org/officeDocument/2006/relationships/image" Target="../media/image520.png"/><Relationship Id="rId10" Type="http://schemas.openxmlformats.org/officeDocument/2006/relationships/image" Target="../media/image460.png"/><Relationship Id="rId19" Type="http://schemas.openxmlformats.org/officeDocument/2006/relationships/image" Target="../media/image68.png"/><Relationship Id="rId4" Type="http://schemas.openxmlformats.org/officeDocument/2006/relationships/image" Target="../media/image400.png"/><Relationship Id="rId9" Type="http://schemas.openxmlformats.org/officeDocument/2006/relationships/image" Target="../media/image450.png"/><Relationship Id="rId14" Type="http://schemas.openxmlformats.org/officeDocument/2006/relationships/image" Target="../media/image510.png"/></Relationships>
</file>

<file path=ppt/slides/_rels/slide43.xml.rels><?xml version="1.0" encoding="UTF-8" standalone="yes"?>
<Relationships xmlns="http://schemas.openxmlformats.org/package/2006/relationships"><Relationship Id="rId8" Type="http://schemas.openxmlformats.org/officeDocument/2006/relationships/image" Target="../media/image261.png"/><Relationship Id="rId13" Type="http://schemas.openxmlformats.org/officeDocument/2006/relationships/image" Target="../media/image310.png"/><Relationship Id="rId3" Type="http://schemas.openxmlformats.org/officeDocument/2006/relationships/image" Target="../media/image461.png"/><Relationship Id="rId7" Type="http://schemas.openxmlformats.org/officeDocument/2006/relationships/image" Target="../media/image250.png"/><Relationship Id="rId12" Type="http://schemas.openxmlformats.org/officeDocument/2006/relationships/image" Target="../media/image30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41.png"/><Relationship Id="rId11" Type="http://schemas.openxmlformats.org/officeDocument/2006/relationships/image" Target="../media/image290.png"/><Relationship Id="rId5" Type="http://schemas.openxmlformats.org/officeDocument/2006/relationships/image" Target="../media/image230.png"/><Relationship Id="rId10" Type="http://schemas.openxmlformats.org/officeDocument/2006/relationships/image" Target="../media/image281.png"/><Relationship Id="rId4" Type="http://schemas.openxmlformats.org/officeDocument/2006/relationships/image" Target="../media/image221.png"/><Relationship Id="rId9" Type="http://schemas.openxmlformats.org/officeDocument/2006/relationships/image" Target="../media/image270.png"/></Relationships>
</file>

<file path=ppt/slides/_rels/slide44.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230.png"/><Relationship Id="rId7" Type="http://schemas.openxmlformats.org/officeDocument/2006/relationships/image" Target="../media/image490.png"/><Relationship Id="rId2" Type="http://schemas.openxmlformats.org/officeDocument/2006/relationships/image" Target="../media/image221.png"/><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70.png"/><Relationship Id="rId4" Type="http://schemas.openxmlformats.org/officeDocument/2006/relationships/image" Target="../media/image24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r>
              <a:rPr lang="pt-BR" dirty="0"/>
              <a:t/>
            </a:r>
            <a:br>
              <a:rPr lang="pt-BR" dirty="0"/>
            </a:br>
            <a:r>
              <a:rPr lang="pt-BR" b="1" i="1" dirty="0"/>
              <a:t>Redes Neurais Artificiais (Parte II)</a:t>
            </a:r>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99E0420-D29B-5989-E6D0-F8EA06A80F71}"/>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xmlns="" id="{9A1087D7-8233-BE5E-B155-CE5E8EC11EB3}"/>
              </a:ext>
            </a:extLst>
          </p:cNvPr>
          <p:cNvSpPr>
            <a:spLocks noGrp="1"/>
          </p:cNvSpPr>
          <p:nvPr>
            <p:ph idx="1"/>
          </p:nvPr>
        </p:nvSpPr>
        <p:spPr>
          <a:xfrm>
            <a:off x="5938221" y="1825624"/>
            <a:ext cx="6045798" cy="5032375"/>
          </a:xfrm>
        </p:spPr>
        <p:txBody>
          <a:bodyPr/>
          <a:lstStyle/>
          <a:p>
            <a:r>
              <a:rPr lang="pt-BR" dirty="0"/>
              <a:t>Existem vários tipos de </a:t>
            </a:r>
            <a:r>
              <a:rPr lang="pt-BR" b="1" i="1" dirty="0"/>
              <a:t>funções de ativação</a:t>
            </a:r>
            <a:r>
              <a:rPr lang="pt-BR" dirty="0"/>
              <a:t> que podem ser utilizadas pelos </a:t>
            </a:r>
            <a:r>
              <a:rPr lang="pt-BR" b="1" i="1" dirty="0"/>
              <a:t>nós</a:t>
            </a:r>
            <a:r>
              <a:rPr lang="pt-BR" dirty="0"/>
              <a:t> de uma rede neural.</a:t>
            </a:r>
          </a:p>
          <a:p>
            <a:r>
              <a:rPr lang="pt-BR" dirty="0"/>
              <a:t>Cada camada pode usar funções de ativação diferentes.</a:t>
            </a:r>
          </a:p>
          <a:p>
            <a:r>
              <a:rPr lang="pt-BR" dirty="0"/>
              <a:t>Porém, em geral, todos os nós de uma camada usam a mesma função de ativação.</a:t>
            </a:r>
          </a:p>
          <a:p>
            <a:endParaRPr lang="pt-BR" dirty="0"/>
          </a:p>
        </p:txBody>
      </p:sp>
      <p:pic>
        <p:nvPicPr>
          <p:cNvPr id="5" name="Picture 3">
            <a:extLst>
              <a:ext uri="{FF2B5EF4-FFF2-40B4-BE49-F238E27FC236}">
                <a16:creationId xmlns:a16="http://schemas.microsoft.com/office/drawing/2014/main" xmlns="" id="{08696813-612D-9D2A-3817-F3F31CCCD0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155" y="2212899"/>
            <a:ext cx="5004946" cy="4093502"/>
          </a:xfrm>
          <a:prstGeom prst="rect">
            <a:avLst/>
          </a:prstGeom>
        </p:spPr>
      </p:pic>
    </p:spTree>
    <p:extLst>
      <p:ext uri="{BB962C8B-B14F-4D97-AF65-F5344CB8AC3E}">
        <p14:creationId xmlns:p14="http://schemas.microsoft.com/office/powerpoint/2010/main" val="985130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E98B074-0A45-313B-DAC8-9EB4DFE5993C}"/>
              </a:ext>
            </a:extLst>
          </p:cNvPr>
          <p:cNvSpPr>
            <a:spLocks noGrp="1"/>
          </p:cNvSpPr>
          <p:nvPr>
            <p:ph type="title"/>
          </p:nvPr>
        </p:nvSpPr>
        <p:spPr/>
        <p:txBody>
          <a:bodyPr/>
          <a:lstStyle/>
          <a:p>
            <a:r>
              <a:rPr lang="pt-BR" dirty="0"/>
              <a:t>Funções de ativação</a:t>
            </a:r>
          </a:p>
        </p:txBody>
      </p:sp>
      <p:sp>
        <p:nvSpPr>
          <p:cNvPr id="3" name="Espaço Reservado para Conteúdo 2">
            <a:extLst>
              <a:ext uri="{FF2B5EF4-FFF2-40B4-BE49-F238E27FC236}">
                <a16:creationId xmlns:a16="http://schemas.microsoft.com/office/drawing/2014/main" xmlns="" id="{E8749BEF-094E-1E8D-6000-A87035A188E4}"/>
              </a:ext>
            </a:extLst>
          </p:cNvPr>
          <p:cNvSpPr>
            <a:spLocks noGrp="1"/>
          </p:cNvSpPr>
          <p:nvPr>
            <p:ph idx="1"/>
          </p:nvPr>
        </p:nvSpPr>
        <p:spPr>
          <a:xfrm>
            <a:off x="5314278" y="1825624"/>
            <a:ext cx="6755802" cy="5032375"/>
          </a:xfrm>
        </p:spPr>
        <p:txBody>
          <a:bodyPr/>
          <a:lstStyle/>
          <a:p>
            <a:r>
              <a:rPr lang="pt-BR" dirty="0"/>
              <a:t>Devido a suas características, não se utiliza a </a:t>
            </a:r>
            <a:r>
              <a:rPr lang="pt-BR" b="1" i="1" dirty="0"/>
              <a:t>função degrau</a:t>
            </a:r>
            <a:r>
              <a:rPr lang="pt-BR" dirty="0"/>
              <a:t> como função de ativação em redes neurais.</a:t>
            </a:r>
          </a:p>
          <a:p>
            <a:pPr lvl="1">
              <a:buFont typeface="Wingdings" panose="05000000000000000000" pitchFamily="2" charset="2"/>
              <a:buChar char="§"/>
            </a:pPr>
            <a:r>
              <a:rPr lang="pt-BR" dirty="0"/>
              <a:t>Derivada sempre igual a zero, exceto na origem, onde ela é indeterminada.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a:t>
            </a:r>
            <a:r>
              <a:rPr lang="pt-BR" b="1" i="1" dirty="0">
                <a:solidFill>
                  <a:srgbClr val="00B050"/>
                </a:solidFill>
              </a:rPr>
              <a:t>versões suavizadas da função degrau</a:t>
            </a:r>
            <a:r>
              <a:rPr lang="pt-BR" dirty="0"/>
              <a:t>.</a:t>
            </a:r>
          </a:p>
          <a:p>
            <a:pPr lvl="1">
              <a:buFont typeface="Wingdings" panose="05000000000000000000" pitchFamily="2" charset="2"/>
              <a:buChar char="§"/>
            </a:pPr>
            <a:r>
              <a:rPr lang="pt-BR" dirty="0"/>
              <a:t>Essas funções </a:t>
            </a:r>
            <a:r>
              <a:rPr lang="pt-BR" b="1" i="1" dirty="0"/>
              <a:t>são contínuas e possuem derivada definida e diferente de 0 em todos os pontos</a:t>
            </a:r>
            <a:r>
              <a:rPr lang="pt-BR" dirty="0"/>
              <a:t>.</a:t>
            </a:r>
          </a:p>
        </p:txBody>
      </p:sp>
      <p:pic>
        <p:nvPicPr>
          <p:cNvPr id="6" name="Picture 16">
            <a:extLst>
              <a:ext uri="{FF2B5EF4-FFF2-40B4-BE49-F238E27FC236}">
                <a16:creationId xmlns:a16="http://schemas.microsoft.com/office/drawing/2014/main" xmlns="" id="{05C41E50-72C3-557E-3776-2F27DD7091D2}"/>
              </a:ext>
            </a:extLst>
          </p:cNvPr>
          <p:cNvPicPr>
            <a:picLocks noChangeAspect="1"/>
          </p:cNvPicPr>
          <p:nvPr/>
        </p:nvPicPr>
        <p:blipFill rotWithShape="1">
          <a:blip r:embed="rId3"/>
          <a:srcRect l="3046" t="5896" r="8832"/>
          <a:stretch/>
        </p:blipFill>
        <p:spPr>
          <a:xfrm>
            <a:off x="982211" y="2276743"/>
            <a:ext cx="3783427" cy="3511386"/>
          </a:xfrm>
          <a:prstGeom prst="rect">
            <a:avLst/>
          </a:prstGeom>
        </p:spPr>
      </p:pic>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xmlns="" id="{42CE809B-8426-AA9A-799A-7E6A8FE3543A}"/>
                  </a:ext>
                </a:extLst>
              </p:cNvPr>
              <p:cNvSpPr txBox="1"/>
              <p:nvPr/>
            </p:nvSpPr>
            <p:spPr>
              <a:xfrm>
                <a:off x="2392018" y="5603463"/>
                <a:ext cx="1266826"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m:oMathPara>
                </a14:m>
                <a:endParaRPr lang="pt-BR" dirty="0"/>
              </a:p>
            </p:txBody>
          </p:sp>
        </mc:Choice>
        <mc:Fallback xmlns="">
          <p:sp>
            <p:nvSpPr>
              <p:cNvPr id="7" name="CaixaDeTexto 6">
                <a:extLst>
                  <a:ext uri="{FF2B5EF4-FFF2-40B4-BE49-F238E27FC236}">
                    <a16:creationId xmlns:a16="http://schemas.microsoft.com/office/drawing/2014/main" id="{42CE809B-8426-AA9A-799A-7E6A8FE3543A}"/>
                  </a:ext>
                </a:extLst>
              </p:cNvPr>
              <p:cNvSpPr txBox="1">
                <a:spLocks noRot="1" noChangeAspect="1" noMove="1" noResize="1" noEditPoints="1" noAdjustHandles="1" noChangeArrowheads="1" noChangeShapeType="1" noTextEdit="1"/>
              </p:cNvSpPr>
              <p:nvPr/>
            </p:nvSpPr>
            <p:spPr>
              <a:xfrm>
                <a:off x="2392018" y="5603463"/>
                <a:ext cx="1266826" cy="369332"/>
              </a:xfrm>
              <a:prstGeom prst="rect">
                <a:avLst/>
              </a:prstGeom>
              <a:blipFill>
                <a:blip r:embed="rId4"/>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xmlns="" id="{FA4CC93B-F5C1-F068-B970-77DE8E5AE18B}"/>
                  </a:ext>
                </a:extLst>
              </p:cNvPr>
              <p:cNvSpPr txBox="1"/>
              <p:nvPr/>
            </p:nvSpPr>
            <p:spPr>
              <a:xfrm rot="16200000">
                <a:off x="591530" y="3766463"/>
                <a:ext cx="781363"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e>
                      </m:d>
                    </m:oMath>
                  </m:oMathPara>
                </a14:m>
                <a:endParaRPr lang="pt-BR" dirty="0"/>
              </a:p>
            </p:txBody>
          </p:sp>
        </mc:Choice>
        <mc:Fallback xmlns="">
          <p:sp>
            <p:nvSpPr>
              <p:cNvPr id="8" name="CaixaDeTexto 7">
                <a:extLst>
                  <a:ext uri="{FF2B5EF4-FFF2-40B4-BE49-F238E27FC236}">
                    <a16:creationId xmlns:a16="http://schemas.microsoft.com/office/drawing/2014/main" id="{FA4CC93B-F5C1-F068-B970-77DE8E5AE18B}"/>
                  </a:ext>
                </a:extLst>
              </p:cNvPr>
              <p:cNvSpPr txBox="1">
                <a:spLocks noRot="1" noChangeAspect="1" noMove="1" noResize="1" noEditPoints="1" noAdjustHandles="1" noChangeArrowheads="1" noChangeShapeType="1" noTextEdit="1"/>
              </p:cNvSpPr>
              <p:nvPr/>
            </p:nvSpPr>
            <p:spPr>
              <a:xfrm rot="16200000">
                <a:off x="591530" y="3766463"/>
                <a:ext cx="781363" cy="369332"/>
              </a:xfrm>
              <a:prstGeom prst="rect">
                <a:avLst/>
              </a:prstGeom>
              <a:blipFill>
                <a:blip r:embed="rId5"/>
                <a:stretch>
                  <a:fillRect t="-15625" r="-13333" b="-2344"/>
                </a:stretch>
              </a:blipFill>
            </p:spPr>
            <p:txBody>
              <a:bodyPr/>
              <a:lstStyle/>
              <a:p>
                <a:r>
                  <a:rPr lang="pt-BR">
                    <a:noFill/>
                  </a:rPr>
                  <a:t> </a:t>
                </a:r>
              </a:p>
            </p:txBody>
          </p:sp>
        </mc:Fallback>
      </mc:AlternateContent>
    </p:spTree>
    <p:extLst>
      <p:ext uri="{BB962C8B-B14F-4D97-AF65-F5344CB8AC3E}">
        <p14:creationId xmlns:p14="http://schemas.microsoft.com/office/powerpoint/2010/main" val="3010705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FF9DBE5-51A4-191D-A4E4-6E4B6EAB3ECB}"/>
              </a:ext>
            </a:extLst>
          </p:cNvPr>
          <p:cNvSpPr>
            <a:spLocks noGrp="1"/>
          </p:cNvSpPr>
          <p:nvPr>
            <p:ph type="title"/>
          </p:nvPr>
        </p:nvSpPr>
        <p:spPr/>
        <p:txBody>
          <a:bodyPr/>
          <a:lstStyle/>
          <a:p>
            <a:r>
              <a:rPr lang="pt-BR" dirty="0"/>
              <a:t>Função logística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D9ECEDBC-7D6C-51FC-ABC8-FE8EB8292B7C}"/>
                  </a:ext>
                </a:extLst>
              </p:cNvPr>
              <p:cNvSpPr>
                <a:spLocks noGrp="1"/>
              </p:cNvSpPr>
              <p:nvPr>
                <p:ph idx="1"/>
              </p:nvPr>
            </p:nvSpPr>
            <p:spPr>
              <a:xfrm>
                <a:off x="838200" y="1825624"/>
                <a:ext cx="11178091" cy="5032375"/>
              </a:xfrm>
            </p:spPr>
            <p:txBody>
              <a:bodyPr/>
              <a:lstStyle/>
              <a:p>
                <a:r>
                  <a:rPr lang="pt-BR" dirty="0"/>
                  <a:t>A saída de um nó com </a:t>
                </a:r>
                <a:r>
                  <a:rPr lang="pt-BR" b="1" i="1" dirty="0"/>
                  <a:t>função de ativação logística</a:t>
                </a:r>
                <a:r>
                  <a:rPr lang="pt-BR" dirty="0"/>
                  <a:t> (ou sigmoide)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a:rPr lang="pt-BR"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 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0</m:t>
                      </m:r>
                      <m:r>
                        <a:rPr lang="pt-BR" b="0" i="0" smtClean="0">
                          <a:latin typeface="Cambria Math" panose="02040503050406030204" pitchFamily="18" charset="0"/>
                        </a:rPr>
                        <m:t>.</m:t>
                      </m:r>
                    </m:oMath>
                  </m:oMathPara>
                </a14:m>
                <a:endParaRPr lang="pt-BR" dirty="0"/>
              </a:p>
              <a:p>
                <a:r>
                  <a:rPr lang="pt-BR" dirty="0"/>
                  <a:t>A derivada será importante durante o processo de aprendizado da rede neural.</a:t>
                </a:r>
              </a:p>
            </p:txBody>
          </p:sp>
        </mc:Choice>
        <mc:Fallback xmlns="">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5032375"/>
              </a:xfrm>
              <a:blipFill>
                <a:blip r:embed="rId3"/>
                <a:stretch>
                  <a:fillRect l="-1146" t="-1937"/>
                </a:stretch>
              </a:blipFill>
            </p:spPr>
            <p:txBody>
              <a:bodyPr/>
              <a:lstStyle/>
              <a:p>
                <a:r>
                  <a:rPr lang="pt-BR">
                    <a:noFill/>
                  </a:rPr>
                  <a:t> </a:t>
                </a:r>
              </a:p>
            </p:txBody>
          </p:sp>
        </mc:Fallback>
      </mc:AlternateContent>
    </p:spTree>
    <p:extLst>
      <p:ext uri="{BB962C8B-B14F-4D97-AF65-F5344CB8AC3E}">
        <p14:creationId xmlns:p14="http://schemas.microsoft.com/office/powerpoint/2010/main" val="2274200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FF9DBE5-51A4-191D-A4E4-6E4B6EAB3ECB}"/>
              </a:ext>
            </a:extLst>
          </p:cNvPr>
          <p:cNvSpPr>
            <a:spLocks noGrp="1"/>
          </p:cNvSpPr>
          <p:nvPr>
            <p:ph type="title"/>
          </p:nvPr>
        </p:nvSpPr>
        <p:spPr/>
        <p:txBody>
          <a:bodyPr/>
          <a:lstStyle/>
          <a:p>
            <a:r>
              <a:rPr lang="pt-BR" dirty="0"/>
              <a:t>Função logística e sua derivada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D9ECEDBC-7D6C-51FC-ABC8-FE8EB8292B7C}"/>
                  </a:ext>
                </a:extLst>
              </p:cNvPr>
              <p:cNvSpPr>
                <a:spLocks noGrp="1"/>
              </p:cNvSpPr>
              <p:nvPr>
                <p:ph idx="1"/>
              </p:nvPr>
            </p:nvSpPr>
            <p:spPr>
              <a:xfrm>
                <a:off x="838200" y="1825624"/>
                <a:ext cx="11178091" cy="1918037"/>
              </a:xfrm>
            </p:spPr>
            <p:txBody>
              <a:bodyPr/>
              <a:lstStyle/>
              <a:p>
                <a:r>
                  <a:rPr lang="pt-BR" dirty="0"/>
                  <a:t>Percebam que o valor da derivada </a:t>
                </a:r>
                <a:r>
                  <a:rPr lang="pt-BR" b="1" i="1" dirty="0">
                    <a:solidFill>
                      <a:srgbClr val="00B050"/>
                    </a:solidFill>
                  </a:rPr>
                  <a:t>sempre será menor do que 1</a:t>
                </a:r>
                <a:r>
                  <a:rPr lang="pt-BR" dirty="0"/>
                  <a:t>,</a:t>
                </a:r>
                <a:r>
                  <a:rPr lang="pt-BR" b="1" i="1" dirty="0"/>
                  <a:t> sendo no máximo igual a 0.25 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a:t>
                </a:r>
              </a:p>
            </p:txBody>
          </p:sp>
        </mc:Choice>
        <mc:Fallback xmlns="">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1918037"/>
              </a:xfrm>
              <a:blipFill>
                <a:blip r:embed="rId3"/>
                <a:stretch>
                  <a:fillRect l="-982" t="-5079" r="-1091"/>
                </a:stretch>
              </a:blipFill>
            </p:spPr>
            <p:txBody>
              <a:bodyPr/>
              <a:lstStyle/>
              <a:p>
                <a:r>
                  <a:rPr lang="pt-BR">
                    <a:noFill/>
                  </a:rPr>
                  <a:t> </a:t>
                </a:r>
              </a:p>
            </p:txBody>
          </p:sp>
        </mc:Fallback>
      </mc:AlternateContent>
      <p:sp>
        <p:nvSpPr>
          <p:cNvPr id="4" name="Rectangle 6">
            <a:extLst>
              <a:ext uri="{FF2B5EF4-FFF2-40B4-BE49-F238E27FC236}">
                <a16:creationId xmlns:a16="http://schemas.microsoft.com/office/drawing/2014/main" xmlns="" id="{BC923F0E-8819-EE57-95F2-846E3ECBE2E8}"/>
              </a:ext>
            </a:extLst>
          </p:cNvPr>
          <p:cNvSpPr/>
          <p:nvPr/>
        </p:nvSpPr>
        <p:spPr>
          <a:xfrm>
            <a:off x="1406691" y="3437359"/>
            <a:ext cx="3619500" cy="369332"/>
          </a:xfrm>
          <a:prstGeom prst="rect">
            <a:avLst/>
          </a:prstGeom>
        </p:spPr>
        <p:txBody>
          <a:bodyPr wrap="square">
            <a:spAutoFit/>
          </a:bodyPr>
          <a:lstStyle/>
          <a:p>
            <a:pPr algn="ctr"/>
            <a:r>
              <a:rPr lang="pt-BR" dirty="0"/>
              <a:t>Função Logística</a:t>
            </a:r>
          </a:p>
        </p:txBody>
      </p:sp>
      <p:sp>
        <p:nvSpPr>
          <p:cNvPr id="5" name="Rectangle 7">
            <a:extLst>
              <a:ext uri="{FF2B5EF4-FFF2-40B4-BE49-F238E27FC236}">
                <a16:creationId xmlns:a16="http://schemas.microsoft.com/office/drawing/2014/main" xmlns="" id="{A8F6D200-7D08-0CCC-145F-94A173627C80}"/>
              </a:ext>
            </a:extLst>
          </p:cNvPr>
          <p:cNvSpPr/>
          <p:nvPr/>
        </p:nvSpPr>
        <p:spPr>
          <a:xfrm>
            <a:off x="7255350" y="3437359"/>
            <a:ext cx="3594100" cy="369332"/>
          </a:xfrm>
          <a:prstGeom prst="rect">
            <a:avLst/>
          </a:prstGeom>
        </p:spPr>
        <p:txBody>
          <a:bodyPr wrap="square">
            <a:spAutoFit/>
          </a:bodyPr>
          <a:lstStyle/>
          <a:p>
            <a:pPr algn="ctr"/>
            <a:r>
              <a:rPr lang="pt-BR" dirty="0"/>
              <a:t>Derivada da Função Logística</a:t>
            </a:r>
          </a:p>
        </p:txBody>
      </p:sp>
      <p:pic>
        <p:nvPicPr>
          <p:cNvPr id="6" name="Imagem 5">
            <a:extLst>
              <a:ext uri="{FF2B5EF4-FFF2-40B4-BE49-F238E27FC236}">
                <a16:creationId xmlns:a16="http://schemas.microsoft.com/office/drawing/2014/main" xmlns="" id="{EA300C27-0E90-22E9-E38E-ECCCCEC94B08}"/>
              </a:ext>
            </a:extLst>
          </p:cNvPr>
          <p:cNvPicPr>
            <a:picLocks noChangeAspect="1"/>
          </p:cNvPicPr>
          <p:nvPr/>
        </p:nvPicPr>
        <p:blipFill>
          <a:blip r:embed="rId4"/>
          <a:stretch>
            <a:fillRect/>
          </a:stretch>
        </p:blipFill>
        <p:spPr>
          <a:xfrm>
            <a:off x="1342550" y="3585076"/>
            <a:ext cx="3656650" cy="2742488"/>
          </a:xfrm>
          <a:prstGeom prst="rect">
            <a:avLst/>
          </a:prstGeom>
        </p:spPr>
      </p:pic>
      <p:pic>
        <p:nvPicPr>
          <p:cNvPr id="7" name="Imagem 6">
            <a:extLst>
              <a:ext uri="{FF2B5EF4-FFF2-40B4-BE49-F238E27FC236}">
                <a16:creationId xmlns:a16="http://schemas.microsoft.com/office/drawing/2014/main" xmlns="" id="{32B18529-41C0-AF0E-9EA4-ED64EE914AFE}"/>
              </a:ext>
            </a:extLst>
          </p:cNvPr>
          <p:cNvPicPr>
            <a:picLocks noChangeAspect="1"/>
          </p:cNvPicPr>
          <p:nvPr/>
        </p:nvPicPr>
        <p:blipFill>
          <a:blip r:embed="rId5"/>
          <a:stretch>
            <a:fillRect/>
          </a:stretch>
        </p:blipFill>
        <p:spPr>
          <a:xfrm>
            <a:off x="7205500" y="3585076"/>
            <a:ext cx="3606800" cy="2705101"/>
          </a:xfrm>
          <a:prstGeom prst="rect">
            <a:avLst/>
          </a:prstGeom>
        </p:spPr>
      </p:pic>
      <p:cxnSp>
        <p:nvCxnSpPr>
          <p:cNvPr id="8" name="Conector de Seta Reta 7">
            <a:extLst>
              <a:ext uri="{FF2B5EF4-FFF2-40B4-BE49-F238E27FC236}">
                <a16:creationId xmlns:a16="http://schemas.microsoft.com/office/drawing/2014/main" xmlns="" id="{38B7BFE0-05D3-F203-905C-B084F61D267C}"/>
              </a:ext>
            </a:extLst>
          </p:cNvPr>
          <p:cNvCxnSpPr>
            <a:cxnSpLocks/>
          </p:cNvCxnSpPr>
          <p:nvPr/>
        </p:nvCxnSpPr>
        <p:spPr>
          <a:xfrm flipH="1" flipV="1">
            <a:off x="4510951" y="3821881"/>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xmlns="" id="{76B54081-8851-0347-521A-1948E2C24F2A}"/>
              </a:ext>
            </a:extLst>
          </p:cNvPr>
          <p:cNvCxnSpPr>
            <a:cxnSpLocks/>
            <a:stCxn id="14" idx="2"/>
          </p:cNvCxnSpPr>
          <p:nvPr/>
        </p:nvCxnSpPr>
        <p:spPr>
          <a:xfrm>
            <a:off x="779732" y="5617527"/>
            <a:ext cx="1195450" cy="3029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5">
            <a:extLst>
              <a:ext uri="{FF2B5EF4-FFF2-40B4-BE49-F238E27FC236}">
                <a16:creationId xmlns:a16="http://schemas.microsoft.com/office/drawing/2014/main" xmlns="" id="{E6BDD2A2-D5FF-7F6F-0B16-B943852C934E}"/>
              </a:ext>
            </a:extLst>
          </p:cNvPr>
          <p:cNvCxnSpPr>
            <a:cxnSpLocks/>
          </p:cNvCxnSpPr>
          <p:nvPr/>
        </p:nvCxnSpPr>
        <p:spPr>
          <a:xfrm flipH="1">
            <a:off x="10534711" y="5566143"/>
            <a:ext cx="710850" cy="358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xmlns="" id="{D5499C28-5EED-9F51-EB3B-1184209D29C6}"/>
                  </a:ext>
                </a:extLst>
              </p:cNvPr>
              <p:cNvSpPr txBox="1"/>
              <p:nvPr/>
            </p:nvSpPr>
            <p:spPr>
              <a:xfrm>
                <a:off x="4668601" y="4313927"/>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1" name="CaixaDeTexto 10">
                <a:extLst>
                  <a:ext uri="{FF2B5EF4-FFF2-40B4-BE49-F238E27FC236}">
                    <a16:creationId xmlns:a16="http://schemas.microsoft.com/office/drawing/2014/main" id="{D5499C28-5EED-9F51-EB3B-1184209D29C6}"/>
                  </a:ext>
                </a:extLst>
              </p:cNvPr>
              <p:cNvSpPr txBox="1">
                <a:spLocks noRot="1" noChangeAspect="1" noMove="1" noResize="1" noEditPoints="1" noAdjustHandles="1" noChangeArrowheads="1" noChangeShapeType="1" noTextEdit="1"/>
              </p:cNvSpPr>
              <p:nvPr/>
            </p:nvSpPr>
            <p:spPr>
              <a:xfrm>
                <a:off x="4668601" y="4313927"/>
                <a:ext cx="1500099" cy="661207"/>
              </a:xfrm>
              <a:prstGeom prst="rect">
                <a:avLst/>
              </a:prstGeom>
              <a:blipFill>
                <a:blip r:embed="rId6"/>
                <a:stretch>
                  <a:fillRect t="-926"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xmlns="" id="{875D42C9-7DA1-272E-5557-3AC808AB69AE}"/>
                  </a:ext>
                </a:extLst>
              </p:cNvPr>
              <p:cNvSpPr txBox="1"/>
              <p:nvPr/>
            </p:nvSpPr>
            <p:spPr>
              <a:xfrm>
                <a:off x="29682" y="4956320"/>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oMath>
                </a14:m>
                <a:r>
                  <a:rPr lang="en-US" sz="1200" dirty="0"/>
                  <a:t>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4" name="CaixaDeTexto 13">
                <a:extLst>
                  <a:ext uri="{FF2B5EF4-FFF2-40B4-BE49-F238E27FC236}">
                    <a16:creationId xmlns:a16="http://schemas.microsoft.com/office/drawing/2014/main" id="{875D42C9-7DA1-272E-5557-3AC808AB69AE}"/>
                  </a:ext>
                </a:extLst>
              </p:cNvPr>
              <p:cNvSpPr txBox="1">
                <a:spLocks noRot="1" noChangeAspect="1" noMove="1" noResize="1" noEditPoints="1" noAdjustHandles="1" noChangeArrowheads="1" noChangeShapeType="1" noTextEdit="1"/>
              </p:cNvSpPr>
              <p:nvPr/>
            </p:nvSpPr>
            <p:spPr>
              <a:xfrm>
                <a:off x="29682" y="4956320"/>
                <a:ext cx="1500099" cy="661207"/>
              </a:xfrm>
              <a:prstGeom prst="rect">
                <a:avLst/>
              </a:prstGeom>
              <a:blipFill>
                <a:blip r:embed="rId7"/>
                <a:stretch>
                  <a:fillRect l="-407" r="-2033" b="-6422"/>
                </a:stretch>
              </a:blipFill>
            </p:spPr>
            <p:txBody>
              <a:bodyPr/>
              <a:lstStyle/>
              <a:p>
                <a:r>
                  <a:rPr lang="pt-BR">
                    <a:noFill/>
                  </a:rPr>
                  <a:t> </a:t>
                </a:r>
              </a:p>
            </p:txBody>
          </p:sp>
        </mc:Fallback>
      </mc:AlternateContent>
      <p:cxnSp>
        <p:nvCxnSpPr>
          <p:cNvPr id="15" name="Conector de Seta Reta 5">
            <a:extLst>
              <a:ext uri="{FF2B5EF4-FFF2-40B4-BE49-F238E27FC236}">
                <a16:creationId xmlns:a16="http://schemas.microsoft.com/office/drawing/2014/main" xmlns="" id="{5D858F07-2270-3537-94B2-6E51F3490386}"/>
              </a:ext>
            </a:extLst>
          </p:cNvPr>
          <p:cNvCxnSpPr>
            <a:cxnSpLocks/>
          </p:cNvCxnSpPr>
          <p:nvPr/>
        </p:nvCxnSpPr>
        <p:spPr>
          <a:xfrm>
            <a:off x="6977219" y="5761115"/>
            <a:ext cx="679625" cy="1594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aixaDeTexto 15">
                <a:extLst>
                  <a:ext uri="{FF2B5EF4-FFF2-40B4-BE49-F238E27FC236}">
                    <a16:creationId xmlns:a16="http://schemas.microsoft.com/office/drawing/2014/main" xmlns="" id="{D6D6022D-D5E1-D202-B107-416C0CEBC001}"/>
                  </a:ext>
                </a:extLst>
              </p:cNvPr>
              <p:cNvSpPr txBox="1"/>
              <p:nvPr/>
            </p:nvSpPr>
            <p:spPr>
              <a:xfrm>
                <a:off x="2537462" y="6174630"/>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6" name="CaixaDeTexto 15">
                <a:extLst>
                  <a:ext uri="{FF2B5EF4-FFF2-40B4-BE49-F238E27FC236}">
                    <a16:creationId xmlns:a16="http://schemas.microsoft.com/office/drawing/2014/main" id="{D6D6022D-D5E1-D202-B107-416C0CEBC001}"/>
                  </a:ext>
                </a:extLst>
              </p:cNvPr>
              <p:cNvSpPr txBox="1">
                <a:spLocks noRot="1" noChangeAspect="1" noMove="1" noResize="1" noEditPoints="1" noAdjustHandles="1" noChangeArrowheads="1" noChangeShapeType="1" noTextEdit="1"/>
              </p:cNvSpPr>
              <p:nvPr/>
            </p:nvSpPr>
            <p:spPr>
              <a:xfrm>
                <a:off x="2537462" y="6174630"/>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xmlns="" id="{3BE77691-7ED2-DCEC-8100-8AC23977A026}"/>
                  </a:ext>
                </a:extLst>
              </p:cNvPr>
              <p:cNvSpPr txBox="1"/>
              <p:nvPr/>
            </p:nvSpPr>
            <p:spPr>
              <a:xfrm>
                <a:off x="8418987" y="6149561"/>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7" name="CaixaDeTexto 16">
                <a:extLst>
                  <a:ext uri="{FF2B5EF4-FFF2-40B4-BE49-F238E27FC236}">
                    <a16:creationId xmlns:a16="http://schemas.microsoft.com/office/drawing/2014/main" id="{3BE77691-7ED2-DCEC-8100-8AC23977A026}"/>
                  </a:ext>
                </a:extLst>
              </p:cNvPr>
              <p:cNvSpPr txBox="1">
                <a:spLocks noRot="1" noChangeAspect="1" noMove="1" noResize="1" noEditPoints="1" noAdjustHandles="1" noChangeArrowheads="1" noChangeShapeType="1" noTextEdit="1"/>
              </p:cNvSpPr>
              <p:nvPr/>
            </p:nvSpPr>
            <p:spPr>
              <a:xfrm>
                <a:off x="8418987" y="6149561"/>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xmlns="" id="{C26B6AF1-920A-A639-960F-D8A4BB8E3745}"/>
                  </a:ext>
                </a:extLst>
              </p:cNvPr>
              <p:cNvSpPr txBox="1"/>
              <p:nvPr/>
            </p:nvSpPr>
            <p:spPr>
              <a:xfrm rot="16200000">
                <a:off x="6783427" y="4661110"/>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19" name="CaixaDeTexto 18">
                <a:extLst>
                  <a:ext uri="{FF2B5EF4-FFF2-40B4-BE49-F238E27FC236}">
                    <a16:creationId xmlns:a16="http://schemas.microsoft.com/office/drawing/2014/main" id="{C26B6AF1-920A-A639-960F-D8A4BB8E3745}"/>
                  </a:ext>
                </a:extLst>
              </p:cNvPr>
              <p:cNvSpPr txBox="1">
                <a:spLocks noRot="1" noChangeAspect="1" noMove="1" noResize="1" noEditPoints="1" noAdjustHandles="1" noChangeArrowheads="1" noChangeShapeType="1" noTextEdit="1"/>
              </p:cNvSpPr>
              <p:nvPr/>
            </p:nvSpPr>
            <p:spPr>
              <a:xfrm rot="16200000">
                <a:off x="6783427" y="4661110"/>
                <a:ext cx="868679" cy="481094"/>
              </a:xfrm>
              <a:prstGeom prst="rect">
                <a:avLst/>
              </a:prstGeom>
              <a:blipFill>
                <a:blip r:embed="rId9"/>
                <a:stretch>
                  <a:fillRect r="-769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xmlns="" id="{BF8E592F-29AE-CA70-90D4-67583FD1B92D}"/>
                  </a:ext>
                </a:extLst>
              </p:cNvPr>
              <p:cNvSpPr txBox="1"/>
              <p:nvPr/>
            </p:nvSpPr>
            <p:spPr>
              <a:xfrm rot="16200000">
                <a:off x="1277835" y="4766735"/>
                <a:ext cx="410628"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BF8E592F-29AE-CA70-90D4-67583FD1B92D}"/>
                  </a:ext>
                </a:extLst>
              </p:cNvPr>
              <p:cNvSpPr txBox="1">
                <a:spLocks noRot="1" noChangeAspect="1" noMove="1" noResize="1" noEditPoints="1" noAdjustHandles="1" noChangeArrowheads="1" noChangeShapeType="1" noTextEdit="1"/>
              </p:cNvSpPr>
              <p:nvPr/>
            </p:nvSpPr>
            <p:spPr>
              <a:xfrm rot="16200000">
                <a:off x="1277835" y="4766735"/>
                <a:ext cx="410628" cy="291875"/>
              </a:xfrm>
              <a:prstGeom prst="rect">
                <a:avLst/>
              </a:prstGeom>
              <a:blipFill>
                <a:blip r:embed="rId10"/>
                <a:stretch>
                  <a:fillRect r="-41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xmlns="" id="{FE22556A-BA0D-5631-CD95-91FAD6A8621A}"/>
                  </a:ext>
                </a:extLst>
              </p:cNvPr>
              <p:cNvSpPr txBox="1"/>
              <p:nvPr/>
            </p:nvSpPr>
            <p:spPr>
              <a:xfrm>
                <a:off x="2583028" y="617462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23" name="CaixaDeTexto 22">
                <a:extLst>
                  <a:ext uri="{FF2B5EF4-FFF2-40B4-BE49-F238E27FC236}">
                    <a16:creationId xmlns:a16="http://schemas.microsoft.com/office/drawing/2014/main" id="{FE22556A-BA0D-5631-CD95-91FAD6A8621A}"/>
                  </a:ext>
                </a:extLst>
              </p:cNvPr>
              <p:cNvSpPr txBox="1">
                <a:spLocks noRot="1" noChangeAspect="1" noMove="1" noResize="1" noEditPoints="1" noAdjustHandles="1" noChangeArrowheads="1" noChangeShapeType="1" noTextEdit="1"/>
              </p:cNvSpPr>
              <p:nvPr/>
            </p:nvSpPr>
            <p:spPr>
              <a:xfrm>
                <a:off x="2583028" y="6174629"/>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a16="http://schemas.microsoft.com/office/drawing/2014/main" xmlns="" id="{A8C8A0CC-7041-8753-698F-778A8FC2530F}"/>
                  </a:ext>
                </a:extLst>
              </p:cNvPr>
              <p:cNvSpPr txBox="1"/>
              <p:nvPr/>
            </p:nvSpPr>
            <p:spPr>
              <a:xfrm>
                <a:off x="10737675" y="4904936"/>
                <a:ext cx="1420490"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22" name="CaixaDeTexto 21">
                <a:extLst>
                  <a:ext uri="{FF2B5EF4-FFF2-40B4-BE49-F238E27FC236}">
                    <a16:creationId xmlns:a16="http://schemas.microsoft.com/office/drawing/2014/main" id="{A8C8A0CC-7041-8753-698F-778A8FC2530F}"/>
                  </a:ext>
                </a:extLst>
              </p:cNvPr>
              <p:cNvSpPr txBox="1">
                <a:spLocks noRot="1" noChangeAspect="1" noMove="1" noResize="1" noEditPoints="1" noAdjustHandles="1" noChangeArrowheads="1" noChangeShapeType="1" noTextEdit="1"/>
              </p:cNvSpPr>
              <p:nvPr/>
            </p:nvSpPr>
            <p:spPr>
              <a:xfrm>
                <a:off x="10737675" y="4904936"/>
                <a:ext cx="1420490" cy="661207"/>
              </a:xfrm>
              <a:prstGeom prst="rect">
                <a:avLst/>
              </a:prstGeom>
              <a:blipFill>
                <a:blip r:embed="rId11"/>
                <a:stretch>
                  <a:fillRect t="-926" r="-4292"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xmlns="" id="{E90BAE08-8E8E-10A2-3253-C460DA207E2A}"/>
                  </a:ext>
                </a:extLst>
              </p:cNvPr>
              <p:cNvSpPr txBox="1"/>
              <p:nvPr/>
            </p:nvSpPr>
            <p:spPr>
              <a:xfrm>
                <a:off x="5597649" y="5172509"/>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 </m:t>
                    </m:r>
                  </m:oMath>
                </a14:m>
                <a:r>
                  <a:rPr lang="en-US" sz="1200" dirty="0"/>
                  <a:t>0 e a </a:t>
                </a:r>
                <a:r>
                  <a:rPr lang="en-US" sz="1200" dirty="0" err="1"/>
                  <a:t>derivada</a:t>
                </a:r>
                <a:r>
                  <a:rPr lang="en-US" sz="1200" dirty="0"/>
                  <a:t> </a:t>
                </a:r>
                <a:r>
                  <a:rPr lang="en-US" sz="1200" dirty="0" err="1"/>
                  <a:t>tende</a:t>
                </a:r>
                <a:r>
                  <a:rPr lang="en-US" sz="1200" dirty="0"/>
                  <a:t> a 0.</a:t>
                </a:r>
              </a:p>
            </p:txBody>
          </p:sp>
        </mc:Choice>
        <mc:Fallback xmlns="">
          <p:sp>
            <p:nvSpPr>
              <p:cNvPr id="13" name="CaixaDeTexto 12">
                <a:extLst>
                  <a:ext uri="{FF2B5EF4-FFF2-40B4-BE49-F238E27FC236}">
                    <a16:creationId xmlns:a16="http://schemas.microsoft.com/office/drawing/2014/main" id="{E90BAE08-8E8E-10A2-3253-C460DA207E2A}"/>
                  </a:ext>
                </a:extLst>
              </p:cNvPr>
              <p:cNvSpPr txBox="1">
                <a:spLocks noRot="1" noChangeAspect="1" noMove="1" noResize="1" noEditPoints="1" noAdjustHandles="1" noChangeArrowheads="1" noChangeShapeType="1" noTextEdit="1"/>
              </p:cNvSpPr>
              <p:nvPr/>
            </p:nvSpPr>
            <p:spPr>
              <a:xfrm>
                <a:off x="5597649" y="5172509"/>
                <a:ext cx="1595153" cy="661207"/>
              </a:xfrm>
              <a:prstGeom prst="rect">
                <a:avLst/>
              </a:prstGeom>
              <a:blipFill>
                <a:blip r:embed="rId12"/>
                <a:stretch>
                  <a:fillRect t="-926" r="-1908" b="-7407"/>
                </a:stretch>
              </a:blipFill>
            </p:spPr>
            <p:txBody>
              <a:bodyPr/>
              <a:lstStyle/>
              <a:p>
                <a:r>
                  <a:rPr lang="pt-BR">
                    <a:noFill/>
                  </a:rPr>
                  <a:t> </a:t>
                </a:r>
              </a:p>
            </p:txBody>
          </p:sp>
        </mc:Fallback>
      </mc:AlternateContent>
    </p:spTree>
    <p:extLst>
      <p:ext uri="{BB962C8B-B14F-4D97-AF65-F5344CB8AC3E}">
        <p14:creationId xmlns:p14="http://schemas.microsoft.com/office/powerpoint/2010/main" val="2678322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CF5C16C-9A34-D878-5B97-F717770A39F2}"/>
              </a:ext>
            </a:extLst>
          </p:cNvPr>
          <p:cNvSpPr>
            <a:spLocks noGrp="1"/>
          </p:cNvSpPr>
          <p:nvPr>
            <p:ph type="title"/>
          </p:nvPr>
        </p:nvSpPr>
        <p:spPr/>
        <p:txBody>
          <a:bodyPr/>
          <a:lstStyle/>
          <a:p>
            <a:r>
              <a:rPr lang="pt-BR" dirty="0"/>
              <a:t>Função tangente hiperbólica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143A029C-225C-E02A-1EA0-CD722194AC7B}"/>
                  </a:ext>
                </a:extLst>
              </p:cNvPr>
              <p:cNvSpPr>
                <a:spLocks noGrp="1"/>
              </p:cNvSpPr>
              <p:nvPr>
                <p:ph idx="1"/>
              </p:nvPr>
            </p:nvSpPr>
            <p:spPr/>
            <p:txBody>
              <a:bodyPr/>
              <a:lstStyle/>
              <a:p>
                <a:r>
                  <a:rPr lang="pt-BR" dirty="0"/>
                  <a:t>A saída de um nó com </a:t>
                </a:r>
                <a:r>
                  <a:rPr lang="pt-BR" b="1" i="1" dirty="0"/>
                  <a:t>função de ativação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smtClean="0">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m:rPr>
                          <m:nor/>
                        </m:rPr>
                        <a:rPr lang="pt-BR" b="0" i="0"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 </m:t>
                    </m:r>
                  </m:oMath>
                </a14:m>
                <a:r>
                  <a:rPr lang="pt-BR" dirty="0"/>
                  <a:t>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i="1">
                          <a:latin typeface="Cambria Math" panose="02040503050406030204" pitchFamily="18" charset="0"/>
                        </a:rPr>
                        <m:t>=1−</m:t>
                      </m:r>
                      <m:sSup>
                        <m:sSupPr>
                          <m:ctrlPr>
                            <a:rPr lang="pt-BR" i="1">
                              <a:latin typeface="Cambria Math" panose="02040503050406030204" pitchFamily="18" charset="0"/>
                            </a:rPr>
                          </m:ctrlPr>
                        </m:sSupPr>
                        <m:e>
                          <m:r>
                            <m:rPr>
                              <m:sty m:val="p"/>
                            </m:rPr>
                            <a:rPr lang="pt-BR">
                              <a:latin typeface="Cambria Math" panose="02040503050406030204" pitchFamily="18" charset="0"/>
                            </a:rPr>
                            <m:t>tanh</m:t>
                          </m:r>
                        </m:e>
                        <m:sup>
                          <m:r>
                            <a:rPr lang="pt-BR" i="1">
                              <a:latin typeface="Cambria Math" panose="02040503050406030204" pitchFamily="18" charset="0"/>
                            </a:rPr>
                            <m:t>2</m:t>
                          </m:r>
                        </m:sup>
                      </m:sSup>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0</m:t>
                      </m:r>
                      <m:r>
                        <a:rPr lang="pt-BR" b="0" i="0"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pt-BR">
                    <a:noFill/>
                  </a:rPr>
                  <a:t> </a:t>
                </a:r>
              </a:p>
            </p:txBody>
          </p:sp>
        </mc:Fallback>
      </mc:AlternateContent>
    </p:spTree>
    <p:extLst>
      <p:ext uri="{BB962C8B-B14F-4D97-AF65-F5344CB8AC3E}">
        <p14:creationId xmlns:p14="http://schemas.microsoft.com/office/powerpoint/2010/main" val="72141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CF5C16C-9A34-D878-5B97-F717770A39F2}"/>
              </a:ext>
            </a:extLst>
          </p:cNvPr>
          <p:cNvSpPr>
            <a:spLocks noGrp="1"/>
          </p:cNvSpPr>
          <p:nvPr>
            <p:ph type="title"/>
          </p:nvPr>
        </p:nvSpPr>
        <p:spPr/>
        <p:txBody>
          <a:bodyPr/>
          <a:lstStyle/>
          <a:p>
            <a:r>
              <a:rPr lang="pt-BR" dirty="0"/>
              <a:t>Função tangente hiperbólica e sua derivada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143A029C-225C-E02A-1EA0-CD722194AC7B}"/>
                  </a:ext>
                </a:extLst>
              </p:cNvPr>
              <p:cNvSpPr>
                <a:spLocks noGrp="1"/>
              </p:cNvSpPr>
              <p:nvPr>
                <p:ph idx="1"/>
              </p:nvPr>
            </p:nvSpPr>
            <p:spPr>
              <a:xfrm>
                <a:off x="838199" y="1825624"/>
                <a:ext cx="11081273" cy="1827157"/>
              </a:xfrm>
            </p:spPr>
            <p:txBody>
              <a:bodyPr>
                <a:normAutofit/>
              </a:bodyPr>
              <a:lstStyle/>
              <a:p>
                <a:r>
                  <a:rPr lang="pt-BR" dirty="0"/>
                  <a:t>A derivada é no máximo igual a 1 </a:t>
                </a:r>
                <a:r>
                  <a:rPr lang="pt-BR" b="1" i="1" dirty="0">
                    <a:solidFill>
                      <a:srgbClr val="00B050"/>
                    </a:solidFill>
                  </a:rPr>
                  <a:t>exatamente</a:t>
                </a:r>
                <a:r>
                  <a:rPr lang="pt-BR" dirty="0"/>
                  <a:t> quando </a:t>
                </a:r>
                <a:r>
                  <a:rPr lang="pt-BR" b="1" i="1" dirty="0"/>
                  <a:t>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 sendo menor do que 1 para todos os outros valores de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a:t>.</a:t>
                </a:r>
              </a:p>
            </p:txBody>
          </p:sp>
        </mc:Choice>
        <mc:Fallback xmlns="">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xfrm>
                <a:off x="838199" y="1825624"/>
                <a:ext cx="11081273" cy="1827157"/>
              </a:xfrm>
              <a:blipFill>
                <a:blip r:embed="rId3"/>
                <a:stretch>
                  <a:fillRect l="-935" t="-5333" r="-825"/>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xmlns="" id="{F2B2B530-5A92-CBF9-692B-66D367957328}"/>
              </a:ext>
            </a:extLst>
          </p:cNvPr>
          <p:cNvPicPr>
            <a:picLocks noChangeAspect="1"/>
          </p:cNvPicPr>
          <p:nvPr/>
        </p:nvPicPr>
        <p:blipFill>
          <a:blip r:embed="rId4"/>
          <a:stretch>
            <a:fillRect/>
          </a:stretch>
        </p:blipFill>
        <p:spPr>
          <a:xfrm>
            <a:off x="1390650" y="3533167"/>
            <a:ext cx="3882075" cy="2911556"/>
          </a:xfrm>
          <a:prstGeom prst="rect">
            <a:avLst/>
          </a:prstGeom>
        </p:spPr>
      </p:pic>
      <p:pic>
        <p:nvPicPr>
          <p:cNvPr id="5" name="Imagem 4">
            <a:extLst>
              <a:ext uri="{FF2B5EF4-FFF2-40B4-BE49-F238E27FC236}">
                <a16:creationId xmlns:a16="http://schemas.microsoft.com/office/drawing/2014/main" xmlns="" id="{DE70E2C7-FF35-E904-6977-D68094F5E785}"/>
              </a:ext>
            </a:extLst>
          </p:cNvPr>
          <p:cNvPicPr>
            <a:picLocks noChangeAspect="1"/>
          </p:cNvPicPr>
          <p:nvPr/>
        </p:nvPicPr>
        <p:blipFill>
          <a:blip r:embed="rId5"/>
          <a:stretch>
            <a:fillRect/>
          </a:stretch>
        </p:blipFill>
        <p:spPr>
          <a:xfrm>
            <a:off x="7124112" y="3510129"/>
            <a:ext cx="3888050" cy="2916038"/>
          </a:xfrm>
          <a:prstGeom prst="rect">
            <a:avLst/>
          </a:prstGeom>
        </p:spPr>
      </p:pic>
      <p:sp>
        <p:nvSpPr>
          <p:cNvPr id="6" name="Rectangle 6">
            <a:extLst>
              <a:ext uri="{FF2B5EF4-FFF2-40B4-BE49-F238E27FC236}">
                <a16:creationId xmlns:a16="http://schemas.microsoft.com/office/drawing/2014/main" xmlns="" id="{929CF754-8B0C-C1A8-746C-F798A16138AE}"/>
              </a:ext>
            </a:extLst>
          </p:cNvPr>
          <p:cNvSpPr/>
          <p:nvPr/>
        </p:nvSpPr>
        <p:spPr>
          <a:xfrm>
            <a:off x="7292947" y="3349134"/>
            <a:ext cx="3609520" cy="369332"/>
          </a:xfrm>
          <a:prstGeom prst="rect">
            <a:avLst/>
          </a:prstGeom>
        </p:spPr>
        <p:txBody>
          <a:bodyPr wrap="square">
            <a:spAutoFit/>
          </a:bodyPr>
          <a:lstStyle/>
          <a:p>
            <a:pPr algn="ctr"/>
            <a:r>
              <a:rPr lang="pt-BR" dirty="0"/>
              <a:t>Derivada da Tangente Hiperbólica</a:t>
            </a:r>
          </a:p>
        </p:txBody>
      </p:sp>
      <p:sp>
        <p:nvSpPr>
          <p:cNvPr id="7" name="Rectangle 5">
            <a:extLst>
              <a:ext uri="{FF2B5EF4-FFF2-40B4-BE49-F238E27FC236}">
                <a16:creationId xmlns:a16="http://schemas.microsoft.com/office/drawing/2014/main" xmlns="" id="{CD34A3B8-8D0D-D5D1-6008-D7D997635E89}"/>
              </a:ext>
            </a:extLst>
          </p:cNvPr>
          <p:cNvSpPr/>
          <p:nvPr/>
        </p:nvSpPr>
        <p:spPr>
          <a:xfrm>
            <a:off x="1852819" y="3374118"/>
            <a:ext cx="3087933" cy="369332"/>
          </a:xfrm>
          <a:prstGeom prst="rect">
            <a:avLst/>
          </a:prstGeom>
        </p:spPr>
        <p:txBody>
          <a:bodyPr wrap="square">
            <a:spAutoFit/>
          </a:bodyPr>
          <a:lstStyle/>
          <a:p>
            <a:pPr algn="ctr"/>
            <a:r>
              <a:rPr lang="pt-BR" dirty="0"/>
              <a:t>Função Tangente Hiperbólica</a:t>
            </a:r>
          </a:p>
        </p:txBody>
      </p:sp>
      <p:cxnSp>
        <p:nvCxnSpPr>
          <p:cNvPr id="10" name="Conector de Seta Reta 9">
            <a:extLst>
              <a:ext uri="{FF2B5EF4-FFF2-40B4-BE49-F238E27FC236}">
                <a16:creationId xmlns:a16="http://schemas.microsoft.com/office/drawing/2014/main" xmlns="" id="{5F27E423-34CB-59E1-9BA6-F4439C5785A7}"/>
              </a:ext>
            </a:extLst>
          </p:cNvPr>
          <p:cNvCxnSpPr>
            <a:cxnSpLocks/>
          </p:cNvCxnSpPr>
          <p:nvPr/>
        </p:nvCxnSpPr>
        <p:spPr>
          <a:xfrm flipH="1">
            <a:off x="4828613" y="3520322"/>
            <a:ext cx="399428" cy="223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xmlns="" id="{273DC6B5-A875-B8E9-B338-D6233A735B01}"/>
              </a:ext>
            </a:extLst>
          </p:cNvPr>
          <p:cNvCxnSpPr>
            <a:cxnSpLocks/>
          </p:cNvCxnSpPr>
          <p:nvPr/>
        </p:nvCxnSpPr>
        <p:spPr>
          <a:xfrm>
            <a:off x="802602" y="5766435"/>
            <a:ext cx="1116686" cy="298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20">
            <a:extLst>
              <a:ext uri="{FF2B5EF4-FFF2-40B4-BE49-F238E27FC236}">
                <a16:creationId xmlns:a16="http://schemas.microsoft.com/office/drawing/2014/main" xmlns="" id="{5BB51C08-62F2-DF57-94D3-A3F78EB0BA63}"/>
              </a:ext>
            </a:extLst>
          </p:cNvPr>
          <p:cNvCxnSpPr/>
          <p:nvPr/>
        </p:nvCxnSpPr>
        <p:spPr>
          <a:xfrm flipH="1">
            <a:off x="10713289" y="5586420"/>
            <a:ext cx="505460" cy="3910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21">
            <a:extLst>
              <a:ext uri="{FF2B5EF4-FFF2-40B4-BE49-F238E27FC236}">
                <a16:creationId xmlns:a16="http://schemas.microsoft.com/office/drawing/2014/main" xmlns="" id="{FD72A4A6-8662-A81F-B186-73B3B14E26DC}"/>
              </a:ext>
            </a:extLst>
          </p:cNvPr>
          <p:cNvCxnSpPr/>
          <p:nvPr/>
        </p:nvCxnSpPr>
        <p:spPr>
          <a:xfrm>
            <a:off x="6760487" y="5848755"/>
            <a:ext cx="797537" cy="123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xmlns="" id="{07E33EC5-27E7-767E-567B-A42BB7511A01}"/>
                  </a:ext>
                </a:extLst>
              </p:cNvPr>
              <p:cNvSpPr txBox="1"/>
              <p:nvPr/>
            </p:nvSpPr>
            <p:spPr>
              <a:xfrm>
                <a:off x="2753325" y="6306336"/>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8" name="CaixaDeTexto 17">
                <a:extLst>
                  <a:ext uri="{FF2B5EF4-FFF2-40B4-BE49-F238E27FC236}">
                    <a16:creationId xmlns:a16="http://schemas.microsoft.com/office/drawing/2014/main" id="{07E33EC5-27E7-767E-567B-A42BB7511A01}"/>
                  </a:ext>
                </a:extLst>
              </p:cNvPr>
              <p:cNvSpPr txBox="1">
                <a:spLocks noRot="1" noChangeAspect="1" noMove="1" noResize="1" noEditPoints="1" noAdjustHandles="1" noChangeArrowheads="1" noChangeShapeType="1" noTextEdit="1"/>
              </p:cNvSpPr>
              <p:nvPr/>
            </p:nvSpPr>
            <p:spPr>
              <a:xfrm>
                <a:off x="2753325" y="6306336"/>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xmlns="" id="{F81BECA3-A088-FB20-71BC-AC6EF874E5C4}"/>
                  </a:ext>
                </a:extLst>
              </p:cNvPr>
              <p:cNvSpPr txBox="1"/>
              <p:nvPr/>
            </p:nvSpPr>
            <p:spPr>
              <a:xfrm>
                <a:off x="8483720" y="627761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9" name="CaixaDeTexto 18">
                <a:extLst>
                  <a:ext uri="{FF2B5EF4-FFF2-40B4-BE49-F238E27FC236}">
                    <a16:creationId xmlns:a16="http://schemas.microsoft.com/office/drawing/2014/main" id="{F81BECA3-A088-FB20-71BC-AC6EF874E5C4}"/>
                  </a:ext>
                </a:extLst>
              </p:cNvPr>
              <p:cNvSpPr txBox="1">
                <a:spLocks noRot="1" noChangeAspect="1" noMove="1" noResize="1" noEditPoints="1" noAdjustHandles="1" noChangeArrowheads="1" noChangeShapeType="1" noTextEdit="1"/>
              </p:cNvSpPr>
              <p:nvPr/>
            </p:nvSpPr>
            <p:spPr>
              <a:xfrm>
                <a:off x="8483720" y="6277619"/>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xmlns="" id="{3AAFB4D8-B7E4-32E1-59DE-441E76BDD81B}"/>
                  </a:ext>
                </a:extLst>
              </p:cNvPr>
              <p:cNvSpPr txBox="1"/>
              <p:nvPr/>
            </p:nvSpPr>
            <p:spPr>
              <a:xfrm rot="16200000">
                <a:off x="6750599" y="4662399"/>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20" name="CaixaDeTexto 19">
                <a:extLst>
                  <a:ext uri="{FF2B5EF4-FFF2-40B4-BE49-F238E27FC236}">
                    <a16:creationId xmlns:a16="http://schemas.microsoft.com/office/drawing/2014/main" id="{3AAFB4D8-B7E4-32E1-59DE-441E76BDD81B}"/>
                  </a:ext>
                </a:extLst>
              </p:cNvPr>
              <p:cNvSpPr txBox="1">
                <a:spLocks noRot="1" noChangeAspect="1" noMove="1" noResize="1" noEditPoints="1" noAdjustHandles="1" noChangeArrowheads="1" noChangeShapeType="1" noTextEdit="1"/>
              </p:cNvSpPr>
              <p:nvPr/>
            </p:nvSpPr>
            <p:spPr>
              <a:xfrm rot="16200000">
                <a:off x="6750599" y="4662399"/>
                <a:ext cx="868679" cy="481094"/>
              </a:xfrm>
              <a:prstGeom prst="rect">
                <a:avLst/>
              </a:prstGeom>
              <a:blipFill>
                <a:blip r:embed="rId7"/>
                <a:stretch>
                  <a:fillRect r="-63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xmlns="" id="{D4A3688F-FA82-C6C1-F30A-B3315385E6D2}"/>
                  </a:ext>
                </a:extLst>
              </p:cNvPr>
              <p:cNvSpPr txBox="1"/>
              <p:nvPr/>
            </p:nvSpPr>
            <p:spPr>
              <a:xfrm rot="16200000">
                <a:off x="1150896" y="4820196"/>
                <a:ext cx="786026"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D4A3688F-FA82-C6C1-F30A-B3315385E6D2}"/>
                  </a:ext>
                </a:extLst>
              </p:cNvPr>
              <p:cNvSpPr txBox="1">
                <a:spLocks noRot="1" noChangeAspect="1" noMove="1" noResize="1" noEditPoints="1" noAdjustHandles="1" noChangeArrowheads="1" noChangeShapeType="1" noTextEdit="1"/>
              </p:cNvSpPr>
              <p:nvPr/>
            </p:nvSpPr>
            <p:spPr>
              <a:xfrm rot="16200000">
                <a:off x="1150896" y="4820196"/>
                <a:ext cx="786026" cy="291875"/>
              </a:xfrm>
              <a:prstGeom prst="rect">
                <a:avLst/>
              </a:prstGeom>
              <a:blipFill>
                <a:blip r:embed="rId12"/>
                <a:stretch>
                  <a:fillRect r="-41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xmlns="" id="{C8BD782D-6D81-54D7-4E41-5F7A91ADF008}"/>
                  </a:ext>
                </a:extLst>
              </p:cNvPr>
              <p:cNvSpPr txBox="1"/>
              <p:nvPr/>
            </p:nvSpPr>
            <p:spPr>
              <a:xfrm>
                <a:off x="63942" y="5080409"/>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9" name="CaixaDeTexto 8">
                <a:extLst>
                  <a:ext uri="{FF2B5EF4-FFF2-40B4-BE49-F238E27FC236}">
                    <a16:creationId xmlns:a16="http://schemas.microsoft.com/office/drawing/2014/main" id="{C8BD782D-6D81-54D7-4E41-5F7A91ADF008}"/>
                  </a:ext>
                </a:extLst>
              </p:cNvPr>
              <p:cNvSpPr txBox="1">
                <a:spLocks noRot="1" noChangeAspect="1" noMove="1" noResize="1" noEditPoints="1" noAdjustHandles="1" noChangeArrowheads="1" noChangeShapeType="1" noTextEdit="1"/>
              </p:cNvSpPr>
              <p:nvPr/>
            </p:nvSpPr>
            <p:spPr>
              <a:xfrm>
                <a:off x="63942" y="5080409"/>
                <a:ext cx="1510288" cy="661207"/>
              </a:xfrm>
              <a:prstGeom prst="rect">
                <a:avLst/>
              </a:prstGeom>
              <a:blipFill>
                <a:blip r:embed="rId13"/>
                <a:stretch>
                  <a:fillRect r="-2016" b="-64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xmlns="" id="{DA8B2B9E-E2A1-F49E-39AB-70CEF97EEE47}"/>
                  </a:ext>
                </a:extLst>
              </p:cNvPr>
              <p:cNvSpPr txBox="1"/>
              <p:nvPr/>
            </p:nvSpPr>
            <p:spPr>
              <a:xfrm>
                <a:off x="5074170" y="3179525"/>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23" name="CaixaDeTexto 22">
                <a:extLst>
                  <a:ext uri="{FF2B5EF4-FFF2-40B4-BE49-F238E27FC236}">
                    <a16:creationId xmlns:a16="http://schemas.microsoft.com/office/drawing/2014/main" id="{DA8B2B9E-E2A1-F49E-39AB-70CEF97EEE47}"/>
                  </a:ext>
                </a:extLst>
              </p:cNvPr>
              <p:cNvSpPr txBox="1">
                <a:spLocks noRot="1" noChangeAspect="1" noMove="1" noResize="1" noEditPoints="1" noAdjustHandles="1" noChangeArrowheads="1" noChangeShapeType="1" noTextEdit="1"/>
              </p:cNvSpPr>
              <p:nvPr/>
            </p:nvSpPr>
            <p:spPr>
              <a:xfrm>
                <a:off x="5074170" y="3179525"/>
                <a:ext cx="1510288" cy="661207"/>
              </a:xfrm>
              <a:prstGeom prst="rect">
                <a:avLst/>
              </a:prstGeom>
              <a:blipFill>
                <a:blip r:embed="rId14"/>
                <a:stretch>
                  <a:fillRect t="-926"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xmlns="" id="{32B8FC5B-EA26-8664-C629-ACD354C39FF1}"/>
                  </a:ext>
                </a:extLst>
              </p:cNvPr>
              <p:cNvSpPr txBox="1"/>
              <p:nvPr/>
            </p:nvSpPr>
            <p:spPr>
              <a:xfrm>
                <a:off x="5501450" y="5294696"/>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30" name="CaixaDeTexto 29">
                <a:extLst>
                  <a:ext uri="{FF2B5EF4-FFF2-40B4-BE49-F238E27FC236}">
                    <a16:creationId xmlns:a16="http://schemas.microsoft.com/office/drawing/2014/main" id="{32B8FC5B-EA26-8664-C629-ACD354C39FF1}"/>
                  </a:ext>
                </a:extLst>
              </p:cNvPr>
              <p:cNvSpPr txBox="1">
                <a:spLocks noRot="1" noChangeAspect="1" noMove="1" noResize="1" noEditPoints="1" noAdjustHandles="1" noChangeArrowheads="1" noChangeShapeType="1" noTextEdit="1"/>
              </p:cNvSpPr>
              <p:nvPr/>
            </p:nvSpPr>
            <p:spPr>
              <a:xfrm>
                <a:off x="5501450" y="5294696"/>
                <a:ext cx="1595153" cy="661207"/>
              </a:xfrm>
              <a:prstGeom prst="rect">
                <a:avLst/>
              </a:prstGeom>
              <a:blipFill>
                <a:blip r:embed="rId15"/>
                <a:stretch>
                  <a:fillRect t="-926" r="-1908"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xmlns="" id="{2ADDDD55-C266-E7FB-3F3C-B542BAF08AD4}"/>
                  </a:ext>
                </a:extLst>
              </p:cNvPr>
              <p:cNvSpPr txBox="1"/>
              <p:nvPr/>
            </p:nvSpPr>
            <p:spPr>
              <a:xfrm>
                <a:off x="10578210" y="4925362"/>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31" name="CaixaDeTexto 30">
                <a:extLst>
                  <a:ext uri="{FF2B5EF4-FFF2-40B4-BE49-F238E27FC236}">
                    <a16:creationId xmlns:a16="http://schemas.microsoft.com/office/drawing/2014/main" id="{2ADDDD55-C266-E7FB-3F3C-B542BAF08AD4}"/>
                  </a:ext>
                </a:extLst>
              </p:cNvPr>
              <p:cNvSpPr txBox="1">
                <a:spLocks noRot="1" noChangeAspect="1" noMove="1" noResize="1" noEditPoints="1" noAdjustHandles="1" noChangeArrowheads="1" noChangeShapeType="1" noTextEdit="1"/>
              </p:cNvSpPr>
              <p:nvPr/>
            </p:nvSpPr>
            <p:spPr>
              <a:xfrm>
                <a:off x="10578210" y="4925362"/>
                <a:ext cx="1595153" cy="661207"/>
              </a:xfrm>
              <a:prstGeom prst="rect">
                <a:avLst/>
              </a:prstGeom>
              <a:blipFill>
                <a:blip r:embed="rId16"/>
                <a:stretch>
                  <a:fillRect t="-926" b="-7407"/>
                </a:stretch>
              </a:blipFill>
            </p:spPr>
            <p:txBody>
              <a:bodyPr/>
              <a:lstStyle/>
              <a:p>
                <a:r>
                  <a:rPr lang="pt-BR">
                    <a:noFill/>
                  </a:rPr>
                  <a:t> </a:t>
                </a:r>
              </a:p>
            </p:txBody>
          </p:sp>
        </mc:Fallback>
      </mc:AlternateContent>
    </p:spTree>
    <p:extLst>
      <p:ext uri="{BB962C8B-B14F-4D97-AF65-F5344CB8AC3E}">
        <p14:creationId xmlns:p14="http://schemas.microsoft.com/office/powerpoint/2010/main" val="2920961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xmlns="" id="{1F707D88-35FE-5C70-B670-7724F07963B8}"/>
              </a:ext>
            </a:extLst>
          </p:cNvPr>
          <p:cNvSpPr>
            <a:spLocks noGrp="1"/>
          </p:cNvSpPr>
          <p:nvPr>
            <p:ph idx="1"/>
          </p:nvPr>
        </p:nvSpPr>
        <p:spPr>
          <a:xfrm>
            <a:off x="717619" y="2246731"/>
            <a:ext cx="10908323" cy="2364538"/>
          </a:xfrm>
        </p:spPr>
        <p:txBody>
          <a:bodyPr>
            <a:normAutofit/>
          </a:bodyPr>
          <a:lstStyle/>
          <a:p>
            <a:pPr marL="0" indent="0" algn="ctr">
              <a:buNone/>
            </a:pPr>
            <a:r>
              <a:rPr lang="pt-BR" sz="4000" b="1" i="1" dirty="0"/>
              <a:t>Na sequência, veremos que esses valores de </a:t>
            </a:r>
            <a:r>
              <a:rPr lang="pt-BR" sz="4000" b="1" i="1" dirty="0">
                <a:solidFill>
                  <a:srgbClr val="00B050"/>
                </a:solidFill>
              </a:rPr>
              <a:t>derivadas menores do que 1 </a:t>
            </a:r>
            <a:r>
              <a:rPr lang="pt-BR" sz="4000" b="1" i="1" dirty="0"/>
              <a:t>causam um </a:t>
            </a:r>
            <a:r>
              <a:rPr lang="pt-BR" sz="4000" b="1" i="1" dirty="0">
                <a:solidFill>
                  <a:srgbClr val="00B050"/>
                </a:solidFill>
              </a:rPr>
              <a:t>problema no aprendizado</a:t>
            </a:r>
            <a:r>
              <a:rPr lang="pt-BR" sz="4000" b="1" i="1" dirty="0"/>
              <a:t> de redes com </a:t>
            </a:r>
            <a:r>
              <a:rPr lang="pt-BR" sz="4000" b="1" i="1" dirty="0">
                <a:solidFill>
                  <a:srgbClr val="00B050"/>
                </a:solidFill>
              </a:rPr>
              <a:t>muitas camadas</a:t>
            </a:r>
            <a:r>
              <a:rPr lang="pt-BR" sz="4000" b="1" i="1" dirty="0"/>
              <a:t>, i.e., redes profundas.</a:t>
            </a:r>
          </a:p>
        </p:txBody>
      </p:sp>
    </p:spTree>
    <p:extLst>
      <p:ext uri="{BB962C8B-B14F-4D97-AF65-F5344CB8AC3E}">
        <p14:creationId xmlns:p14="http://schemas.microsoft.com/office/powerpoint/2010/main" val="395524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86D19E1-6BA4-C132-443A-6C1AEBB00A66}"/>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xmlns="" id="{FC319EBD-D04D-24C5-7C31-2C107B6C935A}"/>
              </a:ext>
            </a:extLst>
          </p:cNvPr>
          <p:cNvSpPr>
            <a:spLocks noGrp="1"/>
          </p:cNvSpPr>
          <p:nvPr>
            <p:ph idx="1"/>
          </p:nvPr>
        </p:nvSpPr>
        <p:spPr>
          <a:xfrm>
            <a:off x="838200" y="1825625"/>
            <a:ext cx="11149483" cy="5032375"/>
          </a:xfrm>
        </p:spPr>
        <p:txBody>
          <a:bodyPr/>
          <a:lstStyle/>
          <a:p>
            <a:r>
              <a:rPr lang="pt-BR" dirty="0"/>
              <a:t>É um problema encontrado quando treinamos </a:t>
            </a:r>
            <a:r>
              <a:rPr lang="pt-BR" b="1" i="1" dirty="0">
                <a:solidFill>
                  <a:srgbClr val="00B050"/>
                </a:solidFill>
              </a:rPr>
              <a:t>redes neurais profundas</a:t>
            </a:r>
            <a:r>
              <a:rPr lang="pt-BR" dirty="0"/>
              <a:t>, ou seja, com muitas camadas ocultas, com </a:t>
            </a:r>
            <a:r>
              <a:rPr lang="pt-BR" b="1" i="1" dirty="0"/>
              <a:t>métodos de aprendizado baseados no gradiente descendente</a:t>
            </a:r>
            <a:r>
              <a:rPr lang="pt-BR" dirty="0"/>
              <a:t> e nós usando </a:t>
            </a:r>
            <a:r>
              <a:rPr lang="pt-BR" b="1" i="1" dirty="0"/>
              <a:t>funções de ativação sigmoide ou tangente hiperbólica</a:t>
            </a:r>
            <a:r>
              <a:rPr lang="pt-BR" dirty="0"/>
              <a:t>.</a:t>
            </a:r>
          </a:p>
          <a:p>
            <a:endParaRPr lang="pt-BR" dirty="0"/>
          </a:p>
        </p:txBody>
      </p:sp>
      <p:pic>
        <p:nvPicPr>
          <p:cNvPr id="6" name="Picture 3">
            <a:extLst>
              <a:ext uri="{FF2B5EF4-FFF2-40B4-BE49-F238E27FC236}">
                <a16:creationId xmlns:a16="http://schemas.microsoft.com/office/drawing/2014/main" xmlns="" id="{EB99B7AC-E7D8-0D27-5003-42110E86E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826" y="3717890"/>
            <a:ext cx="7615894" cy="2683436"/>
          </a:xfrm>
          <a:prstGeom prst="rect">
            <a:avLst/>
          </a:prstGeom>
        </p:spPr>
      </p:pic>
    </p:spTree>
    <p:extLst>
      <p:ext uri="{BB962C8B-B14F-4D97-AF65-F5344CB8AC3E}">
        <p14:creationId xmlns:p14="http://schemas.microsoft.com/office/powerpoint/2010/main" val="3178165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550E857-2F76-2EBA-6C5E-D4E1B74FE153}"/>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xmlns="" id="{8F676BAD-C7AD-0512-0E27-4B909F5B19E2}"/>
              </a:ext>
            </a:extLst>
          </p:cNvPr>
          <p:cNvSpPr>
            <a:spLocks noGrp="1"/>
          </p:cNvSpPr>
          <p:nvPr>
            <p:ph idx="1"/>
          </p:nvPr>
        </p:nvSpPr>
        <p:spPr>
          <a:xfrm>
            <a:off x="838199" y="1825625"/>
            <a:ext cx="11018855" cy="2304248"/>
          </a:xfrm>
        </p:spPr>
        <p:txBody>
          <a:bodyPr>
            <a:normAutofit/>
          </a:bodyPr>
          <a:lstStyle/>
          <a:p>
            <a:r>
              <a:rPr lang="pt-BR" dirty="0"/>
              <a:t>Ocorre devido à natureza do </a:t>
            </a:r>
            <a:r>
              <a:rPr lang="pt-BR" b="1" i="1" dirty="0"/>
              <a:t>algoritmo de retropropagação</a:t>
            </a:r>
            <a:r>
              <a:rPr lang="pt-BR" dirty="0"/>
              <a:t>, que é usado para treinar a rede neural.</a:t>
            </a:r>
          </a:p>
          <a:p>
            <a:pPr lvl="1">
              <a:buFont typeface="Wingdings" panose="05000000000000000000" pitchFamily="2" charset="2"/>
              <a:buChar char="§"/>
            </a:pPr>
            <a:r>
              <a:rPr lang="pt-BR" dirty="0"/>
              <a:t>Para atualizar os pesos de nós das camadas ocultas, calcula-se a derivada do erro de saída em relação àquele peso e, para isso, usamos a </a:t>
            </a:r>
            <a:r>
              <a:rPr lang="pt-BR" b="1" i="1" dirty="0"/>
              <a:t>regra da cadeia</a:t>
            </a:r>
            <a:r>
              <a:rPr lang="pt-BR" dirty="0"/>
              <a:t>.</a:t>
            </a:r>
          </a:p>
          <a:p>
            <a:pPr lvl="1">
              <a:buFont typeface="Wingdings" panose="05000000000000000000" pitchFamily="2" charset="2"/>
              <a:buChar char="§"/>
            </a:pPr>
            <a:r>
              <a:rPr lang="pt-BR" dirty="0"/>
              <a:t>Ou seja, o algoritmo </a:t>
            </a:r>
            <a:r>
              <a:rPr lang="pt-BR" b="1" i="1" dirty="0"/>
              <a:t>propaga o erro de saída para as camadas ocultas </a:t>
            </a:r>
            <a:r>
              <a:rPr lang="pt-BR" dirty="0"/>
              <a:t>usando a </a:t>
            </a:r>
            <a:r>
              <a:rPr lang="pt-BR" b="1" i="1" dirty="0">
                <a:solidFill>
                  <a:srgbClr val="00B050"/>
                </a:solidFill>
              </a:rPr>
              <a:t>regra da cadeia</a:t>
            </a:r>
            <a:r>
              <a:rPr lang="pt-BR" dirty="0"/>
              <a:t>.</a:t>
            </a:r>
          </a:p>
          <a:p>
            <a:endParaRPr lang="pt-BR" dirty="0"/>
          </a:p>
        </p:txBody>
      </p:sp>
      <p:pic>
        <p:nvPicPr>
          <p:cNvPr id="4" name="Picture 3">
            <a:extLst>
              <a:ext uri="{FF2B5EF4-FFF2-40B4-BE49-F238E27FC236}">
                <a16:creationId xmlns:a16="http://schemas.microsoft.com/office/drawing/2014/main" xmlns="" id="{10CB53E1-9A06-66E5-7872-F554967340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9679" y="4129873"/>
            <a:ext cx="7615894" cy="2683436"/>
          </a:xfrm>
          <a:prstGeom prst="rect">
            <a:avLst/>
          </a:prstGeom>
        </p:spPr>
      </p:pic>
    </p:spTree>
    <p:extLst>
      <p:ext uri="{BB962C8B-B14F-4D97-AF65-F5344CB8AC3E}">
        <p14:creationId xmlns:p14="http://schemas.microsoft.com/office/powerpoint/2010/main" val="816825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7BE8B09-84D4-3717-CECD-68DF3CEB45DE}"/>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xmlns="" id="{D6F417E1-8C7C-49AE-F91A-EF8F3B72DFA9}"/>
              </a:ext>
            </a:extLst>
          </p:cNvPr>
          <p:cNvSpPr>
            <a:spLocks noGrp="1"/>
          </p:cNvSpPr>
          <p:nvPr>
            <p:ph idx="1"/>
          </p:nvPr>
        </p:nvSpPr>
        <p:spPr>
          <a:xfrm>
            <a:off x="838200" y="1825625"/>
            <a:ext cx="11169580" cy="1858888"/>
          </a:xfrm>
        </p:spPr>
        <p:txBody>
          <a:bodyPr>
            <a:normAutofit/>
          </a:bodyPr>
          <a:lstStyle/>
          <a:p>
            <a:r>
              <a:rPr lang="pt-BR" sz="2800" dirty="0"/>
              <a:t>Em suma, problema da dissipação do gradiente faz com que o </a:t>
            </a:r>
            <a:r>
              <a:rPr lang="pt-BR" b="1" i="1" dirty="0">
                <a:solidFill>
                  <a:srgbClr val="00B050"/>
                </a:solidFill>
              </a:rPr>
              <a:t>vetor </a:t>
            </a:r>
            <a:r>
              <a:rPr lang="pt-BR" sz="2800" b="1" i="1" dirty="0">
                <a:solidFill>
                  <a:srgbClr val="00B050"/>
                </a:solidFill>
              </a:rPr>
              <a:t>gradiente se torne cada vez menor</a:t>
            </a:r>
            <a:r>
              <a:rPr lang="pt-BR" sz="2800" dirty="0"/>
              <a:t> conforme ele é calculado para as camadas próximas à entrada da rede, levando a uma </a:t>
            </a:r>
            <a:r>
              <a:rPr lang="pt-BR" sz="2800" b="1" i="1" dirty="0">
                <a:solidFill>
                  <a:srgbClr val="7030A0"/>
                </a:solidFill>
              </a:rPr>
              <a:t>atualização muito pequena ou até inexistente</a:t>
            </a:r>
            <a:r>
              <a:rPr lang="pt-BR" sz="2800" dirty="0"/>
              <a:t> dos pesos destas camadas.</a:t>
            </a:r>
          </a:p>
        </p:txBody>
      </p:sp>
      <p:pic>
        <p:nvPicPr>
          <p:cNvPr id="5" name="Picture 3">
            <a:extLst>
              <a:ext uri="{FF2B5EF4-FFF2-40B4-BE49-F238E27FC236}">
                <a16:creationId xmlns:a16="http://schemas.microsoft.com/office/drawing/2014/main" xmlns="" id="{2072A83E-B3A7-FA19-F7E0-07525E1357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8809" y="3684513"/>
            <a:ext cx="7615894" cy="2683436"/>
          </a:xfrm>
          <a:prstGeom prst="rect">
            <a:avLst/>
          </a:prstGeom>
        </p:spPr>
      </p:pic>
    </p:spTree>
    <p:extLst>
      <p:ext uri="{BB962C8B-B14F-4D97-AF65-F5344CB8AC3E}">
        <p14:creationId xmlns:p14="http://schemas.microsoft.com/office/powerpoint/2010/main" val="421794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Perceptron.</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da lógica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 (</a:t>
            </a:r>
            <a:r>
              <a:rPr lang="pt-BR" b="1" i="1" dirty="0" err="1"/>
              <a:t>RNAs</a:t>
            </a:r>
            <a:r>
              <a:rPr lang="pt-BR" b="1" i="1" dirty="0"/>
              <a:t>)</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46B8548-4E40-D933-E8DC-9078F53FEE65}"/>
              </a:ext>
            </a:extLst>
          </p:cNvPr>
          <p:cNvSpPr>
            <a:spLocks noGrp="1"/>
          </p:cNvSpPr>
          <p:nvPr>
            <p:ph type="title"/>
          </p:nvPr>
        </p:nvSpPr>
        <p:spPr/>
        <p:txBody>
          <a:bodyPr/>
          <a:lstStyle/>
          <a:p>
            <a:r>
              <a:rPr lang="pt-BR" dirty="0"/>
              <a:t>Regra da cadeia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5BF615BC-2786-CA1F-664E-992832AC0C08}"/>
                  </a:ext>
                </a:extLst>
              </p:cNvPr>
              <p:cNvSpPr>
                <a:spLocks noGrp="1"/>
              </p:cNvSpPr>
              <p:nvPr>
                <p:ph idx="1"/>
              </p:nvPr>
            </p:nvSpPr>
            <p:spPr>
              <a:xfrm>
                <a:off x="838199" y="1825625"/>
                <a:ext cx="11149485" cy="5032375"/>
              </a:xfrm>
            </p:spPr>
            <p:txBody>
              <a:bodyPr>
                <a:normAutofit lnSpcReduction="10000"/>
              </a:bodyPr>
              <a:lstStyle/>
              <a:p>
                <a:r>
                  <a:rPr lang="pt-BR" dirty="0"/>
                  <a:t>Durante o treinamento, para </a:t>
                </a:r>
                <a:r>
                  <a:rPr lang="pt-BR" b="1" i="1" dirty="0">
                    <a:solidFill>
                      <a:srgbClr val="00B050"/>
                    </a:solidFill>
                  </a:rPr>
                  <a:t>atualizar os pesos dos nós de cada camada</a:t>
                </a:r>
                <a:r>
                  <a:rPr lang="pt-BR" dirty="0"/>
                  <a:t> da rede, o </a:t>
                </a:r>
                <a:r>
                  <a:rPr lang="pt-BR" b="1" i="1" dirty="0"/>
                  <a:t>algoritmo de retropropagação </a:t>
                </a:r>
                <a:r>
                  <a:rPr lang="pt-BR" dirty="0"/>
                  <a:t>calcula os vetores gradiente em relação aos pesos dessas camadas através da </a:t>
                </a:r>
                <a:r>
                  <a:rPr lang="pt-BR" b="1" i="1" dirty="0">
                    <a:solidFill>
                      <a:srgbClr val="7030A0"/>
                    </a:solidFill>
                  </a:rPr>
                  <a:t>regra da cadeia</a:t>
                </a:r>
                <a:r>
                  <a:rPr lang="pt-BR" dirty="0"/>
                  <a:t>.</a:t>
                </a:r>
              </a:p>
              <a:p>
                <a:r>
                  <a:rPr lang="pt-BR" dirty="0"/>
                  <a:t>Vejamos o exemplo abaixo com 3 nós e pesos das ligações iguais a 1.</a:t>
                </a:r>
              </a:p>
              <a:p>
                <a:pPr lvl="1">
                  <a:buFont typeface="Wingdings" panose="05000000000000000000" pitchFamily="2" charset="2"/>
                  <a:buChar char="§"/>
                </a:pPr>
                <a:r>
                  <a:rPr lang="pt-BR" sz="2400" b="1" dirty="0"/>
                  <a:t>OBS</a:t>
                </a:r>
                <a:r>
                  <a:rPr lang="pt-BR" sz="2400" dirty="0"/>
                  <a:t>.: As funções </a:t>
                </a:r>
                <a14:m>
                  <m:oMath xmlns:m="http://schemas.openxmlformats.org/officeDocument/2006/math">
                    <m:r>
                      <a:rPr lang="pt-BR" sz="2400" b="0" i="1" smtClean="0">
                        <a:latin typeface="Cambria Math" panose="02040503050406030204" pitchFamily="18" charset="0"/>
                      </a:rPr>
                      <m:t>𝑓</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𝑔</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𝑒</m:t>
                    </m:r>
                    <m:r>
                      <a:rPr lang="pt-BR" sz="2400" b="0" i="1" smtClean="0">
                        <a:latin typeface="Cambria Math" panose="02040503050406030204" pitchFamily="18" charset="0"/>
                      </a:rPr>
                      <m:t> </m:t>
                    </m:r>
                    <m:r>
                      <a:rPr lang="pt-BR" sz="2400" b="0" i="1" smtClean="0">
                        <a:latin typeface="Cambria Math" panose="02040503050406030204" pitchFamily="18" charset="0"/>
                      </a:rPr>
                      <m:t>h</m:t>
                    </m:r>
                    <m:r>
                      <a:rPr lang="pt-BR" sz="2400" b="0" i="1" smtClean="0">
                        <a:latin typeface="Cambria Math" panose="02040503050406030204" pitchFamily="18" charset="0"/>
                      </a:rPr>
                      <m:t>(.)</m:t>
                    </m:r>
                  </m:oMath>
                </a14:m>
                <a:r>
                  <a:rPr lang="pt-BR" sz="2400" dirty="0"/>
                  <a:t> podem ser interpretadas como sendo as funções de ativação dos nós.</a:t>
                </a:r>
              </a:p>
              <a:p>
                <a:pPr marL="0" indent="0">
                  <a:buNone/>
                </a:pPr>
                <a:endParaRPr lang="pt-BR" sz="800" dirty="0"/>
              </a:p>
              <a:p>
                <a:pPr marL="0" indent="0">
                  <a:buNone/>
                </a:pPr>
                <a:endParaRPr lang="pt-BR" sz="800" dirty="0"/>
              </a:p>
              <a:p>
                <a:pPr marL="0" indent="0">
                  <a:buNone/>
                </a:pPr>
                <a:endParaRPr lang="pt-BR" sz="800" dirty="0"/>
              </a:p>
              <a:p>
                <a:pPr marL="0" indent="0">
                  <a:buNone/>
                </a:pPr>
                <a:endParaRPr lang="pt-BR" sz="800" dirty="0"/>
              </a:p>
              <a:p>
                <a:pPr marL="0" indent="0">
                  <a:buNone/>
                </a:pPr>
                <a:endParaRPr lang="pt-BR" sz="900" dirty="0"/>
              </a:p>
              <a:p>
                <a:r>
                  <a:rPr lang="pt-BR" dirty="0"/>
                  <a:t>Como calculamos a derivada de </a:t>
                </a:r>
                <a14:m>
                  <m:oMath xmlns:m="http://schemas.openxmlformats.org/officeDocument/2006/math">
                    <m:r>
                      <a:rPr lang="pt-BR" sz="2800" i="1" smtClean="0">
                        <a:latin typeface="Cambria Math" panose="02040503050406030204" pitchFamily="18" charset="0"/>
                        <a:ea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ea typeface="Cambria Math" panose="02040503050406030204" pitchFamily="18" charset="0"/>
                      </a:rPr>
                      <m:t>𝑥</m:t>
                    </m:r>
                  </m:oMath>
                </a14:m>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5BF615BC-2786-CA1F-664E-992832AC0C08}"/>
                  </a:ext>
                </a:extLst>
              </p:cNvPr>
              <p:cNvSpPr>
                <a:spLocks noGrp="1" noRot="1" noChangeAspect="1" noMove="1" noResize="1" noEditPoints="1" noAdjustHandles="1" noChangeArrowheads="1" noChangeShapeType="1" noTextEdit="1"/>
              </p:cNvSpPr>
              <p:nvPr>
                <p:ph idx="1"/>
              </p:nvPr>
            </p:nvSpPr>
            <p:spPr>
              <a:xfrm>
                <a:off x="838199" y="1825625"/>
                <a:ext cx="11149485" cy="5032375"/>
              </a:xfrm>
              <a:blipFill>
                <a:blip r:embed="rId3"/>
                <a:stretch>
                  <a:fillRect l="-929" t="-2663" r="-1039"/>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xmlns="" id="{F13F0C5C-B2BB-9B04-088F-EC59A83CB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2929" y="4166198"/>
            <a:ext cx="7940024" cy="848037"/>
          </a:xfrm>
          <a:prstGeom prst="rect">
            <a:avLst/>
          </a:prstGeom>
        </p:spPr>
      </p:pic>
    </p:spTree>
    <p:extLst>
      <p:ext uri="{BB962C8B-B14F-4D97-AF65-F5344CB8AC3E}">
        <p14:creationId xmlns:p14="http://schemas.microsoft.com/office/powerpoint/2010/main" val="3087939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92DF1B7-8386-676F-A207-485C7F06D32E}"/>
              </a:ext>
            </a:extLst>
          </p:cNvPr>
          <p:cNvSpPr>
            <a:spLocks noGrp="1"/>
          </p:cNvSpPr>
          <p:nvPr>
            <p:ph type="title"/>
          </p:nvPr>
        </p:nvSpPr>
        <p:spPr/>
        <p:txBody>
          <a:bodyPr/>
          <a:lstStyle/>
          <a:p>
            <a:r>
              <a:rPr lang="pt-BR" dirty="0"/>
              <a:t>Regra da cadeia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322D5A62-CE6E-1AA5-57FE-1C7135D815BD}"/>
                  </a:ext>
                </a:extLst>
              </p:cNvPr>
              <p:cNvSpPr>
                <a:spLocks noGrp="1"/>
              </p:cNvSpPr>
              <p:nvPr>
                <p:ph idx="1"/>
              </p:nvPr>
            </p:nvSpPr>
            <p:spPr>
              <a:xfrm>
                <a:off x="838199" y="1825624"/>
                <a:ext cx="11139435" cy="5032375"/>
              </a:xfrm>
            </p:spPr>
            <p:txBody>
              <a:bodyPr/>
              <a:lstStyle/>
              <a:p>
                <a:r>
                  <a:rPr lang="pt-BR" dirty="0"/>
                  <a:t>Em outras palavras, devido à regra da cadeia, o </a:t>
                </a:r>
                <a:r>
                  <a:rPr lang="pt-BR" b="1" i="1" dirty="0">
                    <a:solidFill>
                      <a:srgbClr val="7030A0"/>
                    </a:solidFill>
                  </a:rPr>
                  <a:t>vetor gradiente </a:t>
                </a:r>
                <a:r>
                  <a:rPr lang="pt-BR" dirty="0"/>
                  <a:t>para a </a:t>
                </a:r>
                <a:r>
                  <a:rPr lang="pt-BR" b="1" i="1" dirty="0">
                    <a:solidFill>
                      <a:srgbClr val="00B050"/>
                    </a:solidFill>
                  </a:rPr>
                  <a:t>atualização dos pesos de uma dada camada </a:t>
                </a:r>
                <a:r>
                  <a:rPr lang="pt-BR" dirty="0"/>
                  <a:t>da rede inclui o </a:t>
                </a:r>
                <a:r>
                  <a:rPr lang="pt-BR" b="1" i="1" dirty="0">
                    <a:solidFill>
                      <a:srgbClr val="7030A0"/>
                    </a:solidFill>
                  </a:rPr>
                  <a:t>produto das derivadas das funções de ativação dos nós desde a camada de saída até a camada desejada</a:t>
                </a:r>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a:p>
                <a:r>
                  <a:rPr lang="pt-BR" dirty="0"/>
                  <a:t>Lembrem-se que as </a:t>
                </a:r>
                <a:r>
                  <a:rPr lang="pt-BR" b="1" i="1" dirty="0"/>
                  <a:t>funções de ativação</a:t>
                </a:r>
                <a:r>
                  <a:rPr lang="pt-BR" dirty="0"/>
                  <a:t>,</a:t>
                </a:r>
                <a:r>
                  <a:rPr lang="pt-BR" b="1" i="1" dirty="0"/>
                  <a:t> </a:t>
                </a:r>
                <a:r>
                  <a:rPr lang="pt-BR" dirty="0"/>
                  <a:t>como </a:t>
                </a:r>
                <a:r>
                  <a:rPr lang="pt-BR" b="1" i="1" dirty="0"/>
                  <a:t>tangente hiperbólica </a:t>
                </a:r>
                <a:r>
                  <a:rPr lang="pt-BR" dirty="0"/>
                  <a:t>ou</a:t>
                </a:r>
                <a:r>
                  <a:rPr lang="pt-BR" b="1" i="1" dirty="0"/>
                  <a:t> logística</a:t>
                </a:r>
                <a:r>
                  <a:rPr lang="pt-BR" dirty="0"/>
                  <a:t>, têm derivadas no intervalo de 0 até 1.</a:t>
                </a:r>
              </a:p>
              <a:p>
                <a:r>
                  <a:rPr lang="pt-BR" dirty="0"/>
                  <a:t>Portanto, a multiplicação de vários termos menores do que 1 tende a 0 conforme o número de camadas da rede aumenta.</a:t>
                </a:r>
              </a:p>
              <a:p>
                <a:endParaRPr lang="pt-BR" dirty="0"/>
              </a:p>
            </p:txBody>
          </p:sp>
        </mc:Choice>
        <mc:Fallback xmlns="">
          <p:sp>
            <p:nvSpPr>
              <p:cNvPr id="3" name="Espaço Reservado para Conteúdo 2">
                <a:extLst>
                  <a:ext uri="{FF2B5EF4-FFF2-40B4-BE49-F238E27FC236}">
                    <a16:creationId xmlns:a16="http://schemas.microsoft.com/office/drawing/2014/main" id="{322D5A62-CE6E-1AA5-57FE-1C7135D815BD}"/>
                  </a:ext>
                </a:extLst>
              </p:cNvPr>
              <p:cNvSpPr>
                <a:spLocks noGrp="1" noRot="1" noChangeAspect="1" noMove="1" noResize="1" noEditPoints="1" noAdjustHandles="1" noChangeArrowheads="1" noChangeShapeType="1" noTextEdit="1"/>
              </p:cNvSpPr>
              <p:nvPr>
                <p:ph idx="1"/>
              </p:nvPr>
            </p:nvSpPr>
            <p:spPr>
              <a:xfrm>
                <a:off x="838199" y="1825624"/>
                <a:ext cx="11139435" cy="5032375"/>
              </a:xfrm>
              <a:blipFill>
                <a:blip r:embed="rId3"/>
                <a:stretch>
                  <a:fillRect l="-930" t="-1937" r="-1039"/>
                </a:stretch>
              </a:blipFill>
            </p:spPr>
            <p:txBody>
              <a:bodyPr/>
              <a:lstStyle/>
              <a:p>
                <a:r>
                  <a:rPr lang="pt-BR">
                    <a:noFill/>
                  </a:rPr>
                  <a:t> </a:t>
                </a:r>
              </a:p>
            </p:txBody>
          </p:sp>
        </mc:Fallback>
      </mc:AlternateContent>
    </p:spTree>
    <p:extLst>
      <p:ext uri="{BB962C8B-B14F-4D97-AF65-F5344CB8AC3E}">
        <p14:creationId xmlns:p14="http://schemas.microsoft.com/office/powerpoint/2010/main" val="924530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6"/>
                <a:ext cx="11198469" cy="2716229"/>
              </a:xfrm>
            </p:spPr>
            <p:txBody>
              <a:bodyPr>
                <a:normAutofit fontScale="92500" lnSpcReduction="100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até </a:t>
                </a:r>
                <a14:m>
                  <m:oMath xmlns:m="http://schemas.openxmlformats.org/officeDocument/2006/math">
                    <m:r>
                      <a:rPr lang="pt-BR" b="1" i="1">
                        <a:latin typeface="Cambria Math" panose="02040503050406030204" pitchFamily="18" charset="0"/>
                      </a:rPr>
                      <m:t>𝑴</m:t>
                    </m:r>
                  </m:oMath>
                </a14:m>
                <a:r>
                  <a:rPr lang="pt-BR" dirty="0"/>
                  <a:t> valores pequenos (i.e., derivadas parciais das funções de ativação) para calcular os vetores gradiente das primeiras camadas.</a:t>
                </a:r>
              </a:p>
              <a:p>
                <a:r>
                  <a:rPr lang="pt-BR" dirty="0"/>
                  <a:t>O que significa que o </a:t>
                </a:r>
                <a:r>
                  <a:rPr lang="pt-BR" b="1" i="1" dirty="0">
                    <a:solidFill>
                      <a:srgbClr val="7030A0"/>
                    </a:solidFill>
                  </a:rPr>
                  <a:t>gradiente diminui exponencialmente com </a:t>
                </a:r>
                <a14:m>
                  <m:oMath xmlns:m="http://schemas.openxmlformats.org/officeDocument/2006/math">
                    <m:r>
                      <a:rPr lang="pt-BR" b="1" i="1">
                        <a:solidFill>
                          <a:srgbClr val="7030A0"/>
                        </a:solidFill>
                        <a:latin typeface="Cambria Math" panose="02040503050406030204" pitchFamily="18" charset="0"/>
                      </a:rPr>
                      <m:t>𝑴</m:t>
                    </m:r>
                  </m:oMath>
                </a14:m>
                <a:r>
                  <a:rPr lang="pt-BR" dirty="0"/>
                  <a:t>.</a:t>
                </a:r>
              </a:p>
              <a:p>
                <a:r>
                  <a:rPr lang="pt-BR" dirty="0"/>
                  <a:t>Assim, os </a:t>
                </a:r>
                <a:r>
                  <a:rPr lang="pt-BR" b="1" i="1" dirty="0"/>
                  <a:t>nós das camadas iniciais aprendem muito mais </a:t>
                </a:r>
                <a:r>
                  <a:rPr lang="pt-BR" b="1" i="1" dirty="0">
                    <a:solidFill>
                      <a:srgbClr val="7030A0"/>
                    </a:solidFill>
                  </a:rPr>
                  <a:t>lentamente</a:t>
                </a:r>
                <a:r>
                  <a:rPr lang="pt-BR" b="1" i="1" dirty="0"/>
                  <a:t> do que os nós das camadas finais</a:t>
                </a:r>
                <a:r>
                  <a:rPr lang="pt-BR" dirty="0"/>
                  <a:t>, pois o </a:t>
                </a:r>
                <a:r>
                  <a:rPr lang="pt-BR" b="1" i="1" dirty="0">
                    <a:solidFill>
                      <a:srgbClr val="7030A0"/>
                    </a:solidFill>
                  </a:rPr>
                  <a:t>vetor gradiente </a:t>
                </a:r>
                <a:r>
                  <a:rPr lang="pt-BR" dirty="0"/>
                  <a:t>daquelas camadas é </a:t>
                </a:r>
                <a:r>
                  <a:rPr lang="pt-BR" b="1" i="1" dirty="0">
                    <a:solidFill>
                      <a:srgbClr val="7030A0"/>
                    </a:solidFill>
                  </a:rPr>
                  <a:t>muito pequeno</a:t>
                </a:r>
                <a:r>
                  <a:rPr lang="pt-BR" dirty="0"/>
                  <a:t>, fazendo com que a </a:t>
                </a:r>
                <a:r>
                  <a:rPr lang="pt-BR" b="1" i="1" dirty="0">
                    <a:solidFill>
                      <a:srgbClr val="7030A0"/>
                    </a:solidFill>
                  </a:rPr>
                  <a:t>atualização dos pesos também seja pequena</a:t>
                </a:r>
                <a:r>
                  <a:rPr lang="pt-BR" b="1" i="1" dirty="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6"/>
                <a:ext cx="11198469" cy="2716229"/>
              </a:xfrm>
              <a:blipFill>
                <a:blip r:embed="rId3"/>
                <a:stretch>
                  <a:fillRect l="-871" t="-4484" b="-673"/>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2722" y="4419538"/>
            <a:ext cx="6806556" cy="2398268"/>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68DBA540-3B58-4BC7-B375-23ABBBC057D3}"/>
                  </a:ext>
                </a:extLst>
              </p:cNvPr>
              <p:cNvSpPr>
                <a:spLocks noGrp="1"/>
              </p:cNvSpPr>
              <p:nvPr>
                <p:ph idx="1"/>
              </p:nvPr>
            </p:nvSpPr>
            <p:spPr>
              <a:xfrm>
                <a:off x="838199" y="2846186"/>
                <a:ext cx="11199725" cy="4011813"/>
              </a:xfrm>
            </p:spPr>
            <p:txBody>
              <a:bodyPr>
                <a:normAutofit/>
              </a:bodyPr>
              <a:lstStyle/>
              <a:p>
                <a:pPr marL="0" indent="0">
                  <a:buNone/>
                </a:pPr>
                <a:r>
                  <a:rPr lang="pt-BR" b="1" i="1" dirty="0"/>
                  <a:t>Considerações</a:t>
                </a:r>
                <a:r>
                  <a:rPr lang="pt-BR" dirty="0"/>
                  <a:t>: </a:t>
                </a:r>
              </a:p>
              <a:p>
                <a:pPr marL="285750" indent="-285750"/>
                <a:r>
                  <a:rPr lang="pt-BR" dirty="0"/>
                  <a:t>2 x neurônios com função de ativação sigmoide,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pt-BR" dirty="0"/>
                  <a:t>.</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(i.e., ativação) do primeiro neurônio.</a:t>
                </a:r>
              </a:p>
              <a:p>
                <a:pPr marL="285750" indent="-285750"/>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pt-BR" dirty="0"/>
                  <a:t> saída do primeiro neurônio.</a:t>
                </a:r>
              </a:p>
              <a:p>
                <a:pPr marL="285750" indent="-285750"/>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ea typeface="Cambria Math" panose="02040503050406030204" pitchFamily="18" charset="0"/>
                      </a:rPr>
                      <m:t>→</m:t>
                    </m:r>
                  </m:oMath>
                </a14:m>
                <a:r>
                  <a:rPr lang="pt-BR" dirty="0"/>
                  <a:t> entrada (i.e., ativação) do segundo neurônio.</a:t>
                </a:r>
              </a:p>
              <a:p>
                <a:pPr marL="285750" indent="-285750"/>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saída do segundo neurônio.</a:t>
                </a:r>
              </a:p>
              <a:p>
                <a:pPr marL="285750" indent="-285750"/>
                <a:r>
                  <a:rPr lang="pt-BR" b="1" dirty="0"/>
                  <a:t>Objetivo</a:t>
                </a:r>
                <a:r>
                  <a:rPr lang="pt-BR" dirty="0"/>
                  <a:t>: minimizar o erro quadrático médio,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pt-BR" dirty="0"/>
                  <a:t>.</a:t>
                </a:r>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199" y="2846186"/>
                <a:ext cx="11199725" cy="4011813"/>
              </a:xfrm>
              <a:blipFill>
                <a:blip r:embed="rId3"/>
                <a:stretch>
                  <a:fillRect l="-1088" t="-2584"/>
                </a:stretch>
              </a:blipFill>
            </p:spPr>
            <p:txBody>
              <a:bodyPr/>
              <a:lstStyle/>
              <a:p>
                <a:r>
                  <a:rPr lang="pt-BR">
                    <a:noFill/>
                  </a:rPr>
                  <a:t> </a:t>
                </a:r>
              </a:p>
            </p:txBody>
          </p:sp>
        </mc:Fallback>
      </mc:AlternateContent>
      <p:grpSp>
        <p:nvGrpSpPr>
          <p:cNvPr id="37" name="Agrupar 36">
            <a:extLst>
              <a:ext uri="{FF2B5EF4-FFF2-40B4-BE49-F238E27FC236}">
                <a16:creationId xmlns:a16="http://schemas.microsoft.com/office/drawing/2014/main" xmlns="" id="{A5F79E50-0859-FC48-D4C4-E57FE7F70F6A}"/>
              </a:ext>
            </a:extLst>
          </p:cNvPr>
          <p:cNvGrpSpPr/>
          <p:nvPr/>
        </p:nvGrpSpPr>
        <p:grpSpPr>
          <a:xfrm>
            <a:off x="4232265" y="1669541"/>
            <a:ext cx="3188707" cy="741434"/>
            <a:chOff x="4784715" y="1016331"/>
            <a:chExt cx="3188707" cy="741434"/>
          </a:xfrm>
        </p:grpSpPr>
        <p:grpSp>
          <p:nvGrpSpPr>
            <p:cNvPr id="17" name="Agrupar 16">
              <a:extLst>
                <a:ext uri="{FF2B5EF4-FFF2-40B4-BE49-F238E27FC236}">
                  <a16:creationId xmlns:a16="http://schemas.microsoft.com/office/drawing/2014/main" xmlns="" id="{48CAA60E-FA20-9E69-4812-01C0352FF2BD}"/>
                </a:ext>
              </a:extLst>
            </p:cNvPr>
            <p:cNvGrpSpPr/>
            <p:nvPr/>
          </p:nvGrpSpPr>
          <p:grpSpPr>
            <a:xfrm>
              <a:off x="4784715" y="1219115"/>
              <a:ext cx="3188707" cy="538650"/>
              <a:chOff x="3352212" y="2338442"/>
              <a:chExt cx="3188707" cy="538650"/>
            </a:xfrm>
          </p:grpSpPr>
          <mc:AlternateContent xmlns:mc="http://schemas.openxmlformats.org/markup-compatibility/2006" xmlns:a14="http://schemas.microsoft.com/office/drawing/2010/main">
            <mc:Choice Requires="a14">
              <p:sp>
                <p:nvSpPr>
                  <p:cNvPr id="19" name="Elipse 18">
                    <a:extLst>
                      <a:ext uri="{FF2B5EF4-FFF2-40B4-BE49-F238E27FC236}">
                        <a16:creationId xmlns:a16="http://schemas.microsoft.com/office/drawing/2014/main" xmlns="" id="{31F58065-BA22-04FD-BF3C-9275153A69CB}"/>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Elipse 20">
                    <a:extLst>
                      <a:ext uri="{FF2B5EF4-FFF2-40B4-BE49-F238E27FC236}">
                        <a16:creationId xmlns:a16="http://schemas.microsoft.com/office/drawing/2014/main" xmlns="" id="{4F3390C1-AEA2-506A-6F06-A99FDC6ACBAC}"/>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5"/>
                    <a:stretch>
                      <a:fillRect/>
                    </a:stretch>
                  </a:blipFill>
                </p:spPr>
                <p:txBody>
                  <a:bodyPr/>
                  <a:lstStyle/>
                  <a:p>
                    <a:r>
                      <a:rPr lang="pt-BR">
                        <a:noFill/>
                      </a:rPr>
                      <a:t> </a:t>
                    </a:r>
                  </a:p>
                </p:txBody>
              </p:sp>
            </mc:Fallback>
          </mc:AlternateContent>
          <p:cxnSp>
            <p:nvCxnSpPr>
              <p:cNvPr id="23" name="Conector de seta reta 10">
                <a:extLst>
                  <a:ext uri="{FF2B5EF4-FFF2-40B4-BE49-F238E27FC236}">
                    <a16:creationId xmlns:a16="http://schemas.microsoft.com/office/drawing/2014/main" xmlns="" id="{D8F7E069-8C94-7769-CDAE-DCBE37C3383D}"/>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tângulo 27">
                <a:extLst>
                  <a:ext uri="{FF2B5EF4-FFF2-40B4-BE49-F238E27FC236}">
                    <a16:creationId xmlns:a16="http://schemas.microsoft.com/office/drawing/2014/main" xmlns="" id="{FE632A09-F1B2-F93E-FAD7-361BAAEE2CD4}"/>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9" name="Conector de seta reta 15">
                <a:extLst>
                  <a:ext uri="{FF2B5EF4-FFF2-40B4-BE49-F238E27FC236}">
                    <a16:creationId xmlns:a16="http://schemas.microsoft.com/office/drawing/2014/main" xmlns="" id="{1AB6D04C-0ECD-ED31-C680-ACF16FEDB6DA}"/>
                  </a:ext>
                </a:extLst>
              </p:cNvPr>
              <p:cNvCxnSpPr>
                <a:stCxn id="28" idx="3"/>
                <a:endCxn id="19"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xmlns="" id="{AE46B251-776C-889B-2C39-DC7B56CE549B}"/>
                      </a:ext>
                    </a:extLst>
                  </p:cNvPr>
                  <p:cNvSpPr txBox="1"/>
                  <p:nvPr/>
                </p:nvSpPr>
                <p:spPr>
                  <a:xfrm>
                    <a:off x="3352212"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0" name="CaixaDeTexto 29">
                    <a:extLst>
                      <a:ext uri="{FF2B5EF4-FFF2-40B4-BE49-F238E27FC236}">
                        <a16:creationId xmlns:a16="http://schemas.microsoft.com/office/drawing/2014/main" id="{AE46B251-776C-889B-2C39-DC7B56CE549B}"/>
                      </a:ext>
                    </a:extLst>
                  </p:cNvPr>
                  <p:cNvSpPr txBox="1">
                    <a:spLocks noRot="1" noChangeAspect="1" noMove="1" noResize="1" noEditPoints="1" noAdjustHandles="1" noChangeArrowheads="1" noChangeShapeType="1" noTextEdit="1"/>
                  </p:cNvSpPr>
                  <p:nvPr/>
                </p:nvSpPr>
                <p:spPr>
                  <a:xfrm>
                    <a:off x="3352212" y="2458426"/>
                    <a:ext cx="290146" cy="338554"/>
                  </a:xfrm>
                  <a:prstGeom prst="rect">
                    <a:avLst/>
                  </a:prstGeom>
                  <a:blipFill>
                    <a:blip r:embed="rId6"/>
                    <a:stretch>
                      <a:fillRect r="-85417" b="-1090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xmlns="" id="{E6CA7006-BA78-23EE-FBE7-9AEA8D482D88}"/>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7"/>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CaixaDeTexto 31">
                    <a:extLst>
                      <a:ext uri="{FF2B5EF4-FFF2-40B4-BE49-F238E27FC236}">
                        <a16:creationId xmlns:a16="http://schemas.microsoft.com/office/drawing/2014/main" xmlns="" id="{5A16E3AE-59BA-D8B8-150B-79C1C74A1924}"/>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2" name="CaixaDeTexto 31">
                    <a:extLst>
                      <a:ext uri="{FF2B5EF4-FFF2-40B4-BE49-F238E27FC236}">
                        <a16:creationId xmlns:a16="http://schemas.microsoft.com/office/drawing/2014/main" id="{5A16E3AE-59BA-D8B8-150B-79C1C74A1924}"/>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8"/>
                    <a:stretch>
                      <a:fillRect r="-89362" b="-8929"/>
                    </a:stretch>
                  </a:blipFill>
                </p:spPr>
                <p:txBody>
                  <a:bodyPr/>
                  <a:lstStyle/>
                  <a:p>
                    <a:r>
                      <a:rPr lang="pt-BR">
                        <a:noFill/>
                      </a:rPr>
                      <a:t> </a:t>
                    </a:r>
                  </a:p>
                </p:txBody>
              </p:sp>
            </mc:Fallback>
          </mc:AlternateContent>
          <p:cxnSp>
            <p:nvCxnSpPr>
              <p:cNvPr id="33" name="Conector de seta reta 15">
                <a:extLst>
                  <a:ext uri="{FF2B5EF4-FFF2-40B4-BE49-F238E27FC236}">
                    <a16:creationId xmlns:a16="http://schemas.microsoft.com/office/drawing/2014/main" xmlns="" id="{19C31D2B-CC01-58E0-55EA-272FB23C6A53}"/>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CaixaDeTexto 33">
                    <a:extLst>
                      <a:ext uri="{FF2B5EF4-FFF2-40B4-BE49-F238E27FC236}">
                        <a16:creationId xmlns:a16="http://schemas.microsoft.com/office/drawing/2014/main" xmlns="" id="{18361358-BD48-8E66-4323-D06E85215067}"/>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9"/>
                    <a:stretch>
                      <a:fillRect r="-25000"/>
                    </a:stretch>
                  </a:blipFill>
                </p:spPr>
                <p:txBody>
                  <a:bodyPr/>
                  <a:lstStyle/>
                  <a:p>
                    <a:r>
                      <a:rPr lang="en-US">
                        <a:noFill/>
                      </a:rPr>
                      <a:t> </a:t>
                    </a:r>
                  </a:p>
                </p:txBody>
              </p:sp>
            </mc:Fallback>
          </mc:AlternateContent>
        </p:grpSp>
        <p:sp>
          <p:nvSpPr>
            <p:cNvPr id="35" name="CaixaDeTexto 34">
              <a:extLst>
                <a:ext uri="{FF2B5EF4-FFF2-40B4-BE49-F238E27FC236}">
                  <a16:creationId xmlns:a16="http://schemas.microsoft.com/office/drawing/2014/main" xmlns="" id="{978CB12F-8482-45EC-5A36-6900CA25EABE}"/>
                </a:ext>
              </a:extLst>
            </p:cNvPr>
            <p:cNvSpPr txBox="1"/>
            <p:nvPr/>
          </p:nvSpPr>
          <p:spPr>
            <a:xfrm>
              <a:off x="6022367" y="1016331"/>
              <a:ext cx="342900" cy="276999"/>
            </a:xfrm>
            <a:prstGeom prst="rect">
              <a:avLst/>
            </a:prstGeom>
            <a:noFill/>
          </p:spPr>
          <p:txBody>
            <a:bodyPr wrap="square" rtlCol="0">
              <a:spAutoFit/>
            </a:bodyPr>
            <a:lstStyle/>
            <a:p>
              <a:r>
                <a:rPr lang="pt-BR" sz="1200" dirty="0"/>
                <a:t>1</a:t>
              </a:r>
            </a:p>
          </p:txBody>
        </p:sp>
        <p:sp>
          <p:nvSpPr>
            <p:cNvPr id="36" name="CaixaDeTexto 35">
              <a:extLst>
                <a:ext uri="{FF2B5EF4-FFF2-40B4-BE49-F238E27FC236}">
                  <a16:creationId xmlns:a16="http://schemas.microsoft.com/office/drawing/2014/main" xmlns="" id="{A94AD672-884A-E05B-FF75-102EDCD7F1F5}"/>
                </a:ext>
              </a:extLst>
            </p:cNvPr>
            <p:cNvSpPr txBox="1"/>
            <p:nvPr/>
          </p:nvSpPr>
          <p:spPr>
            <a:xfrm>
              <a:off x="7017382" y="1016331"/>
              <a:ext cx="342900" cy="276999"/>
            </a:xfrm>
            <a:prstGeom prst="rect">
              <a:avLst/>
            </a:prstGeom>
            <a:noFill/>
          </p:spPr>
          <p:txBody>
            <a:bodyPr wrap="square" rtlCol="0">
              <a:spAutoFit/>
            </a:bodyPr>
            <a:lstStyle/>
            <a:p>
              <a:r>
                <a:rPr lang="pt-BR" sz="1200" dirty="0"/>
                <a:t>2</a:t>
              </a:r>
            </a:p>
          </p:txBody>
        </p:sp>
      </p:grpSp>
    </p:spTree>
    <p:extLst>
      <p:ext uri="{BB962C8B-B14F-4D97-AF65-F5344CB8AC3E}">
        <p14:creationId xmlns:p14="http://schemas.microsoft.com/office/powerpoint/2010/main" val="428680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68DBA540-3B58-4BC7-B375-23ABBBC057D3}"/>
                  </a:ext>
                </a:extLst>
              </p:cNvPr>
              <p:cNvSpPr>
                <a:spLocks noGrp="1"/>
              </p:cNvSpPr>
              <p:nvPr>
                <p:ph idx="1"/>
              </p:nvPr>
            </p:nvSpPr>
            <p:spPr>
              <a:xfrm>
                <a:off x="838200" y="1666875"/>
                <a:ext cx="11220450" cy="5191125"/>
              </a:xfrm>
            </p:spPr>
            <p:txBody>
              <a:bodyPr>
                <a:normAutofit/>
              </a:bodyPr>
              <a:lstStyle/>
              <a:p>
                <a:pPr marL="285750" indent="-285750"/>
                <a:r>
                  <a:rPr lang="pt-BR" dirty="0"/>
                  <a:t>As </a:t>
                </a:r>
                <a:r>
                  <a:rPr lang="pt-BR" b="1" i="1" dirty="0"/>
                  <a:t>regras de atualização </a:t>
                </a:r>
                <a:r>
                  <a:rPr lang="pt-BR" dirty="0"/>
                  <a:t>dos dois pesos são dadas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oMath>
                  </m:oMathPara>
                </a14:m>
                <a:endParaRPr lang="pt-BR" b="0" i="1" dirty="0">
                  <a:latin typeface="Cambria Math" panose="02040503050406030204" pitchFamily="18" charset="0"/>
                </a:endParaRPr>
              </a:p>
              <a:p>
                <a:pPr marL="0" indent="0">
                  <a:buNone/>
                </a:pPr>
                <a:endParaRPr lang="pt-BR" sz="1000" dirty="0"/>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b="0" i="1" dirty="0">
                  <a:latin typeface="Cambria Math" panose="02040503050406030204" pitchFamily="18" charset="0"/>
                </a:endParaRPr>
              </a:p>
              <a:p>
                <a:r>
                  <a:rPr lang="pt-BR" dirty="0"/>
                  <a:t>Usando a regra da cadeia, obtemos as derivadas </a:t>
                </a:r>
                <a14:m>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endParaRPr lang="pt-BR"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m:t>
                      </m:r>
                    </m:oMath>
                  </m:oMathPara>
                </a14:m>
                <a:endParaRPr lang="pt-BR" b="0" dirty="0"/>
              </a:p>
              <a:p>
                <a:pPr marL="0" indent="0">
                  <a:buNone/>
                </a:pPr>
                <a:endParaRPr lang="pt-BR" sz="1100" b="0"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666875"/>
                <a:ext cx="11220450" cy="5191125"/>
              </a:xfrm>
              <a:blipFill>
                <a:blip r:embed="rId3"/>
                <a:stretch>
                  <a:fillRect l="-978" t="-1878"/>
                </a:stretch>
              </a:blipFill>
            </p:spPr>
            <p:txBody>
              <a:bodyPr/>
              <a:lstStyle/>
              <a:p>
                <a:r>
                  <a:rPr lang="pt-BR">
                    <a:noFill/>
                  </a:rPr>
                  <a:t> </a:t>
                </a:r>
              </a:p>
            </p:txBody>
          </p:sp>
        </mc:Fallback>
      </mc:AlternateContent>
    </p:spTree>
    <p:extLst>
      <p:ext uri="{BB962C8B-B14F-4D97-AF65-F5344CB8AC3E}">
        <p14:creationId xmlns:p14="http://schemas.microsoft.com/office/powerpoint/2010/main" val="2174091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68DBA540-3B58-4BC7-B375-23ABBBC057D3}"/>
                  </a:ext>
                </a:extLst>
              </p:cNvPr>
              <p:cNvSpPr>
                <a:spLocks noGrp="1"/>
              </p:cNvSpPr>
              <p:nvPr>
                <p:ph idx="1"/>
              </p:nvPr>
            </p:nvSpPr>
            <p:spPr>
              <a:xfrm>
                <a:off x="838200" y="1898618"/>
                <a:ext cx="11140439" cy="4959382"/>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m:t>
                      </m:r>
                    </m:oMath>
                  </m:oMathPara>
                </a14:m>
                <a:endParaRPr lang="pt-BR" b="0" dirty="0"/>
              </a:p>
              <a:p>
                <a:pPr marL="0" indent="0">
                  <a:buNone/>
                </a:pPr>
                <a:endParaRPr lang="pt-BR" sz="1100" b="0"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r>
                  <a:rPr lang="pt-BR" dirty="0"/>
                  <a:t>A derivada da função sigmoide é no máximo igual a 0.25.</a:t>
                </a:r>
              </a:p>
              <a:p>
                <a:r>
                  <a:rPr lang="pt-BR" dirty="0"/>
                  <a:t>Assim, por exemplo, a primeira camada de uma rede neural com </a:t>
                </a:r>
                <a14:m>
                  <m:oMath xmlns:m="http://schemas.openxmlformats.org/officeDocument/2006/math">
                    <m:r>
                      <a:rPr lang="pt-BR" i="1">
                        <a:latin typeface="Cambria Math" panose="02040503050406030204" pitchFamily="18" charset="0"/>
                      </a:rPr>
                      <m:t>𝑀</m:t>
                    </m:r>
                  </m:oMath>
                </a14:m>
                <a:r>
                  <a:rPr lang="pt-BR" dirty="0"/>
                  <a:t> camadas, terá as derivadas parciais da função de erro em relação a seus pesos compostas pela multiplicação de </a:t>
                </a:r>
                <a14:m>
                  <m:oMath xmlns:m="http://schemas.openxmlformats.org/officeDocument/2006/math">
                    <m:r>
                      <a:rPr lang="pt-BR" b="0" i="1" smtClean="0">
                        <a:latin typeface="Cambria Math" panose="02040503050406030204" pitchFamily="18" charset="0"/>
                      </a:rPr>
                      <m:t>𝑀</m:t>
                    </m:r>
                  </m:oMath>
                </a14:m>
                <a:r>
                  <a:rPr lang="pt-BR" dirty="0"/>
                  <a:t> termos no máximo iguais a 0.25.</a:t>
                </a:r>
              </a:p>
              <a:p>
                <a:r>
                  <a:rPr lang="pt-BR" dirty="0"/>
                  <a:t>Isso faz com que as primeiras camadas aprendam lentamente ou nem aprendam</a:t>
                </a:r>
                <a:r>
                  <a:rPr lang="pt-BR"/>
                  <a:t>, pois </a:t>
                </a:r>
                <a:r>
                  <a:rPr lang="pt-BR" dirty="0"/>
                  <a:t>têm derivadas muito pequenas, tendendo </a:t>
                </a:r>
                <a:r>
                  <a:rPr lang="pt-BR"/>
                  <a:t>a zero.</a:t>
                </a: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898618"/>
                <a:ext cx="11140439" cy="4959382"/>
              </a:xfrm>
              <a:blipFill>
                <a:blip r:embed="rId3"/>
                <a:stretch>
                  <a:fillRect l="-985"/>
                </a:stretch>
              </a:blipFill>
            </p:spPr>
            <p:txBody>
              <a:bodyPr/>
              <a:lstStyle/>
              <a:p>
                <a:r>
                  <a:rPr lang="pt-BR">
                    <a:noFill/>
                  </a:rPr>
                  <a:t> </a:t>
                </a:r>
              </a:p>
            </p:txBody>
          </p:sp>
        </mc:Fallback>
      </mc:AlternateContent>
      <p:sp>
        <p:nvSpPr>
          <p:cNvPr id="15" name="Elipse 14">
            <a:extLst>
              <a:ext uri="{FF2B5EF4-FFF2-40B4-BE49-F238E27FC236}">
                <a16:creationId xmlns:a16="http://schemas.microsoft.com/office/drawing/2014/main" xmlns="" id="{E4EBB7CB-9B70-401A-B744-8CD1F89E3BB9}"/>
              </a:ext>
            </a:extLst>
          </p:cNvPr>
          <p:cNvSpPr/>
          <p:nvPr/>
        </p:nvSpPr>
        <p:spPr>
          <a:xfrm>
            <a:off x="6435850" y="1830822"/>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a16="http://schemas.microsoft.com/office/drawing/2014/main" xmlns="" id="{0DE351C4-0752-4411-9A3E-0EEE16B7BAF9}"/>
              </a:ext>
            </a:extLst>
          </p:cNvPr>
          <p:cNvSpPr txBox="1"/>
          <p:nvPr/>
        </p:nvSpPr>
        <p:spPr>
          <a:xfrm>
            <a:off x="8957127" y="744463"/>
            <a:ext cx="3328905" cy="307777"/>
          </a:xfrm>
          <a:prstGeom prst="rect">
            <a:avLst/>
          </a:prstGeom>
          <a:noFill/>
        </p:spPr>
        <p:txBody>
          <a:bodyPr wrap="square" rtlCol="0">
            <a:spAutoFit/>
          </a:bodyPr>
          <a:lstStyle/>
          <a:p>
            <a:pPr algn="ctr"/>
            <a:r>
              <a:rPr lang="en-US" sz="1400" dirty="0" err="1"/>
              <a:t>Derivada</a:t>
            </a:r>
            <a:r>
              <a:rPr lang="en-US" sz="1400" dirty="0"/>
              <a:t> da </a:t>
            </a:r>
            <a:r>
              <a:rPr lang="en-US" sz="1400" dirty="0" err="1"/>
              <a:t>função</a:t>
            </a:r>
            <a:r>
              <a:rPr lang="en-US" sz="1400" dirty="0"/>
              <a:t> de </a:t>
            </a:r>
            <a:r>
              <a:rPr lang="en-US" sz="1400" dirty="0" err="1"/>
              <a:t>ativação</a:t>
            </a:r>
            <a:r>
              <a:rPr lang="en-US" sz="1400" dirty="0"/>
              <a:t> </a:t>
            </a:r>
            <a:r>
              <a:rPr lang="en-US" sz="1400" dirty="0" err="1"/>
              <a:t>Logística</a:t>
            </a:r>
            <a:endParaRPr lang="en-US" sz="1400" dirty="0"/>
          </a:p>
        </p:txBody>
      </p:sp>
      <p:cxnSp>
        <p:nvCxnSpPr>
          <p:cNvPr id="20" name="Conector de Seta Reta 19">
            <a:extLst>
              <a:ext uri="{FF2B5EF4-FFF2-40B4-BE49-F238E27FC236}">
                <a16:creationId xmlns:a16="http://schemas.microsoft.com/office/drawing/2014/main" xmlns="" id="{938A7AF6-E11B-41A9-AA12-497491ADD98E}"/>
              </a:ext>
            </a:extLst>
          </p:cNvPr>
          <p:cNvCxnSpPr>
            <a:cxnSpLocks/>
            <a:endCxn id="26" idx="1"/>
          </p:cNvCxnSpPr>
          <p:nvPr/>
        </p:nvCxnSpPr>
        <p:spPr>
          <a:xfrm flipV="1">
            <a:off x="6227064" y="2310629"/>
            <a:ext cx="2492319" cy="58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xmlns="" id="{E10310FC-5CF6-4BC7-A656-570DA30A65D9}"/>
              </a:ext>
            </a:extLst>
          </p:cNvPr>
          <p:cNvCxnSpPr>
            <a:cxnSpLocks/>
            <a:stCxn id="12" idx="0"/>
            <a:endCxn id="26" idx="1"/>
          </p:cNvCxnSpPr>
          <p:nvPr/>
        </p:nvCxnSpPr>
        <p:spPr>
          <a:xfrm flipV="1">
            <a:off x="7471582" y="2310629"/>
            <a:ext cx="1247801" cy="563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xmlns="" id="{3FE3BC92-DCED-4F47-B961-CD529C513E92}"/>
              </a:ext>
            </a:extLst>
          </p:cNvPr>
          <p:cNvCxnSpPr>
            <a:cxnSpLocks/>
            <a:stCxn id="15" idx="0"/>
            <a:endCxn id="26" idx="1"/>
          </p:cNvCxnSpPr>
          <p:nvPr/>
        </p:nvCxnSpPr>
        <p:spPr>
          <a:xfrm>
            <a:off x="6829805" y="1830822"/>
            <a:ext cx="1889578" cy="479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a16="http://schemas.microsoft.com/office/drawing/2014/main" xmlns="" id="{63AECB77-C03B-47D6-9FCF-1CB34C247480}"/>
              </a:ext>
            </a:extLst>
          </p:cNvPr>
          <p:cNvPicPr>
            <a:picLocks noChangeAspect="1"/>
          </p:cNvPicPr>
          <p:nvPr/>
        </p:nvPicPr>
        <p:blipFill rotWithShape="1">
          <a:blip r:embed="rId4"/>
          <a:srcRect l="2206" r="8436"/>
          <a:stretch/>
        </p:blipFill>
        <p:spPr>
          <a:xfrm>
            <a:off x="8719383" y="876243"/>
            <a:ext cx="3417948" cy="2868771"/>
          </a:xfrm>
          <a:prstGeom prst="rect">
            <a:avLst/>
          </a:prstGeom>
        </p:spPr>
      </p:pic>
      <p:sp>
        <p:nvSpPr>
          <p:cNvPr id="11" name="Elipse 10">
            <a:extLst>
              <a:ext uri="{FF2B5EF4-FFF2-40B4-BE49-F238E27FC236}">
                <a16:creationId xmlns:a16="http://schemas.microsoft.com/office/drawing/2014/main" xmlns="" id="{93F4B882-25A1-3C0A-BADE-364176B67E38}"/>
              </a:ext>
            </a:extLst>
          </p:cNvPr>
          <p:cNvSpPr/>
          <p:nvPr/>
        </p:nvSpPr>
        <p:spPr>
          <a:xfrm>
            <a:off x="5807933" y="2892553"/>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Elipse 11">
            <a:extLst>
              <a:ext uri="{FF2B5EF4-FFF2-40B4-BE49-F238E27FC236}">
                <a16:creationId xmlns:a16="http://schemas.microsoft.com/office/drawing/2014/main" xmlns="" id="{A6049913-C980-99D8-94B6-46E929287851}"/>
              </a:ext>
            </a:extLst>
          </p:cNvPr>
          <p:cNvSpPr/>
          <p:nvPr/>
        </p:nvSpPr>
        <p:spPr>
          <a:xfrm>
            <a:off x="7077627" y="2874265"/>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1919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E991379-1C4F-4AB9-BB38-83C7CC20155D}"/>
              </a:ext>
            </a:extLst>
          </p:cNvPr>
          <p:cNvSpPr>
            <a:spLocks noGrp="1"/>
          </p:cNvSpPr>
          <p:nvPr>
            <p:ph type="title"/>
          </p:nvPr>
        </p:nvSpPr>
        <p:spPr>
          <a:xfrm>
            <a:off x="838200" y="254597"/>
            <a:ext cx="10515600" cy="979733"/>
          </a:xfrm>
        </p:spPr>
        <p:txBody>
          <a:bodyPr/>
          <a:lstStyle/>
          <a:p>
            <a:r>
              <a:rPr lang="pt-BR" dirty="0"/>
              <a:t>Explosão do gradiente</a:t>
            </a:r>
            <a:r>
              <a:rPr lang="en-US" dirty="0"/>
              <a:t> </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xmlns="" id="{68DBA540-3B58-4BC7-B375-23ABBBC057D3}"/>
                  </a:ext>
                </a:extLst>
              </p:cNvPr>
              <p:cNvSpPr>
                <a:spLocks noGrp="1"/>
              </p:cNvSpPr>
              <p:nvPr>
                <p:ph idx="1"/>
              </p:nvPr>
            </p:nvSpPr>
            <p:spPr>
              <a:xfrm>
                <a:off x="838200" y="2848874"/>
                <a:ext cx="11140439" cy="4009126"/>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i="1" smtClean="0">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1</m:t>
                              </m:r>
                            </m:sub>
                          </m:sSub>
                        </m:den>
                      </m:f>
                      <m:r>
                        <a:rPr lang="pt-BR" i="1">
                          <a:solidFill>
                            <a:schemeClr val="tx1"/>
                          </a:solidFill>
                          <a:latin typeface="Cambria Math" panose="02040503050406030204" pitchFamily="18" charset="0"/>
                        </a:rPr>
                        <m:t>=</m:t>
                      </m:r>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2</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2</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𝑧</m:t>
                              </m:r>
                            </m:e>
                            <m:sub>
                              <m:r>
                                <a:rPr lang="pt-BR" i="1">
                                  <a:solidFill>
                                    <a:schemeClr val="tx1"/>
                                  </a:solidFill>
                                  <a:latin typeface="Cambria Math" panose="02040503050406030204" pitchFamily="18" charset="0"/>
                                </a:rPr>
                                <m:t>1</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𝑧</m:t>
                              </m:r>
                            </m:e>
                            <m:sub>
                              <m:r>
                                <a:rPr lang="pt-BR" i="1">
                                  <a:solidFill>
                                    <a:schemeClr val="tx1"/>
                                  </a:solidFill>
                                  <a:latin typeface="Cambria Math" panose="02040503050406030204" pitchFamily="18" charset="0"/>
                                </a:rPr>
                                <m:t>1</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1</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1</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1</m:t>
                              </m:r>
                            </m:sub>
                          </m:sSub>
                        </m:den>
                      </m:f>
                      <m:r>
                        <a:rPr lang="pt-BR" b="0" i="1" smtClean="0">
                          <a:solidFill>
                            <a:schemeClr val="tx1"/>
                          </a:solidFill>
                          <a:latin typeface="Cambria Math" panose="02040503050406030204" pitchFamily="18" charset="0"/>
                        </a:rPr>
                        <m:t>.</m:t>
                      </m:r>
                    </m:oMath>
                  </m:oMathPara>
                </a14:m>
                <a:endParaRPr lang="pt-BR" dirty="0">
                  <a:solidFill>
                    <a:schemeClr val="tx1"/>
                  </a:solidFill>
                </a:endParaRPr>
              </a:p>
              <a:p>
                <a:r>
                  <a:rPr lang="pt-BR" dirty="0">
                    <a:solidFill>
                      <a:schemeClr val="tx1"/>
                    </a:solidFill>
                  </a:rPr>
                  <a:t>Usando </a:t>
                </a:r>
                <a:r>
                  <a:rPr lang="pt-BR" dirty="0" err="1">
                    <a:solidFill>
                      <a:schemeClr val="tx1"/>
                    </a:solidFill>
                  </a:rPr>
                  <a:t>ReLUs</a:t>
                </a:r>
                <a:r>
                  <a:rPr lang="pt-BR" dirty="0">
                    <a:solidFill>
                      <a:schemeClr val="tx1"/>
                    </a:solidFill>
                  </a:rPr>
                  <a:t>, reduzimos o problema do desaparecimento do gradiente. </a:t>
                </a:r>
              </a:p>
              <a:p>
                <a:r>
                  <a:rPr lang="pt-BR" dirty="0"/>
                  <a:t>Porém, c</a:t>
                </a:r>
                <a:r>
                  <a:rPr lang="pt-BR" dirty="0">
                    <a:solidFill>
                      <a:schemeClr val="tx1"/>
                    </a:solidFill>
                  </a:rPr>
                  <a:t>aso os pesos sejam inicializados </a:t>
                </a:r>
                <a:r>
                  <a:rPr lang="pt-BR" dirty="0" smtClean="0">
                    <a:solidFill>
                      <a:schemeClr val="tx1"/>
                    </a:solidFill>
                  </a:rPr>
                  <a:t>(em geral, de forma aleatória</a:t>
                </a:r>
                <a:r>
                  <a:rPr lang="pt-BR" dirty="0">
                    <a:solidFill>
                      <a:schemeClr val="tx1"/>
                    </a:solidFill>
                  </a:rPr>
                  <a:t>) com valores maiores do que 1, haverá a multiplicação de vários valores assim, resultando em valores de gradiente muito grandes.</a:t>
                </a:r>
              </a:p>
              <a:p>
                <a:r>
                  <a:rPr lang="pt-BR" b="0" i="0" dirty="0">
                    <a:solidFill>
                      <a:schemeClr val="tx1"/>
                    </a:solidFill>
                    <a:effectLst/>
                  </a:rPr>
                  <a:t>Consequentemente, os pesos da rede podem sofrer atualizações extremamente grandes, o que leva a instabilidades numéricas e a um treinamento ineficaz ou até mesmo </a:t>
                </a:r>
                <a:r>
                  <a:rPr lang="pt-BR" b="0" i="0" dirty="0" smtClean="0">
                    <a:solidFill>
                      <a:schemeClr val="tx1"/>
                    </a:solidFill>
                    <a:effectLst/>
                  </a:rPr>
                  <a:t>à divergência.</a:t>
                </a:r>
                <a:endParaRPr lang="pt-BR" dirty="0">
                  <a:solidFill>
                    <a:schemeClr val="tx1"/>
                  </a:solidFill>
                </a:endParaRPr>
              </a:p>
            </p:txBody>
          </p:sp>
        </mc:Choice>
        <mc:Fallback>
          <p:sp>
            <p:nvSpPr>
              <p:cNvPr id="3" name="Espaço Reservado para Conteúdo 2">
                <a:extLst>
                  <a:ext uri="{FF2B5EF4-FFF2-40B4-BE49-F238E27FC236}">
                    <a16:creationId xmlns:a16="http://schemas.microsoft.com/office/drawing/2014/main" xmlns:a14="http://schemas.microsoft.com/office/drawing/2010/main" xmlns="" id="{68DBA540-3B58-4BC7-B375-23ABBBC057D3}"/>
                  </a:ext>
                </a:extLst>
              </p:cNvPr>
              <p:cNvSpPr>
                <a:spLocks noGrp="1" noRot="1" noChangeAspect="1" noMove="1" noResize="1" noEditPoints="1" noAdjustHandles="1" noChangeArrowheads="1" noChangeShapeType="1" noTextEdit="1"/>
              </p:cNvSpPr>
              <p:nvPr>
                <p:ph idx="1"/>
              </p:nvPr>
            </p:nvSpPr>
            <p:spPr>
              <a:xfrm>
                <a:off x="838200" y="2848874"/>
                <a:ext cx="11140439" cy="4009126"/>
              </a:xfrm>
              <a:blipFill rotWithShape="0">
                <a:blip r:embed="rId3"/>
                <a:stretch>
                  <a:fillRect l="-985" b="-3040"/>
                </a:stretch>
              </a:blipFill>
            </p:spPr>
            <p:txBody>
              <a:bodyPr/>
              <a:lstStyle/>
              <a:p>
                <a:r>
                  <a:rPr lang="pt-BR">
                    <a:noFill/>
                  </a:rPr>
                  <a:t> </a:t>
                </a:r>
              </a:p>
            </p:txBody>
          </p:sp>
        </mc:Fallback>
      </mc:AlternateContent>
      <p:sp>
        <p:nvSpPr>
          <p:cNvPr id="15" name="Elipse 14">
            <a:extLst>
              <a:ext uri="{FF2B5EF4-FFF2-40B4-BE49-F238E27FC236}">
                <a16:creationId xmlns:a16="http://schemas.microsoft.com/office/drawing/2014/main" xmlns="" id="{E4EBB7CB-9B70-401A-B744-8CD1F89E3BB9}"/>
              </a:ext>
            </a:extLst>
          </p:cNvPr>
          <p:cNvSpPr/>
          <p:nvPr/>
        </p:nvSpPr>
        <p:spPr>
          <a:xfrm>
            <a:off x="6441173" y="2740931"/>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8" name="CaixaDeTexto 7">
                <a:extLst>
                  <a:ext uri="{FF2B5EF4-FFF2-40B4-BE49-F238E27FC236}">
                    <a16:creationId xmlns:a16="http://schemas.microsoft.com/office/drawing/2014/main" xmlns="" id="{6FBFF077-F3C9-473A-1A4C-80E1393B997C}"/>
                  </a:ext>
                </a:extLst>
              </p:cNvPr>
              <p:cNvSpPr txBox="1"/>
              <p:nvPr/>
            </p:nvSpPr>
            <p:spPr>
              <a:xfrm>
                <a:off x="9165399" y="2098775"/>
                <a:ext cx="2530293" cy="6643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1</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num>
                        <m:den>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oMath>
                  </m:oMathPara>
                </a14:m>
                <a:endParaRPr lang="pt-BR" dirty="0"/>
              </a:p>
            </p:txBody>
          </p:sp>
        </mc:Choice>
        <mc:Fallback>
          <p:sp>
            <p:nvSpPr>
              <p:cNvPr id="8" name="CaixaDeTexto 7">
                <a:extLst>
                  <a:ext uri="{FF2B5EF4-FFF2-40B4-BE49-F238E27FC236}">
                    <a16:creationId xmlns:a16="http://schemas.microsoft.com/office/drawing/2014/main" xmlns:a14="http://schemas.microsoft.com/office/drawing/2010/main" xmlns="" id="{6FBFF077-F3C9-473A-1A4C-80E1393B997C}"/>
                  </a:ext>
                </a:extLst>
              </p:cNvPr>
              <p:cNvSpPr txBox="1">
                <a:spLocks noRot="1" noChangeAspect="1" noMove="1" noResize="1" noEditPoints="1" noAdjustHandles="1" noChangeArrowheads="1" noChangeShapeType="1" noTextEdit="1"/>
              </p:cNvSpPr>
              <p:nvPr/>
            </p:nvSpPr>
            <p:spPr>
              <a:xfrm>
                <a:off x="9165399" y="2098775"/>
                <a:ext cx="2530293" cy="664349"/>
              </a:xfrm>
              <a:prstGeom prst="rect">
                <a:avLst/>
              </a:prstGeom>
              <a:blipFill rotWithShape="0">
                <a:blip r:embed="rId4"/>
                <a:stretch>
                  <a:fillRect/>
                </a:stretch>
              </a:blipFill>
            </p:spPr>
            <p:txBody>
              <a:bodyPr/>
              <a:lstStyle/>
              <a:p>
                <a:r>
                  <a:rPr lang="pt-BR">
                    <a:noFill/>
                  </a:rPr>
                  <a:t> </a:t>
                </a:r>
              </a:p>
            </p:txBody>
          </p:sp>
        </mc:Fallback>
      </mc:AlternateContent>
      <p:cxnSp>
        <p:nvCxnSpPr>
          <p:cNvPr id="17" name="Conector de Seta Reta 16">
            <a:extLst>
              <a:ext uri="{FF2B5EF4-FFF2-40B4-BE49-F238E27FC236}">
                <a16:creationId xmlns:a16="http://schemas.microsoft.com/office/drawing/2014/main" xmlns="" id="{7613A4EA-8A6C-E622-65F0-F50F47ED811D}"/>
              </a:ext>
            </a:extLst>
          </p:cNvPr>
          <p:cNvCxnSpPr>
            <a:cxnSpLocks/>
          </p:cNvCxnSpPr>
          <p:nvPr/>
        </p:nvCxnSpPr>
        <p:spPr>
          <a:xfrm flipV="1">
            <a:off x="7077213" y="2447226"/>
            <a:ext cx="2053139" cy="3805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4" name="Agrupar 36">
            <a:extLst>
              <a:ext uri="{FF2B5EF4-FFF2-40B4-BE49-F238E27FC236}">
                <a16:creationId xmlns:a16="http://schemas.microsoft.com/office/drawing/2014/main" xmlns="" id="{A5F79E50-0859-FC48-D4C4-E57FE7F70F6A}"/>
              </a:ext>
            </a:extLst>
          </p:cNvPr>
          <p:cNvGrpSpPr/>
          <p:nvPr/>
        </p:nvGrpSpPr>
        <p:grpSpPr>
          <a:xfrm>
            <a:off x="4501646" y="1357341"/>
            <a:ext cx="3188707" cy="741434"/>
            <a:chOff x="4784715" y="1016331"/>
            <a:chExt cx="3188707" cy="741434"/>
          </a:xfrm>
        </p:grpSpPr>
        <p:grpSp>
          <p:nvGrpSpPr>
            <p:cNvPr id="35" name="Agrupar 16">
              <a:extLst>
                <a:ext uri="{FF2B5EF4-FFF2-40B4-BE49-F238E27FC236}">
                  <a16:creationId xmlns:a16="http://schemas.microsoft.com/office/drawing/2014/main" xmlns="" id="{48CAA60E-FA20-9E69-4812-01C0352FF2BD}"/>
                </a:ext>
              </a:extLst>
            </p:cNvPr>
            <p:cNvGrpSpPr/>
            <p:nvPr/>
          </p:nvGrpSpPr>
          <p:grpSpPr>
            <a:xfrm>
              <a:off x="4784715" y="1219115"/>
              <a:ext cx="3188707" cy="538650"/>
              <a:chOff x="3352212" y="2338442"/>
              <a:chExt cx="3188707" cy="538650"/>
            </a:xfrm>
          </p:grpSpPr>
          <mc:AlternateContent xmlns:mc="http://schemas.openxmlformats.org/markup-compatibility/2006" xmlns:a14="http://schemas.microsoft.com/office/drawing/2010/main">
            <mc:Choice Requires="a14">
              <p:sp>
                <p:nvSpPr>
                  <p:cNvPr id="38" name="Elipse 37">
                    <a:extLst>
                      <a:ext uri="{FF2B5EF4-FFF2-40B4-BE49-F238E27FC236}">
                        <a16:creationId xmlns:a16="http://schemas.microsoft.com/office/drawing/2014/main" xmlns="" id="{31F58065-BA22-04FD-BF3C-9275153A69CB}"/>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Elipse 38">
                    <a:extLst>
                      <a:ext uri="{FF2B5EF4-FFF2-40B4-BE49-F238E27FC236}">
                        <a16:creationId xmlns:a16="http://schemas.microsoft.com/office/drawing/2014/main" xmlns="" id="{4F3390C1-AEA2-506A-6F06-A99FDC6ACBAC}"/>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6"/>
                    <a:stretch>
                      <a:fillRect/>
                    </a:stretch>
                  </a:blipFill>
                </p:spPr>
                <p:txBody>
                  <a:bodyPr/>
                  <a:lstStyle/>
                  <a:p>
                    <a:r>
                      <a:rPr lang="pt-BR">
                        <a:noFill/>
                      </a:rPr>
                      <a:t> </a:t>
                    </a:r>
                  </a:p>
                </p:txBody>
              </p:sp>
            </mc:Fallback>
          </mc:AlternateContent>
          <p:cxnSp>
            <p:nvCxnSpPr>
              <p:cNvPr id="40" name="Conector de seta reta 10">
                <a:extLst>
                  <a:ext uri="{FF2B5EF4-FFF2-40B4-BE49-F238E27FC236}">
                    <a16:creationId xmlns:a16="http://schemas.microsoft.com/office/drawing/2014/main" xmlns="" id="{D8F7E069-8C94-7769-CDAE-DCBE37C3383D}"/>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tângulo 40">
                <a:extLst>
                  <a:ext uri="{FF2B5EF4-FFF2-40B4-BE49-F238E27FC236}">
                    <a16:creationId xmlns:a16="http://schemas.microsoft.com/office/drawing/2014/main" xmlns="" id="{FE632A09-F1B2-F93E-FAD7-361BAAEE2CD4}"/>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42" name="Conector de seta reta 15">
                <a:extLst>
                  <a:ext uri="{FF2B5EF4-FFF2-40B4-BE49-F238E27FC236}">
                    <a16:creationId xmlns:a16="http://schemas.microsoft.com/office/drawing/2014/main" xmlns="" id="{1AB6D04C-0ECD-ED31-C680-ACF16FEDB6DA}"/>
                  </a:ext>
                </a:extLst>
              </p:cNvPr>
              <p:cNvCxnSpPr>
                <a:stCxn id="41" idx="3"/>
                <a:endCxn id="38"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CaixaDeTexto 42">
                    <a:extLst>
                      <a:ext uri="{FF2B5EF4-FFF2-40B4-BE49-F238E27FC236}">
                        <a16:creationId xmlns:a16="http://schemas.microsoft.com/office/drawing/2014/main" xmlns="" id="{AE46B251-776C-889B-2C39-DC7B56CE549B}"/>
                      </a:ext>
                    </a:extLst>
                  </p:cNvPr>
                  <p:cNvSpPr txBox="1"/>
                  <p:nvPr/>
                </p:nvSpPr>
                <p:spPr>
                  <a:xfrm>
                    <a:off x="3352212"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0" name="CaixaDeTexto 29">
                    <a:extLst>
                      <a:ext uri="{FF2B5EF4-FFF2-40B4-BE49-F238E27FC236}">
                        <a16:creationId xmlns:a16="http://schemas.microsoft.com/office/drawing/2014/main" id="{AE46B251-776C-889B-2C39-DC7B56CE549B}"/>
                      </a:ext>
                    </a:extLst>
                  </p:cNvPr>
                  <p:cNvSpPr txBox="1">
                    <a:spLocks noRot="1" noChangeAspect="1" noMove="1" noResize="1" noEditPoints="1" noAdjustHandles="1" noChangeArrowheads="1" noChangeShapeType="1" noTextEdit="1"/>
                  </p:cNvSpPr>
                  <p:nvPr/>
                </p:nvSpPr>
                <p:spPr>
                  <a:xfrm>
                    <a:off x="3352212" y="2458426"/>
                    <a:ext cx="290146" cy="338554"/>
                  </a:xfrm>
                  <a:prstGeom prst="rect">
                    <a:avLst/>
                  </a:prstGeom>
                  <a:blipFill>
                    <a:blip r:embed="rId7"/>
                    <a:stretch>
                      <a:fillRect r="-85417" b="-1090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4" name="CaixaDeTexto 43">
                    <a:extLst>
                      <a:ext uri="{FF2B5EF4-FFF2-40B4-BE49-F238E27FC236}">
                        <a16:creationId xmlns:a16="http://schemas.microsoft.com/office/drawing/2014/main" xmlns="" id="{E6CA7006-BA78-23EE-FBE7-9AEA8D482D88}"/>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8"/>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CaixaDeTexto 44">
                    <a:extLst>
                      <a:ext uri="{FF2B5EF4-FFF2-40B4-BE49-F238E27FC236}">
                        <a16:creationId xmlns:a16="http://schemas.microsoft.com/office/drawing/2014/main" xmlns="" id="{5A16E3AE-59BA-D8B8-150B-79C1C74A1924}"/>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2" name="CaixaDeTexto 31">
                    <a:extLst>
                      <a:ext uri="{FF2B5EF4-FFF2-40B4-BE49-F238E27FC236}">
                        <a16:creationId xmlns:a16="http://schemas.microsoft.com/office/drawing/2014/main" id="{5A16E3AE-59BA-D8B8-150B-79C1C74A1924}"/>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9"/>
                    <a:stretch>
                      <a:fillRect r="-89362" b="-8929"/>
                    </a:stretch>
                  </a:blipFill>
                </p:spPr>
                <p:txBody>
                  <a:bodyPr/>
                  <a:lstStyle/>
                  <a:p>
                    <a:r>
                      <a:rPr lang="pt-BR">
                        <a:noFill/>
                      </a:rPr>
                      <a:t> </a:t>
                    </a:r>
                  </a:p>
                </p:txBody>
              </p:sp>
            </mc:Fallback>
          </mc:AlternateContent>
          <p:cxnSp>
            <p:nvCxnSpPr>
              <p:cNvPr id="46" name="Conector de seta reta 15">
                <a:extLst>
                  <a:ext uri="{FF2B5EF4-FFF2-40B4-BE49-F238E27FC236}">
                    <a16:creationId xmlns:a16="http://schemas.microsoft.com/office/drawing/2014/main" xmlns="" id="{19C31D2B-CC01-58E0-55EA-272FB23C6A53}"/>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CaixaDeTexto 46">
                    <a:extLst>
                      <a:ext uri="{FF2B5EF4-FFF2-40B4-BE49-F238E27FC236}">
                        <a16:creationId xmlns:a16="http://schemas.microsoft.com/office/drawing/2014/main" xmlns="" id="{18361358-BD48-8E66-4323-D06E85215067}"/>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10"/>
                    <a:stretch>
                      <a:fillRect r="-25000"/>
                    </a:stretch>
                  </a:blipFill>
                </p:spPr>
                <p:txBody>
                  <a:bodyPr/>
                  <a:lstStyle/>
                  <a:p>
                    <a:r>
                      <a:rPr lang="en-US">
                        <a:noFill/>
                      </a:rPr>
                      <a:t> </a:t>
                    </a:r>
                  </a:p>
                </p:txBody>
              </p:sp>
            </mc:Fallback>
          </mc:AlternateContent>
        </p:grpSp>
        <p:sp>
          <p:nvSpPr>
            <p:cNvPr id="36" name="CaixaDeTexto 35">
              <a:extLst>
                <a:ext uri="{FF2B5EF4-FFF2-40B4-BE49-F238E27FC236}">
                  <a16:creationId xmlns:a16="http://schemas.microsoft.com/office/drawing/2014/main" xmlns="" id="{978CB12F-8482-45EC-5A36-6900CA25EABE}"/>
                </a:ext>
              </a:extLst>
            </p:cNvPr>
            <p:cNvSpPr txBox="1"/>
            <p:nvPr/>
          </p:nvSpPr>
          <p:spPr>
            <a:xfrm>
              <a:off x="6022367" y="1016331"/>
              <a:ext cx="342900" cy="276999"/>
            </a:xfrm>
            <a:prstGeom prst="rect">
              <a:avLst/>
            </a:prstGeom>
            <a:noFill/>
          </p:spPr>
          <p:txBody>
            <a:bodyPr wrap="square" rtlCol="0">
              <a:spAutoFit/>
            </a:bodyPr>
            <a:lstStyle/>
            <a:p>
              <a:r>
                <a:rPr lang="pt-BR" sz="1200" dirty="0"/>
                <a:t>1</a:t>
              </a:r>
            </a:p>
          </p:txBody>
        </p:sp>
        <p:sp>
          <p:nvSpPr>
            <p:cNvPr id="37" name="CaixaDeTexto 36">
              <a:extLst>
                <a:ext uri="{FF2B5EF4-FFF2-40B4-BE49-F238E27FC236}">
                  <a16:creationId xmlns:a16="http://schemas.microsoft.com/office/drawing/2014/main" xmlns="" id="{A94AD672-884A-E05B-FF75-102EDCD7F1F5}"/>
                </a:ext>
              </a:extLst>
            </p:cNvPr>
            <p:cNvSpPr txBox="1"/>
            <p:nvPr/>
          </p:nvSpPr>
          <p:spPr>
            <a:xfrm>
              <a:off x="7017382" y="1016331"/>
              <a:ext cx="342900" cy="276999"/>
            </a:xfrm>
            <a:prstGeom prst="rect">
              <a:avLst/>
            </a:prstGeom>
            <a:noFill/>
          </p:spPr>
          <p:txBody>
            <a:bodyPr wrap="square" rtlCol="0">
              <a:spAutoFit/>
            </a:bodyPr>
            <a:lstStyle/>
            <a:p>
              <a:r>
                <a:rPr lang="pt-BR" sz="1200" dirty="0"/>
                <a:t>2</a:t>
              </a:r>
            </a:p>
          </p:txBody>
        </p:sp>
      </p:grpSp>
    </p:spTree>
    <p:extLst>
      <p:ext uri="{BB962C8B-B14F-4D97-AF65-F5344CB8AC3E}">
        <p14:creationId xmlns:p14="http://schemas.microsoft.com/office/powerpoint/2010/main" val="9844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CCCA311-66EE-354C-C200-CCC00EDBCF09}"/>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98299B2A-6128-9D83-D88E-42F9464E8818}"/>
                  </a:ext>
                </a:extLst>
              </p:cNvPr>
              <p:cNvSpPr>
                <a:spLocks noGrp="1"/>
              </p:cNvSpPr>
              <p:nvPr>
                <p:ph idx="1"/>
              </p:nvPr>
            </p:nvSpPr>
            <p:spPr>
              <a:xfrm>
                <a:off x="5154803" y="1825624"/>
                <a:ext cx="6873073" cy="5032375"/>
              </a:xfrm>
            </p:spPr>
            <p:txBody>
              <a:bodyPr>
                <a:normAutofit/>
              </a:bodyPr>
              <a:lstStyle/>
              <a:p>
                <a:r>
                  <a:rPr lang="pt-BR" dirty="0"/>
                  <a:t>Com o surgimento das </a:t>
                </a:r>
                <a:r>
                  <a:rPr lang="pt-BR" b="1" i="1" dirty="0">
                    <a:solidFill>
                      <a:srgbClr val="00B050"/>
                    </a:solidFill>
                  </a:rPr>
                  <a:t>redes neurais profundas</a:t>
                </a:r>
                <a:r>
                  <a:rPr lang="pt-BR" dirty="0"/>
                  <a:t>, e, consequentemente, do problema do </a:t>
                </a:r>
                <a:r>
                  <a:rPr lang="pt-BR" b="1" i="1" dirty="0">
                    <a:solidFill>
                      <a:srgbClr val="7030A0"/>
                    </a:solidFill>
                  </a:rPr>
                  <a:t>desaparecimento do gradiente</a:t>
                </a:r>
                <a:r>
                  <a:rPr lang="pt-BR" dirty="0"/>
                  <a:t>, uma outra função de ativação, conhecida como </a:t>
                </a:r>
                <a:r>
                  <a:rPr lang="pt-BR" b="1" i="1" dirty="0" err="1">
                    <a:solidFill>
                      <a:schemeClr val="tx1"/>
                    </a:solidFill>
                  </a:rPr>
                  <a:t>Rectified</a:t>
                </a:r>
                <a:r>
                  <a:rPr lang="pt-BR" b="1" i="1" dirty="0">
                    <a:solidFill>
                      <a:schemeClr val="tx1"/>
                    </a:solidFill>
                  </a:rPr>
                  <a:t> Linear Unit </a:t>
                </a:r>
                <a:r>
                  <a:rPr lang="pt-BR" dirty="0">
                    <a:solidFill>
                      <a:schemeClr val="tx1"/>
                    </a:solidFill>
                  </a:rPr>
                  <a:t>(</a:t>
                </a:r>
                <a:r>
                  <a:rPr lang="pt-BR" dirty="0" err="1">
                    <a:solidFill>
                      <a:schemeClr val="tx1"/>
                    </a:solidFill>
                  </a:rPr>
                  <a:t>ReLU</a:t>
                </a:r>
                <a:r>
                  <a:rPr lang="pt-BR" dirty="0">
                    <a:solidFill>
                      <a:schemeClr val="tx1"/>
                    </a:solidFill>
                  </a:rPr>
                  <a:t>)</a:t>
                </a:r>
                <a:r>
                  <a:rPr lang="pt-BR" dirty="0"/>
                  <a:t>, passou a ser a bastante utilizada.</a:t>
                </a:r>
              </a:p>
              <a:p>
                <a:r>
                  <a:rPr lang="pt-BR" dirty="0">
                    <a:solidFill>
                      <a:schemeClr val="tx1"/>
                    </a:solidFill>
                  </a:rPr>
                  <a:t>É uma </a:t>
                </a:r>
                <a:r>
                  <a:rPr lang="pt-BR" b="1" i="1" dirty="0">
                    <a:solidFill>
                      <a:schemeClr val="tx1"/>
                    </a:solidFill>
                  </a:rPr>
                  <a:t>função não-linear </a:t>
                </a:r>
                <a:r>
                  <a:rPr lang="pt-BR" dirty="0">
                    <a:solidFill>
                      <a:schemeClr val="tx1"/>
                    </a:solidFill>
                  </a:rPr>
                  <a:t>onde sua saída é igual 0 quando </a:t>
                </a:r>
                <a14:m>
                  <m:oMath xmlns:m="http://schemas.openxmlformats.org/officeDocument/2006/math">
                    <m:r>
                      <a:rPr lang="pt-BR" i="1">
                        <a:solidFill>
                          <a:schemeClr val="tx1"/>
                        </a:solidFill>
                        <a:latin typeface="Cambria Math" panose="02040503050406030204" pitchFamily="18" charset="0"/>
                      </a:rPr>
                      <m:t>𝑔</m:t>
                    </m:r>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e>
                    </m:d>
                    <m:r>
                      <a:rPr lang="pt-BR" b="0" i="1" smtClean="0">
                        <a:solidFill>
                          <a:schemeClr val="tx1"/>
                        </a:solidFill>
                        <a:latin typeface="Cambria Math" panose="02040503050406030204" pitchFamily="18" charset="0"/>
                      </a:rPr>
                      <m:t>≤0</m:t>
                    </m:r>
                  </m:oMath>
                </a14:m>
                <a:r>
                  <a:rPr lang="pt-BR" dirty="0">
                    <a:solidFill>
                      <a:schemeClr val="tx1"/>
                    </a:solidFill>
                  </a:rPr>
                  <a:t> e o próprio </a:t>
                </a:r>
                <a14:m>
                  <m:oMath xmlns:m="http://schemas.openxmlformats.org/officeDocument/2006/math">
                    <m:r>
                      <a:rPr lang="pt-BR" i="1">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r>
                      <a:rPr lang="pt-BR" b="1" i="1">
                        <a:solidFill>
                          <a:schemeClr val="tx1"/>
                        </a:solidFill>
                        <a:latin typeface="Cambria Math" panose="02040503050406030204" pitchFamily="18" charset="0"/>
                      </a:rPr>
                      <m:t>𝒙</m:t>
                    </m:r>
                    <m:r>
                      <a:rPr lang="pt-BR" i="1">
                        <a:solidFill>
                          <a:schemeClr val="tx1"/>
                        </a:solidFill>
                        <a:latin typeface="Cambria Math" panose="02040503050406030204" pitchFamily="18" charset="0"/>
                      </a:rPr>
                      <m:t>)</m:t>
                    </m:r>
                  </m:oMath>
                </a14:m>
                <a:r>
                  <a:rPr lang="pt-BR" dirty="0">
                    <a:solidFill>
                      <a:schemeClr val="tx1"/>
                    </a:solidFill>
                  </a:rPr>
                  <a:t> quando </a:t>
                </a:r>
                <a14:m>
                  <m:oMath xmlns:m="http://schemas.openxmlformats.org/officeDocument/2006/math">
                    <m:r>
                      <a:rPr lang="pt-BR" i="1">
                        <a:solidFill>
                          <a:schemeClr val="tx1"/>
                        </a:solidFill>
                        <a:latin typeface="Cambria Math" panose="02040503050406030204" pitchFamily="18" charset="0"/>
                      </a:rPr>
                      <m:t>𝑔</m:t>
                    </m:r>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e>
                    </m:d>
                    <m:r>
                      <a:rPr lang="pt-BR" b="0" i="1" smtClean="0">
                        <a:solidFill>
                          <a:schemeClr val="tx1"/>
                        </a:solidFill>
                        <a:latin typeface="Cambria Math" panose="02040503050406030204" pitchFamily="18" charset="0"/>
                      </a:rPr>
                      <m:t>&gt;0</m:t>
                    </m:r>
                  </m:oMath>
                </a14:m>
                <a:r>
                  <a:rPr lang="pt-BR" dirty="0">
                    <a:solidFill>
                      <a:schemeClr val="tx1"/>
                    </a:solidFill>
                  </a:rPr>
                  <a:t>.</a:t>
                </a:r>
              </a:p>
              <a:p>
                <a:r>
                  <a:rPr lang="pt-BR" dirty="0">
                    <a:solidFill>
                      <a:schemeClr val="tx1"/>
                    </a:solidFill>
                  </a:rPr>
                  <a:t>É</a:t>
                </a:r>
                <a:r>
                  <a:rPr lang="pt-BR" b="0" i="0" dirty="0">
                    <a:solidFill>
                      <a:schemeClr val="tx1"/>
                    </a:solidFill>
                    <a:effectLst/>
                  </a:rPr>
                  <a:t> uma das funções mais amplamente utilizadas em redes neurais</a:t>
                </a:r>
                <a:r>
                  <a:rPr lang="pt-BR" dirty="0">
                    <a:solidFill>
                      <a:schemeClr val="tx1"/>
                    </a:solidFill>
                  </a:rPr>
                  <a:t>.</a:t>
                </a:r>
              </a:p>
            </p:txBody>
          </p:sp>
        </mc:Choice>
        <mc:Fallback xmlns="">
          <p:sp>
            <p:nvSpPr>
              <p:cNvPr id="3" name="Espaço Reservado para Conteúdo 2">
                <a:extLst>
                  <a:ext uri="{FF2B5EF4-FFF2-40B4-BE49-F238E27FC236}">
                    <a16:creationId xmlns:a16="http://schemas.microsoft.com/office/drawing/2014/main" id="{98299B2A-6128-9D83-D88E-42F9464E8818}"/>
                  </a:ext>
                </a:extLst>
              </p:cNvPr>
              <p:cNvSpPr>
                <a:spLocks noGrp="1" noRot="1" noChangeAspect="1" noMove="1" noResize="1" noEditPoints="1" noAdjustHandles="1" noChangeArrowheads="1" noChangeShapeType="1" noTextEdit="1"/>
              </p:cNvSpPr>
              <p:nvPr>
                <p:ph idx="1"/>
              </p:nvPr>
            </p:nvSpPr>
            <p:spPr>
              <a:xfrm>
                <a:off x="5154803" y="1825624"/>
                <a:ext cx="6873073" cy="5032375"/>
              </a:xfrm>
              <a:blipFill>
                <a:blip r:embed="rId3"/>
                <a:stretch>
                  <a:fillRect l="-1597" t="-1937"/>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xmlns="" id="{3C578F58-6A89-FBA0-2705-1E663273F189}"/>
              </a:ext>
            </a:extLst>
          </p:cNvPr>
          <p:cNvGrpSpPr/>
          <p:nvPr/>
        </p:nvGrpSpPr>
        <p:grpSpPr>
          <a:xfrm>
            <a:off x="723477" y="2390249"/>
            <a:ext cx="3968359" cy="3472872"/>
            <a:chOff x="1115363" y="2400298"/>
            <a:chExt cx="3968359" cy="3472872"/>
          </a:xfrm>
        </p:grpSpPr>
        <p:pic>
          <p:nvPicPr>
            <p:cNvPr id="5" name="Imagem 4">
              <a:extLst>
                <a:ext uri="{FF2B5EF4-FFF2-40B4-BE49-F238E27FC236}">
                  <a16:creationId xmlns:a16="http://schemas.microsoft.com/office/drawing/2014/main" xmlns="" id="{EE48010C-60E1-A3D9-6322-51F40770A40D}"/>
                </a:ext>
              </a:extLst>
            </p:cNvPr>
            <p:cNvPicPr>
              <a:picLocks noChangeAspect="1"/>
            </p:cNvPicPr>
            <p:nvPr/>
          </p:nvPicPr>
          <p:blipFill rotWithShape="1">
            <a:blip r:embed="rId4"/>
            <a:srcRect l="5002" t="6467" r="8442" b="1020"/>
            <a:stretch/>
          </p:blipFill>
          <p:spPr>
            <a:xfrm>
              <a:off x="1299732" y="2400298"/>
              <a:ext cx="3345850" cy="2682043"/>
            </a:xfrm>
            <a:prstGeom prst="rect">
              <a:avLst/>
            </a:prstGeom>
          </p:spPr>
        </p:pic>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xmlns="" id="{C7425866-D58A-05FA-F0E5-6358ECBB0655}"/>
                    </a:ext>
                  </a:extLst>
                </p:cNvPr>
                <p:cNvSpPr txBox="1"/>
                <p:nvPr/>
              </p:nvSpPr>
              <p:spPr>
                <a:xfrm>
                  <a:off x="1142860" y="5411505"/>
                  <a:ext cx="394086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pt-BR" sz="2400" i="1" smtClean="0">
                                <a:latin typeface="Cambria Math" panose="02040503050406030204" pitchFamily="18" charset="0"/>
                              </a:rPr>
                            </m:ctrlPr>
                          </m:accPr>
                          <m:e>
                            <m:r>
                              <a:rPr lang="pt-BR" sz="2400" b="0" i="1" smtClean="0">
                                <a:latin typeface="Cambria Math" panose="02040503050406030204" pitchFamily="18" charset="0"/>
                              </a:rPr>
                              <m:t>𝑦</m:t>
                            </m:r>
                          </m:e>
                        </m:acc>
                        <m:r>
                          <a:rPr lang="pt-BR" sz="2400" i="1">
                            <a:latin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b="0" i="1" smtClean="0">
                                <a:latin typeface="Cambria Math" panose="02040503050406030204" pitchFamily="18" charset="0"/>
                              </a:rPr>
                              <m:t>𝑔</m:t>
                            </m:r>
                            <m:r>
                              <a:rPr lang="pt-BR" sz="2400" b="0" i="1" smtClean="0">
                                <a:latin typeface="Cambria Math" panose="02040503050406030204" pitchFamily="18" charset="0"/>
                              </a:rPr>
                              <m:t>(</m:t>
                            </m:r>
                            <m:r>
                              <a:rPr lang="pt-BR" sz="2400" b="1" i="1" smtClean="0">
                                <a:latin typeface="Cambria Math" panose="02040503050406030204" pitchFamily="18" charset="0"/>
                              </a:rPr>
                              <m:t>𝒙</m:t>
                            </m:r>
                            <m:r>
                              <a:rPr lang="pt-BR" sz="2400" b="0" i="1" smtClean="0">
                                <a:latin typeface="Cambria Math" panose="02040503050406030204" pitchFamily="18" charset="0"/>
                              </a:rPr>
                              <m:t>)</m:t>
                            </m:r>
                          </m:e>
                        </m:d>
                        <m:r>
                          <a:rPr lang="pt-BR" sz="2400" i="1">
                            <a:latin typeface="Cambria Math" panose="02040503050406030204" pitchFamily="18" charset="0"/>
                          </a:rPr>
                          <m:t>=</m:t>
                        </m:r>
                        <m:r>
                          <m:rPr>
                            <m:sty m:val="p"/>
                          </m:rPr>
                          <a:rPr lang="pt-BR" sz="2400">
                            <a:latin typeface="Cambria Math" panose="02040503050406030204" pitchFamily="18" charset="0"/>
                          </a:rPr>
                          <m:t>max</m:t>
                        </m:r>
                        <m:d>
                          <m:dPr>
                            <m:ctrlPr>
                              <a:rPr lang="pt-BR" sz="2400" i="1">
                                <a:latin typeface="Cambria Math" panose="02040503050406030204" pitchFamily="18" charset="0"/>
                              </a:rPr>
                            </m:ctrlPr>
                          </m:dPr>
                          <m:e>
                            <m:r>
                              <a:rPr lang="pt-BR" sz="2400" i="1">
                                <a:latin typeface="Cambria Math" panose="02040503050406030204" pitchFamily="18" charset="0"/>
                              </a:rPr>
                              <m:t>0,</m:t>
                            </m:r>
                            <m:r>
                              <a:rPr lang="pt-BR" sz="2400" i="1">
                                <a:latin typeface="Cambria Math" panose="02040503050406030204" pitchFamily="18" charset="0"/>
                              </a:rPr>
                              <m:t>𝑔</m:t>
                            </m:r>
                            <m:r>
                              <a:rPr lang="pt-BR" sz="2400"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e>
                        </m:d>
                      </m:oMath>
                    </m:oMathPara>
                  </a14:m>
                  <a:endParaRPr lang="pt-BR" sz="2400" dirty="0"/>
                </a:p>
              </p:txBody>
            </p:sp>
          </mc:Choice>
          <mc:Fallback xmlns="">
            <p:sp>
              <p:nvSpPr>
                <p:cNvPr id="6" name="CaixaDeTexto 5">
                  <a:extLst>
                    <a:ext uri="{FF2B5EF4-FFF2-40B4-BE49-F238E27FC236}">
                      <a16:creationId xmlns:a16="http://schemas.microsoft.com/office/drawing/2014/main" id="{C7425866-D58A-05FA-F0E5-6358ECBB0655}"/>
                    </a:ext>
                  </a:extLst>
                </p:cNvPr>
                <p:cNvSpPr txBox="1">
                  <a:spLocks noRot="1" noChangeAspect="1" noMove="1" noResize="1" noEditPoints="1" noAdjustHandles="1" noChangeArrowheads="1" noChangeShapeType="1" noTextEdit="1"/>
                </p:cNvSpPr>
                <p:nvPr/>
              </p:nvSpPr>
              <p:spPr>
                <a:xfrm>
                  <a:off x="1142860" y="5411505"/>
                  <a:ext cx="3940862" cy="461665"/>
                </a:xfrm>
                <a:prstGeom prst="rect">
                  <a:avLst/>
                </a:prstGeom>
                <a:blipFill>
                  <a:blip r:embed="rId5"/>
                  <a:stretch>
                    <a:fillRect t="-3947" b="-1710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xmlns="" id="{CDC42720-BF1E-F028-3274-537BB07178B8}"/>
                    </a:ext>
                  </a:extLst>
                </p:cNvPr>
                <p:cNvSpPr txBox="1"/>
                <p:nvPr/>
              </p:nvSpPr>
              <p:spPr>
                <a:xfrm>
                  <a:off x="2597098" y="4928452"/>
                  <a:ext cx="1032387"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rPr>
                          <m:t>𝑔</m:t>
                        </m:r>
                        <m:r>
                          <a:rPr lang="pt-BR" sz="1400" i="1">
                            <a:latin typeface="Cambria Math" panose="02040503050406030204" pitchFamily="18" charset="0"/>
                          </a:rPr>
                          <m:t>(</m:t>
                        </m:r>
                        <m:r>
                          <a:rPr lang="pt-BR" sz="1400" b="1" i="1">
                            <a:latin typeface="Cambria Math" panose="02040503050406030204" pitchFamily="18" charset="0"/>
                          </a:rPr>
                          <m:t>𝒙</m:t>
                        </m:r>
                        <m:r>
                          <a:rPr lang="pt-BR" sz="1400" i="1">
                            <a:latin typeface="Cambria Math" panose="02040503050406030204" pitchFamily="18" charset="0"/>
                          </a:rPr>
                          <m:t>)</m:t>
                        </m:r>
                      </m:oMath>
                    </m:oMathPara>
                  </a14:m>
                  <a:endParaRPr lang="pt-BR" sz="1400" dirty="0"/>
                </a:p>
              </p:txBody>
            </p:sp>
          </mc:Choice>
          <mc:Fallback xmlns="">
            <p:sp>
              <p:nvSpPr>
                <p:cNvPr id="7" name="CaixaDeTexto 6">
                  <a:extLst>
                    <a:ext uri="{FF2B5EF4-FFF2-40B4-BE49-F238E27FC236}">
                      <a16:creationId xmlns:a16="http://schemas.microsoft.com/office/drawing/2014/main" id="{CDC42720-BF1E-F028-3274-537BB07178B8}"/>
                    </a:ext>
                  </a:extLst>
                </p:cNvPr>
                <p:cNvSpPr txBox="1">
                  <a:spLocks noRot="1" noChangeAspect="1" noMove="1" noResize="1" noEditPoints="1" noAdjustHandles="1" noChangeArrowheads="1" noChangeShapeType="1" noTextEdit="1"/>
                </p:cNvSpPr>
                <p:nvPr/>
              </p:nvSpPr>
              <p:spPr>
                <a:xfrm>
                  <a:off x="2597098" y="4928452"/>
                  <a:ext cx="1032387" cy="307777"/>
                </a:xfrm>
                <a:prstGeom prst="rect">
                  <a:avLst/>
                </a:prstGeom>
                <a:blipFill>
                  <a:blip r:embed="rId6"/>
                  <a:stretch>
                    <a:fillRect b="-80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xmlns="" id="{0DF71D57-88CC-D41A-98C9-F5950AD2D133}"/>
                    </a:ext>
                  </a:extLst>
                </p:cNvPr>
                <p:cNvSpPr txBox="1"/>
                <p:nvPr/>
              </p:nvSpPr>
              <p:spPr>
                <a:xfrm rot="16200000">
                  <a:off x="753058" y="3449303"/>
                  <a:ext cx="1032387"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i="1" smtClean="0">
                            <a:latin typeface="Cambria Math" panose="02040503050406030204" pitchFamily="18" charset="0"/>
                          </a:rPr>
                          <m:t>𝑓</m:t>
                        </m:r>
                        <m:d>
                          <m:dPr>
                            <m:ctrlPr>
                              <a:rPr lang="pt-BR" sz="1400" i="1">
                                <a:latin typeface="Cambria Math" panose="02040503050406030204" pitchFamily="18" charset="0"/>
                              </a:rPr>
                            </m:ctrlPr>
                          </m:dPr>
                          <m:e>
                            <m:r>
                              <a:rPr lang="pt-BR" sz="1400" b="0" i="1" smtClean="0">
                                <a:latin typeface="Cambria Math" panose="02040503050406030204" pitchFamily="18" charset="0"/>
                              </a:rPr>
                              <m:t>𝑔</m:t>
                            </m:r>
                            <m:r>
                              <a:rPr lang="pt-BR" sz="1400" b="0" i="1" smtClean="0">
                                <a:latin typeface="Cambria Math" panose="02040503050406030204" pitchFamily="18" charset="0"/>
                              </a:rPr>
                              <m:t>(</m:t>
                            </m:r>
                            <m:r>
                              <a:rPr lang="pt-BR" sz="1400" b="1" i="1" smtClean="0">
                                <a:latin typeface="Cambria Math" panose="02040503050406030204" pitchFamily="18" charset="0"/>
                              </a:rPr>
                              <m:t>𝒙</m:t>
                            </m:r>
                            <m:r>
                              <a:rPr lang="pt-BR" sz="1400" b="0" i="1" smtClean="0">
                                <a:latin typeface="Cambria Math" panose="02040503050406030204" pitchFamily="18" charset="0"/>
                              </a:rPr>
                              <m:t>)</m:t>
                            </m:r>
                          </m:e>
                        </m:d>
                      </m:oMath>
                    </m:oMathPara>
                  </a14:m>
                  <a:endParaRPr lang="pt-BR" sz="1400" dirty="0"/>
                </a:p>
              </p:txBody>
            </p:sp>
          </mc:Choice>
          <mc:Fallback xmlns="">
            <p:sp>
              <p:nvSpPr>
                <p:cNvPr id="8" name="CaixaDeTexto 7">
                  <a:extLst>
                    <a:ext uri="{FF2B5EF4-FFF2-40B4-BE49-F238E27FC236}">
                      <a16:creationId xmlns:a16="http://schemas.microsoft.com/office/drawing/2014/main" id="{0DF71D57-88CC-D41A-98C9-F5950AD2D133}"/>
                    </a:ext>
                  </a:extLst>
                </p:cNvPr>
                <p:cNvSpPr txBox="1">
                  <a:spLocks noRot="1" noChangeAspect="1" noMove="1" noResize="1" noEditPoints="1" noAdjustHandles="1" noChangeArrowheads="1" noChangeShapeType="1" noTextEdit="1"/>
                </p:cNvSpPr>
                <p:nvPr/>
              </p:nvSpPr>
              <p:spPr>
                <a:xfrm rot="16200000">
                  <a:off x="753058" y="3449303"/>
                  <a:ext cx="1032387" cy="307777"/>
                </a:xfrm>
                <a:prstGeom prst="rect">
                  <a:avLst/>
                </a:prstGeom>
                <a:blipFill>
                  <a:blip r:embed="rId7"/>
                  <a:stretch>
                    <a:fillRect r="-8000"/>
                  </a:stretch>
                </a:blipFill>
              </p:spPr>
              <p:txBody>
                <a:bodyPr/>
                <a:lstStyle/>
                <a:p>
                  <a:r>
                    <a:rPr lang="pt-BR">
                      <a:noFill/>
                    </a:rPr>
                    <a:t> </a:t>
                  </a:r>
                </a:p>
              </p:txBody>
            </p:sp>
          </mc:Fallback>
        </mc:AlternateContent>
      </p:grpSp>
    </p:spTree>
    <p:extLst>
      <p:ext uri="{BB962C8B-B14F-4D97-AF65-F5344CB8AC3E}">
        <p14:creationId xmlns:p14="http://schemas.microsoft.com/office/powerpoint/2010/main" val="2358910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2E3438D-F516-F1D3-A02F-51857586D07A}"/>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BCAAD57B-65A0-9DAD-79FC-2AE2692EB84B}"/>
                  </a:ext>
                </a:extLst>
              </p:cNvPr>
              <p:cNvSpPr>
                <a:spLocks noGrp="1"/>
              </p:cNvSpPr>
              <p:nvPr>
                <p:ph idx="1"/>
              </p:nvPr>
            </p:nvSpPr>
            <p:spPr>
              <a:xfrm>
                <a:off x="5142156" y="1825624"/>
                <a:ext cx="6859346" cy="5032375"/>
              </a:xfrm>
            </p:spPr>
            <p:txBody>
              <a:bodyPr>
                <a:normAutofit lnSpcReduction="10000"/>
              </a:bodyPr>
              <a:lstStyle/>
              <a:p>
                <a:r>
                  <a:rPr lang="pt-BR" dirty="0">
                    <a:solidFill>
                      <a:schemeClr val="tx1"/>
                    </a:solidFill>
                  </a:rPr>
                  <a:t>Suas</a:t>
                </a:r>
                <a:r>
                  <a:rPr lang="pt-BR" b="0" i="0" dirty="0">
                    <a:solidFill>
                      <a:schemeClr val="tx1"/>
                    </a:solidFill>
                    <a:effectLst/>
                  </a:rPr>
                  <a:t> principais </a:t>
                </a:r>
                <a:r>
                  <a:rPr lang="pt-BR" b="1" i="1" dirty="0">
                    <a:solidFill>
                      <a:srgbClr val="00B050"/>
                    </a:solidFill>
                    <a:effectLst/>
                  </a:rPr>
                  <a:t>vantagens</a:t>
                </a:r>
                <a:r>
                  <a:rPr lang="pt-BR" b="0" i="0" dirty="0">
                    <a:solidFill>
                      <a:schemeClr val="tx1"/>
                    </a:solidFill>
                    <a:effectLst/>
                  </a:rPr>
                  <a:t> são a sua </a:t>
                </a:r>
                <a:r>
                  <a:rPr lang="pt-BR" b="1" i="1" dirty="0">
                    <a:solidFill>
                      <a:srgbClr val="00B050"/>
                    </a:solidFill>
                    <a:effectLst/>
                  </a:rPr>
                  <a:t>simplicidade e eficiência computacional</a:t>
                </a:r>
                <a:r>
                  <a:rPr lang="pt-BR" dirty="0"/>
                  <a:t>.</a:t>
                </a:r>
              </a:p>
              <a:p>
                <a:pPr lvl="1">
                  <a:buFont typeface="Wingdings" panose="05000000000000000000" pitchFamily="2" charset="2"/>
                  <a:buChar char="§"/>
                </a:pPr>
                <a:r>
                  <a:rPr lang="pt-BR" dirty="0"/>
                  <a:t>Ela e sua derivada </a:t>
                </a:r>
                <a:r>
                  <a:rPr lang="pt-BR" b="1" i="1" dirty="0">
                    <a:solidFill>
                      <a:srgbClr val="0070C0"/>
                    </a:solidFill>
                  </a:rPr>
                  <a:t>são</a:t>
                </a:r>
                <a:r>
                  <a:rPr lang="pt-BR" b="1" i="1" dirty="0">
                    <a:solidFill>
                      <a:srgbClr val="0070C0"/>
                    </a:solidFill>
                    <a:effectLst/>
                  </a:rPr>
                  <a:t> mais </a:t>
                </a:r>
                <a:r>
                  <a:rPr lang="pt-BR" b="1" i="1" dirty="0">
                    <a:solidFill>
                      <a:srgbClr val="0070C0"/>
                    </a:solidFill>
                  </a:rPr>
                  <a:t>rápidas de se calcular </a:t>
                </a:r>
                <a:r>
                  <a:rPr lang="pt-BR" dirty="0"/>
                  <a:t>do que as funções logística e tangente hiperbólica.</a:t>
                </a:r>
                <a:endParaRPr lang="pt-BR" b="0" i="0" dirty="0">
                  <a:effectLst/>
                </a:endParaRPr>
              </a:p>
              <a:p>
                <a:r>
                  <a:rPr lang="pt-BR" dirty="0"/>
                  <a:t>Além disso, a</a:t>
                </a:r>
                <a:r>
                  <a:rPr lang="pt-BR" b="0" i="0" dirty="0">
                    <a:effectLst/>
                  </a:rPr>
                  <a:t>juda a </a:t>
                </a:r>
                <a:r>
                  <a:rPr lang="pt-BR" b="1" i="1" dirty="0">
                    <a:solidFill>
                      <a:srgbClr val="00B050"/>
                    </a:solidFill>
                    <a:effectLst/>
                  </a:rPr>
                  <a:t>minimizar o problema do desaparecimento de gradiente</a:t>
                </a:r>
                <a:r>
                  <a:rPr lang="pt-BR" b="0" i="0" dirty="0">
                    <a:effectLst/>
                  </a:rPr>
                  <a:t>, pois sua derivada é igual a 1 para </a:t>
                </a:r>
                <a14:m>
                  <m:oMath xmlns:m="http://schemas.openxmlformats.org/officeDocument/2006/math">
                    <m:r>
                      <a:rPr lang="pt-BR" i="1" smtClean="0">
                        <a:latin typeface="Cambria Math" panose="02040503050406030204" pitchFamily="18" charset="0"/>
                      </a:rPr>
                      <m:t>𝑔</m:t>
                    </m:r>
                    <m:d>
                      <m:dPr>
                        <m:ctrlPr>
                          <a:rPr lang="pt-BR" i="1" smtClean="0">
                            <a:latin typeface="Cambria Math" panose="02040503050406030204" pitchFamily="18" charset="0"/>
                          </a:rPr>
                        </m:ctrlPr>
                      </m:dPr>
                      <m:e>
                        <m:r>
                          <a:rPr lang="pt-BR" b="1" i="1">
                            <a:latin typeface="Cambria Math" panose="02040503050406030204" pitchFamily="18" charset="0"/>
                          </a:rPr>
                          <m:t>𝒙</m:t>
                        </m:r>
                      </m:e>
                    </m:d>
                    <m:r>
                      <a:rPr lang="pt-BR" b="0" i="1" smtClean="0">
                        <a:latin typeface="Cambria Math" panose="02040503050406030204" pitchFamily="18" charset="0"/>
                      </a:rPr>
                      <m:t>&gt;0</m:t>
                    </m:r>
                  </m:oMath>
                </a14:m>
                <a:r>
                  <a:rPr lang="pt-BR" b="0" i="0" dirty="0">
                    <a:effectLst/>
                  </a:rPr>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m:t>
                          </m:r>
                          <m:r>
                            <a:rPr lang="pt-BR" i="1" smtClean="0">
                              <a:latin typeface="Cambria Math" panose="02040503050406030204" pitchFamily="18" charset="0"/>
                            </a:rPr>
                            <m:t>𝑓</m:t>
                          </m:r>
                          <m:d>
                            <m:dPr>
                              <m:ctrlPr>
                                <a:rPr lang="pt-BR"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b="0" i="0" smtClean="0">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r>
                                <a:rPr lang="pt-BR" i="1">
                                  <a:latin typeface="Cambria Math" panose="02040503050406030204" pitchFamily="18" charset="0"/>
                                </a:rPr>
                                <m:t>&lt;0</m:t>
                              </m:r>
                            </m:e>
                            <m:e>
                              <m:r>
                                <a:rPr lang="pt-BR" i="1">
                                  <a:latin typeface="Cambria Math" panose="02040503050406030204" pitchFamily="18" charset="0"/>
                                </a:rPr>
                                <m:t>1,</m:t>
                              </m:r>
                              <m:r>
                                <a:rPr lang="pt-BR" b="0" i="0" smtClean="0">
                                  <a:latin typeface="Cambria Math" panose="02040503050406030204" pitchFamily="18" charset="0"/>
                                </a:rPr>
                                <m:t> </m:t>
                              </m:r>
                              <m:r>
                                <m:rPr>
                                  <m:sty m:val="p"/>
                                </m:rPr>
                                <a:rPr lang="pt-BR">
                                  <a:latin typeface="Cambria Math" panose="02040503050406030204" pitchFamily="18" charset="0"/>
                                </a:rPr>
                                <m:t>se</m:t>
                              </m:r>
                              <m:r>
                                <a:rPr lang="pt-BR" b="0" i="0" smtClean="0">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r>
                                <a:rPr lang="pt-BR" i="1">
                                  <a:latin typeface="Cambria Math" panose="02040503050406030204" pitchFamily="18" charset="0"/>
                                </a:rPr>
                                <m:t>&gt;0</m:t>
                              </m:r>
                            </m:e>
                          </m:eqArr>
                        </m:e>
                      </m:d>
                      <m:r>
                        <a:rPr lang="pt-BR" b="0" i="0" smtClean="0">
                          <a:latin typeface="Cambria Math" panose="02040503050406030204" pitchFamily="18" charset="0"/>
                        </a:rPr>
                        <m:t>.</m:t>
                      </m:r>
                    </m:oMath>
                  </m:oMathPara>
                </a14:m>
                <a:endParaRPr lang="pt-BR" b="0" dirty="0"/>
              </a:p>
              <a:p>
                <a:r>
                  <a:rPr lang="pt-BR" dirty="0"/>
                  <a:t>A derivada é indeterminada para </a:t>
                </a:r>
                <a14:m>
                  <m:oMath xmlns:m="http://schemas.openxmlformats.org/officeDocument/2006/math">
                    <m:r>
                      <a:rPr lang="pt-BR" i="1" smtClean="0">
                        <a:latin typeface="Cambria Math" panose="02040503050406030204" pitchFamily="18" charset="0"/>
                      </a:rPr>
                      <m:t>𝑔</m:t>
                    </m:r>
                    <m:d>
                      <m:dPr>
                        <m:ctrlPr>
                          <a:rPr lang="pt-BR" i="1" smtClean="0">
                            <a:latin typeface="Cambria Math" panose="02040503050406030204" pitchFamily="18" charset="0"/>
                          </a:rPr>
                        </m:ctrlPr>
                      </m:dPr>
                      <m:e>
                        <m:r>
                          <a:rPr lang="pt-BR" b="1" i="1">
                            <a:latin typeface="Cambria Math" panose="02040503050406030204" pitchFamily="18" charset="0"/>
                          </a:rPr>
                          <m:t>𝒙</m:t>
                        </m:r>
                      </m:e>
                    </m:d>
                    <m:r>
                      <a:rPr lang="pt-BR" b="0" i="1" smtClean="0">
                        <a:latin typeface="Cambria Math" panose="02040503050406030204" pitchFamily="18" charset="0"/>
                      </a:rPr>
                      <m:t>=0</m:t>
                    </m:r>
                  </m:oMath>
                </a14:m>
                <a:r>
                  <a:rPr lang="pt-BR" dirty="0"/>
                  <a:t>. </a:t>
                </a:r>
                <a:endParaRPr lang="pt-BR" b="0" i="0" dirty="0">
                  <a:effectLst/>
                </a:endParaRPr>
              </a:p>
            </p:txBody>
          </p:sp>
        </mc:Choice>
        <mc:Fallback xmlns="">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5142156" y="1825624"/>
                <a:ext cx="6859346" cy="5032375"/>
              </a:xfrm>
              <a:blipFill>
                <a:blip r:embed="rId3"/>
                <a:stretch>
                  <a:fillRect l="-1600" t="-2663" r="-889"/>
                </a:stretch>
              </a:blipFill>
            </p:spPr>
            <p:txBody>
              <a:bodyPr/>
              <a:lstStyle/>
              <a:p>
                <a:r>
                  <a:rPr lang="pt-BR">
                    <a:noFill/>
                  </a:rPr>
                  <a:t> </a:t>
                </a:r>
              </a:p>
            </p:txBody>
          </p:sp>
        </mc:Fallback>
      </mc:AlternateContent>
      <p:pic>
        <p:nvPicPr>
          <p:cNvPr id="9" name="Imagem 8">
            <a:extLst>
              <a:ext uri="{FF2B5EF4-FFF2-40B4-BE49-F238E27FC236}">
                <a16:creationId xmlns:a16="http://schemas.microsoft.com/office/drawing/2014/main" xmlns="" id="{3C8C2B4F-0E30-4DE9-7C7F-04857DE425BF}"/>
              </a:ext>
            </a:extLst>
          </p:cNvPr>
          <p:cNvPicPr>
            <a:picLocks noChangeAspect="1"/>
          </p:cNvPicPr>
          <p:nvPr/>
        </p:nvPicPr>
        <p:blipFill rotWithShape="1">
          <a:blip r:embed="rId4"/>
          <a:srcRect l="4832" t="5799" r="8612"/>
          <a:stretch/>
        </p:blipFill>
        <p:spPr>
          <a:xfrm>
            <a:off x="935916" y="2686239"/>
            <a:ext cx="3492558" cy="2850764"/>
          </a:xfrm>
          <a:prstGeom prst="rect">
            <a:avLst/>
          </a:prstGeom>
        </p:spPr>
      </p:pic>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xmlns="" id="{4E689C38-6BCF-BE04-D0CC-329E7D8B8582}"/>
                  </a:ext>
                </a:extLst>
              </p:cNvPr>
              <p:cNvSpPr txBox="1"/>
              <p:nvPr/>
            </p:nvSpPr>
            <p:spPr>
              <a:xfrm>
                <a:off x="2311232" y="5345529"/>
                <a:ext cx="1032387"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m:oMathPara>
                </a14:m>
                <a:endParaRPr lang="pt-BR" sz="1200" dirty="0"/>
              </a:p>
            </p:txBody>
          </p:sp>
        </mc:Choice>
        <mc:Fallback xmlns="">
          <p:sp>
            <p:nvSpPr>
              <p:cNvPr id="10" name="CaixaDeTexto 9">
                <a:extLst>
                  <a:ext uri="{FF2B5EF4-FFF2-40B4-BE49-F238E27FC236}">
                    <a16:creationId xmlns:a16="http://schemas.microsoft.com/office/drawing/2014/main" id="{4E689C38-6BCF-BE04-D0CC-329E7D8B8582}"/>
                  </a:ext>
                </a:extLst>
              </p:cNvPr>
              <p:cNvSpPr txBox="1">
                <a:spLocks noRot="1" noChangeAspect="1" noMove="1" noResize="1" noEditPoints="1" noAdjustHandles="1" noChangeArrowheads="1" noChangeShapeType="1" noTextEdit="1"/>
              </p:cNvSpPr>
              <p:nvPr/>
            </p:nvSpPr>
            <p:spPr>
              <a:xfrm>
                <a:off x="2311232" y="5345529"/>
                <a:ext cx="1032387" cy="276999"/>
              </a:xfrm>
              <a:prstGeom prst="rect">
                <a:avLst/>
              </a:prstGeom>
              <a:blipFill>
                <a:blip r:embed="rId5"/>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xmlns="" id="{80ED1133-791C-EB74-9BED-C91A11BC44AC}"/>
                  </a:ext>
                </a:extLst>
              </p:cNvPr>
              <p:cNvSpPr txBox="1"/>
              <p:nvPr/>
            </p:nvSpPr>
            <p:spPr>
              <a:xfrm rot="16200000">
                <a:off x="356656" y="3670711"/>
                <a:ext cx="963088" cy="48346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a:latin typeface="Cambria Math" panose="02040503050406030204" pitchFamily="18" charset="0"/>
                            </a:rPr>
                            <m:t>𝜕</m:t>
                          </m:r>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e>
                          </m:d>
                          <m:r>
                            <m:rPr>
                              <m:nor/>
                            </m:rPr>
                            <a:rPr lang="pt-BR" sz="1200" dirty="0"/>
                            <m:t> </m:t>
                          </m:r>
                        </m:num>
                        <m:den>
                          <m:r>
                            <a:rPr lang="pt-BR" sz="1200" i="1">
                              <a:latin typeface="Cambria Math" panose="02040503050406030204" pitchFamily="18" charset="0"/>
                            </a:rPr>
                            <m:t>𝜕</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11" name="CaixaDeTexto 10">
                <a:extLst>
                  <a:ext uri="{FF2B5EF4-FFF2-40B4-BE49-F238E27FC236}">
                    <a16:creationId xmlns:a16="http://schemas.microsoft.com/office/drawing/2014/main" id="{80ED1133-791C-EB74-9BED-C91A11BC44AC}"/>
                  </a:ext>
                </a:extLst>
              </p:cNvPr>
              <p:cNvSpPr txBox="1">
                <a:spLocks noRot="1" noChangeAspect="1" noMove="1" noResize="1" noEditPoints="1" noAdjustHandles="1" noChangeArrowheads="1" noChangeShapeType="1" noTextEdit="1"/>
              </p:cNvSpPr>
              <p:nvPr/>
            </p:nvSpPr>
            <p:spPr>
              <a:xfrm rot="16200000">
                <a:off x="356656" y="3670711"/>
                <a:ext cx="963088" cy="483466"/>
              </a:xfrm>
              <a:prstGeom prst="rect">
                <a:avLst/>
              </a:prstGeom>
              <a:blipFill>
                <a:blip r:embed="rId6"/>
                <a:stretch>
                  <a:fillRect r="-6329"/>
                </a:stretch>
              </a:blipFill>
            </p:spPr>
            <p:txBody>
              <a:bodyPr/>
              <a:lstStyle/>
              <a:p>
                <a:r>
                  <a:rPr lang="pt-BR">
                    <a:noFill/>
                  </a:rPr>
                  <a:t> </a:t>
                </a:r>
              </a:p>
            </p:txBody>
          </p:sp>
        </mc:Fallback>
      </mc:AlternateContent>
      <p:sp>
        <p:nvSpPr>
          <p:cNvPr id="16" name="Rectangle 5">
            <a:extLst>
              <a:ext uri="{FF2B5EF4-FFF2-40B4-BE49-F238E27FC236}">
                <a16:creationId xmlns:a16="http://schemas.microsoft.com/office/drawing/2014/main" xmlns="" id="{222B6A0C-7A1D-DD01-F4B1-51B74E10B344}"/>
              </a:ext>
            </a:extLst>
          </p:cNvPr>
          <p:cNvSpPr/>
          <p:nvPr/>
        </p:nvSpPr>
        <p:spPr>
          <a:xfrm>
            <a:off x="1140313" y="2379959"/>
            <a:ext cx="3374226" cy="338554"/>
          </a:xfrm>
          <a:prstGeom prst="rect">
            <a:avLst/>
          </a:prstGeom>
        </p:spPr>
        <p:txBody>
          <a:bodyPr wrap="square">
            <a:spAutoFit/>
          </a:bodyPr>
          <a:lstStyle/>
          <a:p>
            <a:pPr algn="ctr"/>
            <a:r>
              <a:rPr lang="pt-BR" sz="1600" dirty="0"/>
              <a:t>Derivada da função retificadora</a:t>
            </a:r>
          </a:p>
        </p:txBody>
      </p:sp>
    </p:spTree>
    <p:extLst>
      <p:ext uri="{BB962C8B-B14F-4D97-AF65-F5344CB8AC3E}">
        <p14:creationId xmlns:p14="http://schemas.microsoft.com/office/powerpoint/2010/main" val="1786742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2E3438D-F516-F1D3-A02F-51857586D07A}"/>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BCAAD57B-65A0-9DAD-79FC-2AE2692EB84B}"/>
                  </a:ext>
                </a:extLst>
              </p:cNvPr>
              <p:cNvSpPr>
                <a:spLocks noGrp="1"/>
              </p:cNvSpPr>
              <p:nvPr>
                <p:ph idx="1"/>
              </p:nvPr>
            </p:nvSpPr>
            <p:spPr>
              <a:xfrm>
                <a:off x="4933741" y="1825624"/>
                <a:ext cx="7067761" cy="5032375"/>
              </a:xfrm>
            </p:spPr>
            <p:txBody>
              <a:bodyPr>
                <a:normAutofit/>
              </a:bodyPr>
              <a:lstStyle/>
              <a:p>
                <a:r>
                  <a:rPr lang="pt-BR" b="0" i="0" dirty="0">
                    <a:effectLst/>
                  </a:rPr>
                  <a:t>Uma desvantagem é que ela causar o problema </a:t>
                </a:r>
                <a:r>
                  <a:rPr lang="pt-BR" dirty="0"/>
                  <a:t>conhecido como</a:t>
                </a:r>
                <a:r>
                  <a:rPr lang="pt-BR" b="0" i="0" dirty="0">
                    <a:effectLst/>
                  </a:rPr>
                  <a:t> </a:t>
                </a:r>
                <a:r>
                  <a:rPr lang="pt-BR" b="1" i="1" dirty="0" err="1">
                    <a:solidFill>
                      <a:srgbClr val="7030A0"/>
                    </a:solidFill>
                    <a:effectLst/>
                  </a:rPr>
                  <a:t>ReLU</a:t>
                </a:r>
                <a:r>
                  <a:rPr lang="pt-BR" b="1" i="1" dirty="0">
                    <a:solidFill>
                      <a:srgbClr val="7030A0"/>
                    </a:solidFill>
                    <a:effectLst/>
                  </a:rPr>
                  <a:t> agonizante</a:t>
                </a:r>
                <a:r>
                  <a:rPr lang="pt-BR" b="0" i="0" dirty="0">
                    <a:effectLst/>
                  </a:rPr>
                  <a:t>.</a:t>
                </a:r>
              </a:p>
              <a:p>
                <a:r>
                  <a:rPr lang="pt-BR" b="0" i="0" dirty="0">
                    <a:effectLst/>
                  </a:rPr>
                  <a:t>Esse </a:t>
                </a:r>
                <a:r>
                  <a:rPr lang="pt-BR" b="1" i="1" dirty="0">
                    <a:solidFill>
                      <a:srgbClr val="00B050"/>
                    </a:solidFill>
                    <a:effectLst/>
                  </a:rPr>
                  <a:t>problema ocorre durante o treinamento </a:t>
                </a:r>
                <a:r>
                  <a:rPr lang="pt-BR" b="0" i="0" dirty="0">
                    <a:effectLst/>
                  </a:rPr>
                  <a:t>da rede, quando </a:t>
                </a:r>
                <a:r>
                  <a:rPr lang="pt-BR" dirty="0"/>
                  <a:t>a ativação do nó, </a:t>
                </a:r>
                <a14:m>
                  <m:oMath xmlns:m="http://schemas.openxmlformats.org/officeDocument/2006/math">
                    <m:r>
                      <a:rPr lang="pt-BR" sz="2800" i="1" smtClean="0">
                        <a:latin typeface="Cambria Math" panose="02040503050406030204" pitchFamily="18" charset="0"/>
                      </a:rPr>
                      <m:t>𝑔</m:t>
                    </m:r>
                    <m:d>
                      <m:dPr>
                        <m:ctrlPr>
                          <a:rPr lang="pt-BR" sz="2800" i="1" smtClean="0">
                            <a:latin typeface="Cambria Math" panose="02040503050406030204" pitchFamily="18" charset="0"/>
                          </a:rPr>
                        </m:ctrlPr>
                      </m:dPr>
                      <m:e>
                        <m:r>
                          <a:rPr lang="pt-BR" sz="2800" b="1" i="1">
                            <a:latin typeface="Cambria Math" panose="02040503050406030204" pitchFamily="18" charset="0"/>
                          </a:rPr>
                          <m:t>𝒙</m:t>
                        </m:r>
                      </m:e>
                    </m:d>
                  </m:oMath>
                </a14:m>
                <a:r>
                  <a:rPr lang="pt-BR" dirty="0"/>
                  <a:t>, é </a:t>
                </a:r>
                <a:r>
                  <a:rPr lang="pt-BR" b="1" i="1" dirty="0">
                    <a:solidFill>
                      <a:srgbClr val="7030A0"/>
                    </a:solidFill>
                  </a:rPr>
                  <a:t>negativa</a:t>
                </a:r>
                <a:r>
                  <a:rPr lang="pt-BR" dirty="0"/>
                  <a:t>.</a:t>
                </a:r>
              </a:p>
              <a:p>
                <a:r>
                  <a:rPr lang="pt-BR" dirty="0"/>
                  <a:t>Isso faz com que sua </a:t>
                </a:r>
                <a:r>
                  <a:rPr lang="pt-BR" b="1" i="1" dirty="0">
                    <a:solidFill>
                      <a:srgbClr val="7030A0"/>
                    </a:solidFill>
                  </a:rPr>
                  <a:t>saída e</a:t>
                </a:r>
                <a:r>
                  <a:rPr lang="pt-BR" dirty="0"/>
                  <a:t>, consequentemente, a </a:t>
                </a:r>
                <a:r>
                  <a:rPr lang="pt-BR" b="1" i="1" dirty="0">
                    <a:solidFill>
                      <a:srgbClr val="7030A0"/>
                    </a:solidFill>
                  </a:rPr>
                  <a:t>derivada parcial da função de ativação sejam iguais a 0</a:t>
                </a:r>
                <a:r>
                  <a:rPr lang="pt-BR" dirty="0"/>
                  <a:t>.</a:t>
                </a:r>
              </a:p>
              <a:p>
                <a:r>
                  <a:rPr lang="pt-BR" dirty="0">
                    <a:effectLst/>
                  </a:rPr>
                  <a:t>Quando isso ocorre, o </a:t>
                </a:r>
                <a:r>
                  <a:rPr lang="pt-BR" b="1" i="1" dirty="0">
                    <a:solidFill>
                      <a:srgbClr val="7030A0"/>
                    </a:solidFill>
                    <a:effectLst/>
                  </a:rPr>
                  <a:t>nó não tem seus pesos atualizados</a:t>
                </a:r>
                <a:r>
                  <a:rPr lang="pt-BR" dirty="0">
                    <a:effectLst/>
                  </a:rPr>
                  <a:t> durante o treinamento, </a:t>
                </a:r>
                <a:r>
                  <a:rPr lang="pt-BR" b="1" i="1" dirty="0">
                    <a:solidFill>
                      <a:srgbClr val="002060"/>
                    </a:solidFill>
                    <a:effectLst/>
                  </a:rPr>
                  <a:t>permanecendo </a:t>
                </a:r>
                <a:r>
                  <a:rPr lang="pt-BR" b="1" i="1" dirty="0">
                    <a:solidFill>
                      <a:srgbClr val="002060"/>
                    </a:solidFill>
                  </a:rPr>
                  <a:t>inalterados</a:t>
                </a:r>
                <a:r>
                  <a:rPr lang="pt-BR" b="0" i="0" dirty="0">
                    <a:effectLst/>
                  </a:rPr>
                  <a:t>.</a:t>
                </a:r>
              </a:p>
            </p:txBody>
          </p:sp>
        </mc:Choice>
        <mc:Fallback xmlns="">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4933741" y="1825624"/>
                <a:ext cx="7067761" cy="5032375"/>
              </a:xfrm>
              <a:blipFill>
                <a:blip r:embed="rId3"/>
                <a:stretch>
                  <a:fillRect l="-1552" t="-1937" r="-1983"/>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xmlns="" id="{96ECAEDE-8070-9B44-26C9-52D815BFED42}"/>
              </a:ext>
            </a:extLst>
          </p:cNvPr>
          <p:cNvPicPr>
            <a:picLocks noChangeAspect="1"/>
          </p:cNvPicPr>
          <p:nvPr/>
        </p:nvPicPr>
        <p:blipFill rotWithShape="1">
          <a:blip r:embed="rId4"/>
          <a:srcRect l="5002" t="6467" r="8442" b="1020"/>
          <a:stretch/>
        </p:blipFill>
        <p:spPr>
          <a:xfrm>
            <a:off x="1770497" y="1942323"/>
            <a:ext cx="2512197" cy="2013784"/>
          </a:xfrm>
          <a:prstGeom prst="rect">
            <a:avLst/>
          </a:prstGeom>
        </p:spPr>
      </p:pic>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xmlns="" id="{5712CB71-5F2C-4AA7-C445-78041D010827}"/>
                  </a:ext>
                </a:extLst>
              </p:cNvPr>
              <p:cNvSpPr txBox="1"/>
              <p:nvPr/>
            </p:nvSpPr>
            <p:spPr>
              <a:xfrm>
                <a:off x="2138844" y="2071205"/>
                <a:ext cx="183454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e>
                      </m:d>
                      <m:r>
                        <a:rPr lang="pt-BR" sz="1200" i="1">
                          <a:latin typeface="Cambria Math" panose="02040503050406030204" pitchFamily="18" charset="0"/>
                        </a:rPr>
                        <m:t>=</m:t>
                      </m:r>
                      <m:r>
                        <m:rPr>
                          <m:sty m:val="p"/>
                        </m:rPr>
                        <a:rPr lang="pt-BR" sz="1200">
                          <a:latin typeface="Cambria Math" panose="02040503050406030204" pitchFamily="18" charset="0"/>
                        </a:rPr>
                        <m:t>max</m:t>
                      </m:r>
                      <m:d>
                        <m:dPr>
                          <m:ctrlPr>
                            <a:rPr lang="pt-BR" sz="1200" i="1">
                              <a:latin typeface="Cambria Math" panose="02040503050406030204" pitchFamily="18" charset="0"/>
                            </a:rPr>
                          </m:ctrlPr>
                        </m:dPr>
                        <m:e>
                          <m:r>
                            <a:rPr lang="pt-BR" sz="1200" i="1">
                              <a:latin typeface="Cambria Math" panose="02040503050406030204" pitchFamily="18" charset="0"/>
                            </a:rPr>
                            <m:t>0,</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e>
                      </m:d>
                    </m:oMath>
                  </m:oMathPara>
                </a14:m>
                <a:endParaRPr lang="pt-BR" sz="1200" dirty="0"/>
              </a:p>
            </p:txBody>
          </p:sp>
        </mc:Choice>
        <mc:Fallback xmlns="">
          <p:sp>
            <p:nvSpPr>
              <p:cNvPr id="5" name="CaixaDeTexto 4">
                <a:extLst>
                  <a:ext uri="{FF2B5EF4-FFF2-40B4-BE49-F238E27FC236}">
                    <a16:creationId xmlns:a16="http://schemas.microsoft.com/office/drawing/2014/main" id="{5712CB71-5F2C-4AA7-C445-78041D010827}"/>
                  </a:ext>
                </a:extLst>
              </p:cNvPr>
              <p:cNvSpPr txBox="1">
                <a:spLocks noRot="1" noChangeAspect="1" noMove="1" noResize="1" noEditPoints="1" noAdjustHandles="1" noChangeArrowheads="1" noChangeShapeType="1" noTextEdit="1"/>
              </p:cNvSpPr>
              <p:nvPr/>
            </p:nvSpPr>
            <p:spPr>
              <a:xfrm>
                <a:off x="2138844" y="2071205"/>
                <a:ext cx="1834540" cy="276999"/>
              </a:xfrm>
              <a:prstGeom prst="rect">
                <a:avLst/>
              </a:prstGeom>
              <a:blipFill>
                <a:blip r:embed="rId5"/>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xmlns="" id="{39646284-D717-CCFF-C733-4613ED4C2067}"/>
                  </a:ext>
                </a:extLst>
              </p:cNvPr>
              <p:cNvSpPr txBox="1"/>
              <p:nvPr/>
            </p:nvSpPr>
            <p:spPr>
              <a:xfrm rot="16200000">
                <a:off x="1248776" y="2699592"/>
                <a:ext cx="963088"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smtClean="0">
                          <a:latin typeface="Cambria Math" panose="02040503050406030204" pitchFamily="18" charset="0"/>
                        </a:rPr>
                        <m:t>𝑓</m:t>
                      </m:r>
                      <m:d>
                        <m:dPr>
                          <m:ctrlPr>
                            <a:rPr lang="pt-BR" sz="1100" i="1">
                              <a:latin typeface="Cambria Math" panose="02040503050406030204" pitchFamily="18" charset="0"/>
                            </a:rPr>
                          </m:ctrlPr>
                        </m:dPr>
                        <m:e>
                          <m:r>
                            <a:rPr lang="pt-BR" sz="1100" b="0" i="1" smtClean="0">
                              <a:latin typeface="Cambria Math" panose="02040503050406030204" pitchFamily="18" charset="0"/>
                            </a:rPr>
                            <m:t>𝑔</m:t>
                          </m:r>
                          <m:r>
                            <a:rPr lang="pt-BR" sz="1100" b="0" i="1" smtClean="0">
                              <a:latin typeface="Cambria Math" panose="02040503050406030204" pitchFamily="18" charset="0"/>
                            </a:rPr>
                            <m:t>(</m:t>
                          </m:r>
                          <m:r>
                            <a:rPr lang="pt-BR" sz="1100" b="1" i="1" smtClean="0">
                              <a:latin typeface="Cambria Math" panose="02040503050406030204" pitchFamily="18" charset="0"/>
                            </a:rPr>
                            <m:t>𝒙</m:t>
                          </m:r>
                          <m:r>
                            <a:rPr lang="pt-BR" sz="1100" b="0" i="1" smtClean="0">
                              <a:latin typeface="Cambria Math" panose="02040503050406030204" pitchFamily="18" charset="0"/>
                            </a:rPr>
                            <m:t>)</m:t>
                          </m:r>
                        </m:e>
                      </m:d>
                    </m:oMath>
                  </m:oMathPara>
                </a14:m>
                <a:endParaRPr lang="pt-BR" sz="1100" dirty="0"/>
              </a:p>
            </p:txBody>
          </p:sp>
        </mc:Choice>
        <mc:Fallback xmlns="">
          <p:sp>
            <p:nvSpPr>
              <p:cNvPr id="7" name="CaixaDeTexto 6">
                <a:extLst>
                  <a:ext uri="{FF2B5EF4-FFF2-40B4-BE49-F238E27FC236}">
                    <a16:creationId xmlns:a16="http://schemas.microsoft.com/office/drawing/2014/main" id="{39646284-D717-CCFF-C733-4613ED4C2067}"/>
                  </a:ext>
                </a:extLst>
              </p:cNvPr>
              <p:cNvSpPr txBox="1">
                <a:spLocks noRot="1" noChangeAspect="1" noMove="1" noResize="1" noEditPoints="1" noAdjustHandles="1" noChangeArrowheads="1" noChangeShapeType="1" noTextEdit="1"/>
              </p:cNvSpPr>
              <p:nvPr/>
            </p:nvSpPr>
            <p:spPr>
              <a:xfrm rot="16200000">
                <a:off x="1248776" y="2699592"/>
                <a:ext cx="963088" cy="261610"/>
              </a:xfrm>
              <a:prstGeom prst="rect">
                <a:avLst/>
              </a:prstGeom>
              <a:blipFill>
                <a:blip r:embed="rId6"/>
                <a:stretch>
                  <a:fillRect r="-697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xmlns="" id="{0D10596A-3E18-4D4A-6415-9CDBEC4E9929}"/>
                  </a:ext>
                </a:extLst>
              </p:cNvPr>
              <p:cNvSpPr txBox="1"/>
              <p:nvPr/>
            </p:nvSpPr>
            <p:spPr>
              <a:xfrm>
                <a:off x="2610414" y="3862861"/>
                <a:ext cx="1032387"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oMath>
                  </m:oMathPara>
                </a14:m>
                <a:endParaRPr lang="pt-BR" sz="1100" dirty="0"/>
              </a:p>
            </p:txBody>
          </p:sp>
        </mc:Choice>
        <mc:Fallback xmlns="">
          <p:sp>
            <p:nvSpPr>
              <p:cNvPr id="6" name="CaixaDeTexto 5">
                <a:extLst>
                  <a:ext uri="{FF2B5EF4-FFF2-40B4-BE49-F238E27FC236}">
                    <a16:creationId xmlns:a16="http://schemas.microsoft.com/office/drawing/2014/main" id="{0D10596A-3E18-4D4A-6415-9CDBEC4E9929}"/>
                  </a:ext>
                </a:extLst>
              </p:cNvPr>
              <p:cNvSpPr txBox="1">
                <a:spLocks noRot="1" noChangeAspect="1" noMove="1" noResize="1" noEditPoints="1" noAdjustHandles="1" noChangeArrowheads="1" noChangeShapeType="1" noTextEdit="1"/>
              </p:cNvSpPr>
              <p:nvPr/>
            </p:nvSpPr>
            <p:spPr>
              <a:xfrm>
                <a:off x="2610414" y="3862861"/>
                <a:ext cx="1032387" cy="261610"/>
              </a:xfrm>
              <a:prstGeom prst="rect">
                <a:avLst/>
              </a:prstGeom>
              <a:blipFill>
                <a:blip r:embed="rId7"/>
                <a:stretch>
                  <a:fillRect b="-4651"/>
                </a:stretch>
              </a:blipFill>
            </p:spPr>
            <p:txBody>
              <a:bodyPr/>
              <a:lstStyle/>
              <a:p>
                <a:r>
                  <a:rPr lang="pt-BR">
                    <a:noFill/>
                  </a:rPr>
                  <a:t> </a:t>
                </a:r>
              </a:p>
            </p:txBody>
          </p:sp>
        </mc:Fallback>
      </mc:AlternateContent>
      <p:pic>
        <p:nvPicPr>
          <p:cNvPr id="9" name="Imagem 8">
            <a:extLst>
              <a:ext uri="{FF2B5EF4-FFF2-40B4-BE49-F238E27FC236}">
                <a16:creationId xmlns:a16="http://schemas.microsoft.com/office/drawing/2014/main" xmlns="" id="{A5612E3A-613C-E624-A52C-8F571A186D9E}"/>
              </a:ext>
            </a:extLst>
          </p:cNvPr>
          <p:cNvPicPr>
            <a:picLocks noChangeAspect="1"/>
          </p:cNvPicPr>
          <p:nvPr/>
        </p:nvPicPr>
        <p:blipFill rotWithShape="1">
          <a:blip r:embed="rId8"/>
          <a:srcRect l="4832" t="5799" r="8612"/>
          <a:stretch/>
        </p:blipFill>
        <p:spPr>
          <a:xfrm>
            <a:off x="1763661" y="4442320"/>
            <a:ext cx="2512197" cy="2050555"/>
          </a:xfrm>
          <a:prstGeom prst="rect">
            <a:avLst/>
          </a:prstGeom>
        </p:spPr>
      </p:pic>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xmlns="" id="{EB14C765-0461-48B6-CC2D-B0E386EDC69F}"/>
                  </a:ext>
                </a:extLst>
              </p:cNvPr>
              <p:cNvSpPr txBox="1"/>
              <p:nvPr/>
            </p:nvSpPr>
            <p:spPr>
              <a:xfrm>
                <a:off x="2610414" y="6362070"/>
                <a:ext cx="1032387"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oMath>
                  </m:oMathPara>
                </a14:m>
                <a:endParaRPr lang="pt-BR" sz="1100" dirty="0"/>
              </a:p>
            </p:txBody>
          </p:sp>
        </mc:Choice>
        <mc:Fallback xmlns="">
          <p:sp>
            <p:nvSpPr>
              <p:cNvPr id="10" name="CaixaDeTexto 9">
                <a:extLst>
                  <a:ext uri="{FF2B5EF4-FFF2-40B4-BE49-F238E27FC236}">
                    <a16:creationId xmlns:a16="http://schemas.microsoft.com/office/drawing/2014/main" id="{EB14C765-0461-48B6-CC2D-B0E386EDC69F}"/>
                  </a:ext>
                </a:extLst>
              </p:cNvPr>
              <p:cNvSpPr txBox="1">
                <a:spLocks noRot="1" noChangeAspect="1" noMove="1" noResize="1" noEditPoints="1" noAdjustHandles="1" noChangeArrowheads="1" noChangeShapeType="1" noTextEdit="1"/>
              </p:cNvSpPr>
              <p:nvPr/>
            </p:nvSpPr>
            <p:spPr>
              <a:xfrm>
                <a:off x="2610414" y="6362070"/>
                <a:ext cx="1032387" cy="261610"/>
              </a:xfrm>
              <a:prstGeom prst="rect">
                <a:avLst/>
              </a:prstGeom>
              <a:blipFill>
                <a:blip r:embed="rId7"/>
                <a:stretch>
                  <a:fillRect b="-465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xmlns="" id="{98EBD8C4-33DA-8566-BBEE-AA36569A3C2A}"/>
                  </a:ext>
                </a:extLst>
              </p:cNvPr>
              <p:cNvSpPr txBox="1"/>
              <p:nvPr/>
            </p:nvSpPr>
            <p:spPr>
              <a:xfrm rot="16200000">
                <a:off x="1137019" y="5121782"/>
                <a:ext cx="963088" cy="450893"/>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100" i="1" smtClean="0">
                              <a:latin typeface="Cambria Math" panose="02040503050406030204" pitchFamily="18" charset="0"/>
                            </a:rPr>
                          </m:ctrlPr>
                        </m:fPr>
                        <m:num>
                          <m:r>
                            <a:rPr lang="pt-BR" sz="1100" i="1">
                              <a:latin typeface="Cambria Math" panose="02040503050406030204" pitchFamily="18" charset="0"/>
                            </a:rPr>
                            <m:t>𝜕</m:t>
                          </m:r>
                          <m:r>
                            <a:rPr lang="pt-BR" sz="1100" i="1">
                              <a:latin typeface="Cambria Math" panose="02040503050406030204" pitchFamily="18" charset="0"/>
                            </a:rPr>
                            <m:t>𝑓</m:t>
                          </m:r>
                          <m:d>
                            <m:dPr>
                              <m:ctrlPr>
                                <a:rPr lang="pt-BR" sz="1100" i="1">
                                  <a:latin typeface="Cambria Math" panose="02040503050406030204" pitchFamily="18" charset="0"/>
                                </a:rPr>
                              </m:ctrlPr>
                            </m:dPr>
                            <m:e>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e>
                          </m:d>
                          <m:r>
                            <m:rPr>
                              <m:nor/>
                            </m:rPr>
                            <a:rPr lang="pt-BR" sz="1100" dirty="0"/>
                            <m:t> </m:t>
                          </m:r>
                        </m:num>
                        <m:den>
                          <m:r>
                            <a:rPr lang="pt-BR" sz="1100" i="1">
                              <a:latin typeface="Cambria Math" panose="02040503050406030204" pitchFamily="18" charset="0"/>
                            </a:rPr>
                            <m:t>𝜕</m:t>
                          </m:r>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den>
                      </m:f>
                    </m:oMath>
                  </m:oMathPara>
                </a14:m>
                <a:endParaRPr lang="pt-BR" sz="1100" dirty="0"/>
              </a:p>
            </p:txBody>
          </p:sp>
        </mc:Choice>
        <mc:Fallback xmlns="">
          <p:sp>
            <p:nvSpPr>
              <p:cNvPr id="11" name="CaixaDeTexto 10">
                <a:extLst>
                  <a:ext uri="{FF2B5EF4-FFF2-40B4-BE49-F238E27FC236}">
                    <a16:creationId xmlns:a16="http://schemas.microsoft.com/office/drawing/2014/main" id="{98EBD8C4-33DA-8566-BBEE-AA36569A3C2A}"/>
                  </a:ext>
                </a:extLst>
              </p:cNvPr>
              <p:cNvSpPr txBox="1">
                <a:spLocks noRot="1" noChangeAspect="1" noMove="1" noResize="1" noEditPoints="1" noAdjustHandles="1" noChangeArrowheads="1" noChangeShapeType="1" noTextEdit="1"/>
              </p:cNvSpPr>
              <p:nvPr/>
            </p:nvSpPr>
            <p:spPr>
              <a:xfrm rot="16200000">
                <a:off x="1137019" y="5121782"/>
                <a:ext cx="963088" cy="450893"/>
              </a:xfrm>
              <a:prstGeom prst="rect">
                <a:avLst/>
              </a:prstGeom>
              <a:blipFill>
                <a:blip r:embed="rId9"/>
                <a:stretch>
                  <a:fillRect r="-4110"/>
                </a:stretch>
              </a:blipFill>
            </p:spPr>
            <p:txBody>
              <a:bodyPr/>
              <a:lstStyle/>
              <a:p>
                <a:r>
                  <a:rPr lang="pt-BR">
                    <a:noFill/>
                  </a:rPr>
                  <a:t> </a:t>
                </a:r>
              </a:p>
            </p:txBody>
          </p:sp>
        </mc:Fallback>
      </mc:AlternateContent>
    </p:spTree>
    <p:extLst>
      <p:ext uri="{BB962C8B-B14F-4D97-AF65-F5344CB8AC3E}">
        <p14:creationId xmlns:p14="http://schemas.microsoft.com/office/powerpoint/2010/main" val="141624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xmlns="" id="{8C0AEE39-1D1E-B813-CD69-1065FC112257}"/>
              </a:ext>
            </a:extLst>
          </p:cNvPr>
          <p:cNvSpPr>
            <a:spLocks noGrp="1"/>
          </p:cNvSpPr>
          <p:nvPr>
            <p:ph idx="1"/>
          </p:nvPr>
        </p:nvSpPr>
        <p:spPr>
          <a:xfrm>
            <a:off x="5536642" y="1825624"/>
            <a:ext cx="6561573" cy="5032375"/>
          </a:xfrm>
        </p:spPr>
        <p:txBody>
          <a:bodyPr>
            <a:normAutofit lnSpcReduction="10000"/>
          </a:bodyPr>
          <a:lstStyle/>
          <a:p>
            <a:r>
              <a:rPr lang="pt-BR" dirty="0"/>
              <a:t>Uma </a:t>
            </a:r>
            <a:r>
              <a:rPr lang="pt-BR" b="1" i="1" dirty="0"/>
              <a:t>rede neural </a:t>
            </a:r>
            <a:r>
              <a:rPr lang="pt-BR" dirty="0"/>
              <a:t>nada mais é do que uma </a:t>
            </a:r>
            <a:r>
              <a:rPr lang="pt-BR" b="1" i="1" dirty="0">
                <a:solidFill>
                  <a:srgbClr val="00B050"/>
                </a:solidFill>
              </a:rPr>
              <a:t>combinação de neurônios</a:t>
            </a:r>
            <a:r>
              <a:rPr lang="pt-BR" b="1" i="1" dirty="0"/>
              <a:t> </a:t>
            </a:r>
            <a:r>
              <a:rPr lang="pt-BR" dirty="0"/>
              <a:t>conectados entre si através de </a:t>
            </a:r>
            <a:r>
              <a:rPr lang="pt-BR" b="1" i="1" dirty="0"/>
              <a:t>ligações direcionadas </a:t>
            </a:r>
            <a:r>
              <a:rPr lang="pt-BR" dirty="0"/>
              <a:t>(ou seja, as conexões têm uma direção associada).</a:t>
            </a:r>
          </a:p>
          <a:p>
            <a:pPr lvl="1">
              <a:buFont typeface="Wingdings" panose="05000000000000000000" pitchFamily="2" charset="2"/>
              <a:buChar char="§"/>
            </a:pPr>
            <a:r>
              <a:rPr lang="pt-BR" sz="2400" dirty="0"/>
              <a:t>Neurônios também são chamados de </a:t>
            </a:r>
            <a:r>
              <a:rPr lang="pt-BR" sz="2400" b="1" i="1" dirty="0"/>
              <a:t>nós</a:t>
            </a:r>
            <a:r>
              <a:rPr lang="pt-BR" sz="2400" dirty="0"/>
              <a:t> ou </a:t>
            </a:r>
            <a:r>
              <a:rPr lang="pt-BR" sz="2400" b="1" i="1" dirty="0"/>
              <a:t>unidades</a:t>
            </a:r>
            <a:r>
              <a:rPr lang="pt-BR" sz="2400" dirty="0"/>
              <a:t>.</a:t>
            </a:r>
          </a:p>
          <a:p>
            <a:pPr lvl="1">
              <a:buFont typeface="Wingdings" panose="05000000000000000000" pitchFamily="2" charset="2"/>
              <a:buChar char="§"/>
            </a:pPr>
            <a:r>
              <a:rPr lang="pt-BR" b="1" i="1" dirty="0">
                <a:solidFill>
                  <a:srgbClr val="0070C0"/>
                </a:solidFill>
              </a:rPr>
              <a:t>Cada ligação </a:t>
            </a:r>
            <a:r>
              <a:rPr lang="pt-BR" dirty="0"/>
              <a:t>entre nós </a:t>
            </a:r>
            <a:r>
              <a:rPr lang="pt-BR" b="1" i="1" dirty="0">
                <a:solidFill>
                  <a:srgbClr val="0070C0"/>
                </a:solidFill>
              </a:rPr>
              <a:t>possui um peso (sináptico) associado</a:t>
            </a:r>
            <a:r>
              <a:rPr lang="pt-BR" dirty="0"/>
              <a:t>.</a:t>
            </a:r>
          </a:p>
          <a:p>
            <a:r>
              <a:rPr lang="pt-BR" dirty="0"/>
              <a:t>As </a:t>
            </a:r>
            <a:r>
              <a:rPr lang="pt-BR" b="1" i="1" dirty="0">
                <a:solidFill>
                  <a:srgbClr val="7030A0"/>
                </a:solidFill>
              </a:rPr>
              <a:t>propriedades da rede neural</a:t>
            </a:r>
            <a:r>
              <a:rPr lang="pt-BR" b="1" i="1" dirty="0"/>
              <a:t> </a:t>
            </a:r>
            <a:r>
              <a:rPr lang="pt-BR" dirty="0"/>
              <a:t>são determinadas por sua </a:t>
            </a:r>
            <a:r>
              <a:rPr lang="pt-BR" b="1" i="1" dirty="0">
                <a:solidFill>
                  <a:srgbClr val="7030A0"/>
                </a:solidFill>
              </a:rPr>
              <a:t>arquitetura</a:t>
            </a:r>
            <a:r>
              <a:rPr lang="pt-BR" dirty="0"/>
              <a:t>, i.e., como os neurônios estão conectados, quantidade neurônios e de camadas escondidas, função de ativação, etc.</a:t>
            </a:r>
          </a:p>
        </p:txBody>
      </p:sp>
      <p:grpSp>
        <p:nvGrpSpPr>
          <p:cNvPr id="7" name="Agrupar 6">
            <a:extLst>
              <a:ext uri="{FF2B5EF4-FFF2-40B4-BE49-F238E27FC236}">
                <a16:creationId xmlns:a16="http://schemas.microsoft.com/office/drawing/2014/main" xmlns="" id="{F7E01E8E-1DEF-672D-9A52-91155E5C0925}"/>
              </a:ext>
            </a:extLst>
          </p:cNvPr>
          <p:cNvGrpSpPr/>
          <p:nvPr/>
        </p:nvGrpSpPr>
        <p:grpSpPr>
          <a:xfrm>
            <a:off x="294753" y="1937708"/>
            <a:ext cx="5004946" cy="4555167"/>
            <a:chOff x="330729" y="1937708"/>
            <a:chExt cx="5004946" cy="4555167"/>
          </a:xfrm>
        </p:grpSpPr>
        <p:pic>
          <p:nvPicPr>
            <p:cNvPr id="4" name="Picture 3">
              <a:extLst>
                <a:ext uri="{FF2B5EF4-FFF2-40B4-BE49-F238E27FC236}">
                  <a16:creationId xmlns:a16="http://schemas.microsoft.com/office/drawing/2014/main" xmlns=""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xmlns=""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grpSp>
    </p:spTree>
    <p:extLst>
      <p:ext uri="{BB962C8B-B14F-4D97-AF65-F5344CB8AC3E}">
        <p14:creationId xmlns:p14="http://schemas.microsoft.com/office/powerpoint/2010/main" val="2689780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2E3438D-F516-F1D3-A02F-51857586D07A}"/>
              </a:ext>
            </a:extLst>
          </p:cNvPr>
          <p:cNvSpPr>
            <a:spLocks noGrp="1"/>
          </p:cNvSpPr>
          <p:nvPr>
            <p:ph type="title"/>
          </p:nvPr>
        </p:nvSpPr>
        <p:spPr/>
        <p:txBody>
          <a:bodyPr/>
          <a:lstStyle/>
          <a:p>
            <a:r>
              <a:rPr lang="pt-BR" dirty="0"/>
              <a:t>Variantes da 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BCAAD57B-65A0-9DAD-79FC-2AE2692EB84B}"/>
                  </a:ext>
                </a:extLst>
              </p:cNvPr>
              <p:cNvSpPr>
                <a:spLocks noGrp="1"/>
              </p:cNvSpPr>
              <p:nvPr>
                <p:ph idx="1"/>
              </p:nvPr>
            </p:nvSpPr>
            <p:spPr>
              <a:xfrm>
                <a:off x="6752492" y="1825624"/>
                <a:ext cx="5355771" cy="5032375"/>
              </a:xfrm>
            </p:spPr>
            <p:txBody>
              <a:bodyPr>
                <a:normAutofit/>
              </a:bodyPr>
              <a:lstStyle/>
              <a:p>
                <a:r>
                  <a:rPr lang="pt-BR" dirty="0"/>
                  <a:t>Para resolver o problema das </a:t>
                </a:r>
                <a:r>
                  <a:rPr lang="pt-BR" b="1" i="1" dirty="0"/>
                  <a:t>ReLUs agonizantes</a:t>
                </a:r>
                <a:r>
                  <a:rPr lang="pt-BR" dirty="0"/>
                  <a:t>, usa-se variantes da função </a:t>
                </a:r>
                <a:r>
                  <a:rPr lang="pt-BR" dirty="0" err="1"/>
                  <a:t>ReLU</a:t>
                </a:r>
                <a:r>
                  <a:rPr lang="pt-BR" dirty="0"/>
                  <a:t> que possuam gradiente diferente de zero para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i="1">
                        <a:latin typeface="Cambria Math" panose="02040503050406030204" pitchFamily="18" charset="0"/>
                      </a:rPr>
                      <m:t>&lt;0</m:t>
                    </m:r>
                  </m:oMath>
                </a14:m>
                <a:r>
                  <a:rPr lang="pt-BR" dirty="0"/>
                  <a:t>, como, por exemplo, </a:t>
                </a:r>
              </a:p>
              <a:p>
                <a:pPr lvl="1">
                  <a:buFont typeface="Wingdings" panose="05000000000000000000" pitchFamily="2" charset="2"/>
                  <a:buChar char="§"/>
                </a:pPr>
                <a:r>
                  <a:rPr lang="pt-BR" dirty="0" err="1">
                    <a:hlinkClick r:id="rId3"/>
                  </a:rPr>
                  <a:t>Leaky</a:t>
                </a:r>
                <a:r>
                  <a:rPr lang="pt-BR" dirty="0">
                    <a:hlinkClick r:id="rId3"/>
                  </a:rPr>
                  <a:t> </a:t>
                </a:r>
                <a:r>
                  <a:rPr lang="pt-BR" dirty="0" err="1">
                    <a:hlinkClick r:id="rId3"/>
                  </a:rPr>
                  <a:t>ReLU</a:t>
                </a:r>
                <a:r>
                  <a:rPr lang="pt-BR" dirty="0">
                    <a:hlinkClick r:id="rId3"/>
                  </a:rPr>
                  <a:t>, </a:t>
                </a:r>
              </a:p>
              <a:p>
                <a:pPr lvl="1">
                  <a:buFont typeface="Wingdings" panose="05000000000000000000" pitchFamily="2" charset="2"/>
                  <a:buChar char="§"/>
                </a:pPr>
                <a:r>
                  <a:rPr lang="pt-BR" dirty="0" err="1">
                    <a:hlinkClick r:id="rId3"/>
                  </a:rPr>
                  <a:t>Parametric</a:t>
                </a:r>
                <a:r>
                  <a:rPr lang="pt-BR" dirty="0">
                    <a:hlinkClick r:id="rId3"/>
                  </a:rPr>
                  <a:t> </a:t>
                </a:r>
                <a:r>
                  <a:rPr lang="pt-BR" dirty="0" err="1">
                    <a:hlinkClick r:id="rId3"/>
                  </a:rPr>
                  <a:t>ReLU</a:t>
                </a:r>
                <a:r>
                  <a:rPr lang="pt-BR" dirty="0">
                    <a:hlinkClick r:id="rId3"/>
                  </a:rPr>
                  <a:t> (</a:t>
                </a:r>
                <a:r>
                  <a:rPr lang="pt-BR" dirty="0" err="1">
                    <a:hlinkClick r:id="rId3"/>
                  </a:rPr>
                  <a:t>PReLU</a:t>
                </a:r>
                <a:r>
                  <a:rPr lang="pt-BR" dirty="0">
                    <a:hlinkClick r:id="rId3"/>
                  </a:rPr>
                  <a:t>), </a:t>
                </a:r>
              </a:p>
              <a:p>
                <a:pPr lvl="1">
                  <a:buFont typeface="Wingdings" panose="05000000000000000000" pitchFamily="2" charset="2"/>
                  <a:buChar char="§"/>
                </a:pPr>
                <a:r>
                  <a:rPr lang="pt-BR" dirty="0" err="1">
                    <a:hlinkClick r:id="rId3"/>
                  </a:rPr>
                  <a:t>Gaussian</a:t>
                </a:r>
                <a:r>
                  <a:rPr lang="pt-BR" dirty="0">
                    <a:hlinkClick r:id="rId3"/>
                  </a:rPr>
                  <a:t> </a:t>
                </a:r>
                <a:r>
                  <a:rPr lang="pt-BR" dirty="0" err="1">
                    <a:hlinkClick r:id="rId3"/>
                  </a:rPr>
                  <a:t>Error</a:t>
                </a:r>
                <a:r>
                  <a:rPr lang="pt-BR" dirty="0">
                    <a:hlinkClick r:id="rId3"/>
                  </a:rPr>
                  <a:t> Linear Unit (GELU), </a:t>
                </a:r>
              </a:p>
              <a:p>
                <a:pPr lvl="1">
                  <a:buFont typeface="Wingdings" panose="05000000000000000000" pitchFamily="2" charset="2"/>
                  <a:buChar char="§"/>
                </a:pPr>
                <a:r>
                  <a:rPr lang="pt-BR" dirty="0">
                    <a:hlinkClick r:id="rId3"/>
                  </a:rPr>
                  <a:t>etc.</a:t>
                </a:r>
                <a:endParaRPr lang="pt-BR" dirty="0"/>
              </a:p>
            </p:txBody>
          </p:sp>
        </mc:Choice>
        <mc:Fallback xmlns="">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6752492" y="1825624"/>
                <a:ext cx="5355771" cy="5032375"/>
              </a:xfrm>
              <a:blipFill>
                <a:blip r:embed="rId4"/>
                <a:stretch>
                  <a:fillRect l="-2050" t="-1937"/>
                </a:stretch>
              </a:blipFill>
            </p:spPr>
            <p:txBody>
              <a:bodyPr/>
              <a:lstStyle/>
              <a:p>
                <a:r>
                  <a:rPr lang="pt-BR">
                    <a:noFill/>
                  </a:rPr>
                  <a:t> </a:t>
                </a:r>
              </a:p>
            </p:txBody>
          </p:sp>
        </mc:Fallback>
      </mc:AlternateContent>
      <p:pic>
        <p:nvPicPr>
          <p:cNvPr id="1026" name="Picture 2" descr="ReLU Activation Function Variants Explained | LReLU | PReLU | GELU | SILU |  ELU - YouTube">
            <a:extLst>
              <a:ext uri="{FF2B5EF4-FFF2-40B4-BE49-F238E27FC236}">
                <a16:creationId xmlns:a16="http://schemas.microsoft.com/office/drawing/2014/main" xmlns="" id="{F4151C9A-6017-2B4F-D4A0-D0046CA5613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12" t="20104" r="23187" b="3566"/>
          <a:stretch/>
        </p:blipFill>
        <p:spPr bwMode="auto">
          <a:xfrm>
            <a:off x="83737" y="2321169"/>
            <a:ext cx="6547120" cy="3748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594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3613D26-C76F-D3F7-FC01-BA23B862E2B2}"/>
              </a:ext>
            </a:extLst>
          </p:cNvPr>
          <p:cNvSpPr>
            <a:spLocks noGrp="1"/>
          </p:cNvSpPr>
          <p:nvPr>
            <p:ph type="title"/>
          </p:nvPr>
        </p:nvSpPr>
        <p:spPr/>
        <p:txBody>
          <a:bodyPr/>
          <a:lstStyle/>
          <a:p>
            <a:r>
              <a:rPr lang="pt-BR" dirty="0"/>
              <a:t>Outras formas de se minimizar a dissipação e a explosão do gradiente</a:t>
            </a:r>
          </a:p>
        </p:txBody>
      </p:sp>
      <p:sp>
        <p:nvSpPr>
          <p:cNvPr id="3" name="Espaço Reservado para Conteúdo 2">
            <a:extLst>
              <a:ext uri="{FF2B5EF4-FFF2-40B4-BE49-F238E27FC236}">
                <a16:creationId xmlns:a16="http://schemas.microsoft.com/office/drawing/2014/main" xmlns="" id="{0D16A970-E5B0-45AB-5F13-4EB2F6AB2E7A}"/>
              </a:ext>
            </a:extLst>
          </p:cNvPr>
          <p:cNvSpPr>
            <a:spLocks noGrp="1"/>
          </p:cNvSpPr>
          <p:nvPr>
            <p:ph idx="1"/>
          </p:nvPr>
        </p:nvSpPr>
        <p:spPr>
          <a:xfrm>
            <a:off x="838199" y="1825624"/>
            <a:ext cx="11144535" cy="5032375"/>
          </a:xfrm>
        </p:spPr>
        <p:txBody>
          <a:bodyPr>
            <a:normAutofit/>
          </a:bodyPr>
          <a:lstStyle/>
          <a:p>
            <a:r>
              <a:rPr lang="pt-BR" dirty="0"/>
              <a:t>Além do uso de funções de ativação </a:t>
            </a:r>
            <a:r>
              <a:rPr lang="pt-BR" dirty="0" err="1"/>
              <a:t>ReLU</a:t>
            </a:r>
            <a:r>
              <a:rPr lang="pt-BR" dirty="0"/>
              <a:t> ou de suas variantes, outras formas de se minimizar esses problemas são:</a:t>
            </a:r>
          </a:p>
          <a:p>
            <a:pPr lvl="1">
              <a:buFont typeface="Wingdings" panose="05000000000000000000" pitchFamily="2" charset="2"/>
              <a:buChar char="§"/>
            </a:pPr>
            <a:r>
              <a:rPr lang="pt-BR" b="1" dirty="0"/>
              <a:t>Inicialização apropriada dos pesos</a:t>
            </a:r>
            <a:r>
              <a:rPr lang="pt-BR" dirty="0"/>
              <a:t>: </a:t>
            </a:r>
            <a:r>
              <a:rPr lang="pt-BR" dirty="0" smtClean="0"/>
              <a:t>garante </a:t>
            </a:r>
            <a:r>
              <a:rPr lang="pt-BR" dirty="0"/>
              <a:t>que as </a:t>
            </a:r>
            <a:r>
              <a:rPr lang="pt-BR" b="1" i="1" dirty="0">
                <a:solidFill>
                  <a:srgbClr val="00B050"/>
                </a:solidFill>
              </a:rPr>
              <a:t>variâncias </a:t>
            </a:r>
            <a:r>
              <a:rPr lang="pt-BR" b="1" i="1" dirty="0">
                <a:solidFill>
                  <a:srgbClr val="00B050"/>
                </a:solidFill>
              </a:rPr>
              <a:t>das ativações </a:t>
            </a:r>
            <a:r>
              <a:rPr lang="pt-BR" b="1" i="1" dirty="0" smtClean="0">
                <a:solidFill>
                  <a:srgbClr val="00B050"/>
                </a:solidFill>
              </a:rPr>
              <a:t>permaneça </a:t>
            </a:r>
            <a:r>
              <a:rPr lang="pt-BR" b="1" i="1" dirty="0">
                <a:solidFill>
                  <a:srgbClr val="00B050"/>
                </a:solidFill>
              </a:rPr>
              <a:t>a mesma </a:t>
            </a:r>
            <a:r>
              <a:rPr lang="pt-BR" b="1" i="1" dirty="0" smtClean="0">
                <a:solidFill>
                  <a:srgbClr val="00B050"/>
                </a:solidFill>
              </a:rPr>
              <a:t>ao longo de todas </a:t>
            </a:r>
            <a:r>
              <a:rPr lang="pt-BR" b="1" i="1" dirty="0">
                <a:solidFill>
                  <a:srgbClr val="00B050"/>
                </a:solidFill>
              </a:rPr>
              <a:t>as </a:t>
            </a:r>
            <a:r>
              <a:rPr lang="pt-BR" b="1" i="1" dirty="0" smtClean="0">
                <a:solidFill>
                  <a:srgbClr val="00B050"/>
                </a:solidFill>
              </a:rPr>
              <a:t>camadas</a:t>
            </a:r>
            <a:r>
              <a:rPr lang="pt-BR" dirty="0" smtClean="0"/>
              <a:t>. Isso garante que o </a:t>
            </a:r>
            <a:r>
              <a:rPr lang="pt-BR" dirty="0"/>
              <a:t>gradiente retropropagado não </a:t>
            </a:r>
            <a:r>
              <a:rPr lang="pt-BR" dirty="0" smtClean="0"/>
              <a:t>tenha multiplicações com valores </a:t>
            </a:r>
            <a:r>
              <a:rPr lang="pt-BR" dirty="0"/>
              <a:t>muito pequenos ou muito grandes em qualquer </a:t>
            </a:r>
            <a:r>
              <a:rPr lang="pt-BR" dirty="0" smtClean="0"/>
              <a:t>camada</a:t>
            </a:r>
            <a:r>
              <a:rPr lang="pt-BR" dirty="0" smtClean="0"/>
              <a:t>, </a:t>
            </a:r>
            <a:r>
              <a:rPr lang="pt-BR" b="0" i="0" dirty="0">
                <a:effectLst/>
              </a:rPr>
              <a:t>ajudando a </a:t>
            </a:r>
            <a:r>
              <a:rPr lang="pt-BR" dirty="0"/>
              <a:t>mitigar ambos os problemas.</a:t>
            </a:r>
          </a:p>
          <a:p>
            <a:pPr lvl="1">
              <a:buFont typeface="Wingdings" panose="05000000000000000000" pitchFamily="2" charset="2"/>
              <a:buChar char="§"/>
            </a:pPr>
            <a:r>
              <a:rPr lang="pt-BR" b="1" dirty="0"/>
              <a:t>Normalização </a:t>
            </a:r>
            <a:r>
              <a:rPr lang="pt-BR" b="1" dirty="0" smtClean="0"/>
              <a:t>de </a:t>
            </a:r>
            <a:r>
              <a:rPr lang="pt-BR" b="1" dirty="0"/>
              <a:t>batch</a:t>
            </a:r>
            <a:r>
              <a:rPr lang="pt-BR" dirty="0" smtClean="0"/>
              <a:t>: </a:t>
            </a:r>
            <a:r>
              <a:rPr lang="pt-BR" b="1" i="1" dirty="0" smtClean="0">
                <a:solidFill>
                  <a:srgbClr val="00B050"/>
                </a:solidFill>
              </a:rPr>
              <a:t>padroniza as ativações </a:t>
            </a:r>
            <a:r>
              <a:rPr lang="pt-BR" dirty="0" smtClean="0"/>
              <a:t>das camadas da rede e, na sequência, </a:t>
            </a:r>
            <a:r>
              <a:rPr lang="pt-BR" b="1" i="1" dirty="0" smtClean="0">
                <a:solidFill>
                  <a:srgbClr val="00B050"/>
                </a:solidFill>
              </a:rPr>
              <a:t>desloca e escalona as ativações padronizadas</a:t>
            </a:r>
            <a:r>
              <a:rPr lang="pt-BR" b="0" i="0" dirty="0" smtClean="0">
                <a:effectLst/>
              </a:rPr>
              <a:t>, </a:t>
            </a:r>
            <a:r>
              <a:rPr lang="pt-BR" b="0" i="0" dirty="0">
                <a:effectLst/>
              </a:rPr>
              <a:t>minimizando ambos os problemas.</a:t>
            </a:r>
            <a:endParaRPr lang="pt-BR" dirty="0"/>
          </a:p>
          <a:p>
            <a:pPr lvl="1">
              <a:buFont typeface="Wingdings" panose="05000000000000000000" pitchFamily="2" charset="2"/>
              <a:buChar char="§"/>
            </a:pPr>
            <a:r>
              <a:rPr lang="pt-BR" b="1" dirty="0"/>
              <a:t>Poda do gradiente</a:t>
            </a:r>
            <a:r>
              <a:rPr lang="pt-BR" dirty="0"/>
              <a:t>: </a:t>
            </a:r>
            <a:r>
              <a:rPr lang="pt-BR" b="1" i="1" dirty="0">
                <a:solidFill>
                  <a:srgbClr val="00B050"/>
                </a:solidFill>
              </a:rPr>
              <a:t>limita (poda) os valores dos gradientes</a:t>
            </a:r>
            <a:r>
              <a:rPr lang="pt-BR" dirty="0">
                <a:solidFill>
                  <a:srgbClr val="00B050"/>
                </a:solidFill>
              </a:rPr>
              <a:t> </a:t>
            </a:r>
            <a:r>
              <a:rPr lang="pt-BR" dirty="0"/>
              <a:t>durante o treinamento para que eles excedam algum limite pré-definido, mitigando apenas o problema da explosão do gradiente.</a:t>
            </a:r>
          </a:p>
        </p:txBody>
      </p:sp>
    </p:spTree>
    <p:extLst>
      <p:ext uri="{BB962C8B-B14F-4D97-AF65-F5344CB8AC3E}">
        <p14:creationId xmlns:p14="http://schemas.microsoft.com/office/powerpoint/2010/main" val="2181157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307180" cy="5032376"/>
          </a:xfrm>
        </p:spPr>
        <p:txBody>
          <a:bodyPr>
            <a:normAutofit fontScale="92500" lnSpcReduction="20000"/>
          </a:bodyPr>
          <a:lstStyle/>
          <a:p>
            <a:r>
              <a:rPr lang="pt-BR" dirty="0"/>
              <a:t>Existem basicamente duas maneiras distintas para se conectar os </a:t>
            </a:r>
            <a:r>
              <a:rPr lang="pt-BR" b="1" i="1" dirty="0"/>
              <a:t>nós</a:t>
            </a:r>
            <a:r>
              <a:rPr lang="pt-BR" dirty="0"/>
              <a:t> de uma rede, </a:t>
            </a:r>
            <a:r>
              <a:rPr lang="pt-BR" b="1" i="1" dirty="0"/>
              <a:t>direta</a:t>
            </a:r>
            <a:r>
              <a:rPr lang="pt-BR" dirty="0"/>
              <a:t> e </a:t>
            </a:r>
            <a:r>
              <a:rPr lang="pt-BR" b="1" i="1" dirty="0"/>
              <a:t>reversa</a:t>
            </a:r>
            <a:r>
              <a:rPr lang="pt-BR" dirty="0"/>
              <a:t>.</a:t>
            </a:r>
          </a:p>
          <a:p>
            <a:r>
              <a:rPr lang="pt-BR" dirty="0"/>
              <a:t>Na figura ao lado, os </a:t>
            </a:r>
            <a:r>
              <a:rPr lang="pt-BR" b="1" i="1" dirty="0"/>
              <a:t>nós</a:t>
            </a:r>
            <a:r>
              <a:rPr lang="pt-BR" dirty="0"/>
              <a:t> da rede têm conexões em apenas uma única direção. </a:t>
            </a:r>
          </a:p>
          <a:p>
            <a:r>
              <a:rPr lang="pt-BR" dirty="0"/>
              <a:t>Esse tipo de rede é conhecida como </a:t>
            </a:r>
            <a:r>
              <a:rPr lang="pt-BR" b="1" i="1" dirty="0"/>
              <a:t>rede de alimentação direta </a:t>
            </a:r>
            <a:r>
              <a:rPr lang="pt-BR" dirty="0"/>
              <a:t>(do inglês, </a:t>
            </a:r>
            <a:r>
              <a:rPr lang="pt-BR" i="1" dirty="0" err="1"/>
              <a:t>feedforward</a:t>
            </a:r>
            <a:r>
              <a:rPr lang="pt-BR" dirty="0"/>
              <a:t>) 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a:t>
            </a:r>
            <a:r>
              <a:rPr lang="pt-BR" b="1" i="1" dirty="0"/>
              <a:t>não são conectados entre si</a:t>
            </a:r>
            <a:r>
              <a:rPr lang="pt-BR" dirty="0"/>
              <a:t>.</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2184018"/>
            <a:ext cx="11163300" cy="4673982"/>
          </a:xfrm>
        </p:spPr>
        <p:txBody>
          <a:bodyPr>
            <a:normAutofit fontScale="85000" lnSpcReduction="10000"/>
          </a:bodyPr>
          <a:lstStyle/>
          <a:p>
            <a:r>
              <a:rPr lang="pt-BR" dirty="0"/>
              <a:t>Na figura acima, os </a:t>
            </a:r>
            <a:r>
              <a:rPr lang="pt-BR" b="1" i="1" dirty="0"/>
              <a:t>nós</a:t>
            </a:r>
            <a:r>
              <a:rPr lang="pt-BR" dirty="0"/>
              <a:t> da rede têm conexões em 2 direções, desta forma, o sinal percorre a rede nas direções </a:t>
            </a:r>
            <a:r>
              <a:rPr lang="pt-BR" b="1" i="1" dirty="0"/>
              <a:t>direta e reversa</a:t>
            </a:r>
            <a:r>
              <a:rPr lang="pt-BR" dirty="0"/>
              <a:t>.</a:t>
            </a:r>
          </a:p>
          <a:p>
            <a:r>
              <a:rPr lang="pt-BR" dirty="0"/>
              <a:t>Este tipo de rede é conhecida como </a:t>
            </a:r>
            <a:r>
              <a:rPr lang="pt-BR" b="1" i="1" dirty="0"/>
              <a:t>rede recorrente </a:t>
            </a:r>
            <a:r>
              <a:rPr lang="pt-BR" dirty="0"/>
              <a:t>ou </a:t>
            </a:r>
            <a:r>
              <a:rPr lang="pt-BR" b="1" i="1" dirty="0">
                <a:solidFill>
                  <a:srgbClr val="00B050"/>
                </a:solidFill>
              </a:rPr>
              <a:t>rede com realimentação</a:t>
            </a:r>
            <a:r>
              <a:rPr lang="pt-BR" dirty="0"/>
              <a:t>.</a:t>
            </a:r>
          </a:p>
          <a:p>
            <a:r>
              <a:rPr lang="pt-BR" dirty="0"/>
              <a:t>Nessas redes, a saída dos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a rede forma um </a:t>
            </a:r>
            <a:r>
              <a:rPr lang="pt-BR" b="1" i="1" dirty="0">
                <a:solidFill>
                  <a:srgbClr val="00B050"/>
                </a:solidFill>
              </a:rPr>
              <a:t>sistema dinâmico </a:t>
            </a:r>
            <a:r>
              <a:rPr lang="pt-BR" dirty="0"/>
              <a:t>que pode atingir um estado estável, exibir oscilações ou mesmo um comportamento caótico, ou seja, divergir.</a:t>
            </a:r>
          </a:p>
          <a:p>
            <a:r>
              <a:rPr lang="pt-BR" dirty="0"/>
              <a:t>Além disso, a saída da rede é </a:t>
            </a:r>
            <a:r>
              <a:rPr lang="pt-BR" b="1" i="1" dirty="0"/>
              <a:t>função da entrada atual e de seu estado interno</a:t>
            </a:r>
            <a:r>
              <a:rPr lang="pt-BR" dirty="0"/>
              <a:t>, ou seja, de saídas anteriores.</a:t>
            </a:r>
          </a:p>
          <a:p>
            <a:r>
              <a:rPr lang="pt-BR" dirty="0"/>
              <a:t>Portanto, </a:t>
            </a:r>
            <a:r>
              <a:rPr lang="pt-BR" b="1" i="1" dirty="0"/>
              <a:t>redes recorrentes </a:t>
            </a:r>
            <a:r>
              <a:rPr lang="pt-BR" dirty="0"/>
              <a:t>possuem </a:t>
            </a:r>
            <a:r>
              <a:rPr lang="pt-BR" b="1" i="1" dirty="0">
                <a:solidFill>
                  <a:srgbClr val="00B050"/>
                </a:solidFill>
              </a:rPr>
              <a:t>memória</a:t>
            </a:r>
            <a:r>
              <a:rPr lang="pt-BR" dirty="0"/>
              <a:t>.</a:t>
            </a:r>
          </a:p>
          <a:p>
            <a:r>
              <a:rPr lang="pt-BR" dirty="0"/>
              <a:t>Essas redes são úteis para o </a:t>
            </a:r>
            <a:r>
              <a:rPr lang="pt-BR" b="1" i="1" dirty="0">
                <a:solidFill>
                  <a:srgbClr val="00B050"/>
                </a:solidFill>
              </a:rPr>
              <a:t>processamento de dados sequenciais</a:t>
            </a:r>
            <a:r>
              <a:rPr lang="pt-BR" dirty="0"/>
              <a:t>, como som, dados de séries temporais (preços de ações, padrões cerebrais, etc.) ou linguagem natural (escrita e fala).</a:t>
            </a:r>
          </a:p>
        </p:txBody>
      </p:sp>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l="4813"/>
          <a:stretch/>
        </p:blipFill>
        <p:spPr>
          <a:xfrm>
            <a:off x="7591235" y="47626"/>
            <a:ext cx="3236783" cy="2222118"/>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825624"/>
                <a:ext cx="11182351" cy="5032376"/>
              </a:xfrm>
            </p:spPr>
            <p:txBody>
              <a:bodyPr>
                <a:normAutofit fontScale="77500" lnSpcReduction="20000"/>
              </a:bodyPr>
              <a:lstStyle/>
              <a:p>
                <a:r>
                  <a:rPr lang="pt-BR" dirty="0"/>
                  <a:t>A rede MLP da figura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12</m:t>
                                  </m:r>
                                </m:sub>
                              </m:sSub>
                            </m:e>
                          </m:m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22</m:t>
                                  </m:r>
                                </m:sub>
                              </m:sSub>
                            </m:e>
                          </m:mr>
                        </m:m>
                      </m:e>
                    </m:d>
                  </m:oMath>
                </a14:m>
                <a:r>
                  <a:rPr lang="pt-BR" dirty="0"/>
                  <a:t> e </a:t>
                </a:r>
                <a14:m>
                  <m:oMath xmlns:m="http://schemas.openxmlformats.org/officeDocument/2006/math">
                    <m:r>
                      <a:rPr lang="pt-BR" b="1" i="1" smtClean="0">
                        <a:latin typeface="Cambria Math" panose="02040503050406030204" pitchFamily="18" charset="0"/>
                      </a:rPr>
                      <m:t>𝒘</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m:t>
                                  </m:r>
                                </m:sub>
                              </m:sSub>
                            </m:e>
                          </m:m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m:t>
                                  </m:r>
                                </m:sub>
                              </m:sSub>
                            </m:e>
                          </m:mr>
                        </m:m>
                      </m:e>
                    </m:d>
                  </m:oMath>
                </a14:m>
                <a:r>
                  <a:rPr lang="pt-BR" dirty="0"/>
                  <a:t>.</a:t>
                </a:r>
              </a:p>
              <a:p>
                <a:r>
                  <a:rPr lang="pt-BR" dirty="0"/>
                  <a:t>Percebam 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neural pode representar (i.e., aproximar)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não-linear</a:t>
                </a:r>
                <a:r>
                  <a:rPr lang="pt-BR" dirty="0"/>
                  <a:t>, mas também podemos resolver outros problemas como os de classificação.</a:t>
                </a:r>
              </a:p>
              <a:p>
                <a:r>
                  <a:rPr lang="pt-BR" dirty="0"/>
                  <a:t>Com </a:t>
                </a:r>
                <a:r>
                  <a:rPr lang="pt-BR" b="1" i="1" dirty="0">
                    <a:solidFill>
                      <a:srgbClr val="00B050"/>
                    </a:solidFill>
                  </a:rPr>
                  <a:t>uma única camada oculta suficientemente grande, é possível representar qualquer </a:t>
                </a:r>
                <a:r>
                  <a:rPr lang="pt-BR" b="1" i="1" dirty="0">
                    <a:solidFill>
                      <a:srgbClr val="00B0F0"/>
                    </a:solidFill>
                  </a:rPr>
                  <a:t>função contínua </a:t>
                </a:r>
                <a:r>
                  <a:rPr lang="pt-BR" b="1" i="1" dirty="0">
                    <a:solidFill>
                      <a:srgbClr val="00B050"/>
                    </a:solidFill>
                  </a:rPr>
                  <a:t>das entradas</a:t>
                </a:r>
                <a:r>
                  <a:rPr lang="pt-BR" dirty="0"/>
                  <a:t> com uma precisão arbitrária (depende da topologia).</a:t>
                </a:r>
              </a:p>
              <a:p>
                <a:r>
                  <a:rPr lang="pt-BR" dirty="0"/>
                  <a:t>Com </a:t>
                </a:r>
                <a:r>
                  <a:rPr lang="pt-BR" b="1" i="1" dirty="0">
                    <a:solidFill>
                      <a:srgbClr val="00B050"/>
                    </a:solidFill>
                  </a:rPr>
                  <a:t>duas camadas ocultas, até </a:t>
                </a:r>
                <a:r>
                  <a:rPr lang="pt-BR" b="1" i="1" dirty="0">
                    <a:solidFill>
                      <a:srgbClr val="00B0F0"/>
                    </a:solidFill>
                  </a:rPr>
                  <a:t>funções descontínuas</a:t>
                </a:r>
                <a:r>
                  <a:rPr lang="pt-BR" b="1" i="1" dirty="0">
                    <a:solidFill>
                      <a:srgbClr val="00B050"/>
                    </a:solidFill>
                  </a:rPr>
                  <a:t> podem ser representadas</a:t>
                </a:r>
                <a:r>
                  <a:rPr lang="pt-BR" dirty="0"/>
                  <a:t>.</a:t>
                </a:r>
              </a:p>
              <a:p>
                <a:r>
                  <a:rPr lang="pt-BR" dirty="0"/>
                  <a:t>Portanto, dizemos que as redes neurais possuem </a:t>
                </a:r>
                <a:r>
                  <a:rPr lang="pt-BR" b="1" i="1" dirty="0"/>
                  <a:t>capacidade de aproximação universal </a:t>
                </a:r>
                <a:r>
                  <a:rPr lang="pt-BR" dirty="0"/>
                  <a:t>de funções.</a:t>
                </a:r>
              </a:p>
              <a:p>
                <a:r>
                  <a:rPr lang="pt-BR" dirty="0"/>
                  <a:t>Veremos alguns exemplos desta capacidade de aproximação a seguir.</a:t>
                </a:r>
              </a:p>
              <a:p>
                <a:pPr marL="0" indent="0">
                  <a:buNone/>
                </a:pPr>
                <a:endParaRPr lang="pt-BR"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825624"/>
                <a:ext cx="11182351" cy="5032376"/>
              </a:xfrm>
              <a:blipFill rotWithShape="0">
                <a:blip r:embed="rId3"/>
                <a:stretch>
                  <a:fillRect l="-654" t="-2421" b="-969"/>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5251" r="1406" b="5995"/>
          <a:stretch/>
        </p:blipFill>
        <p:spPr>
          <a:xfrm>
            <a:off x="8286749" y="71438"/>
            <a:ext cx="3552825" cy="209639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973308" cy="1325563"/>
          </a:xfrm>
        </p:spPr>
        <p:txBody>
          <a:bodyPr/>
          <a:lstStyle/>
          <a:p>
            <a:r>
              <a:rPr lang="pt-BR" dirty="0"/>
              <a:t>Aproximação universal de funções: Classificação</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fontScale="92500"/>
          </a:bodyPr>
          <a:lstStyle/>
          <a:p>
            <a:r>
              <a:rPr lang="pt-BR" dirty="0"/>
              <a:t>Fig. 1: Um nó aproxima uma função de limiar suave. </a:t>
            </a:r>
          </a:p>
          <a:p>
            <a:r>
              <a:rPr lang="pt-BR" dirty="0"/>
              <a:t>Fig. 2: Combinando duas funções de limiar suave com direções opostas, podemos obter uma função em formato de onda.</a:t>
            </a:r>
          </a:p>
          <a:p>
            <a:r>
              <a:rPr lang="pt-BR" dirty="0"/>
              <a:t>Fig. 3: Combinando duas ondas perpendiculares, nós obtemos uma função em formato cilíndrico.</a:t>
            </a:r>
          </a:p>
        </p:txBody>
      </p:sp>
      <p:sp>
        <p:nvSpPr>
          <p:cNvPr id="3" name="Rectangle 2"/>
          <p:cNvSpPr/>
          <p:nvPr/>
        </p:nvSpPr>
        <p:spPr>
          <a:xfrm>
            <a:off x="8185085" y="1365376"/>
            <a:ext cx="3727559" cy="307777"/>
          </a:xfrm>
          <a:prstGeom prst="rect">
            <a:avLst/>
          </a:prstGeom>
        </p:spPr>
        <p:txBody>
          <a:bodyPr wrap="none">
            <a:spAutoFit/>
          </a:bodyPr>
          <a:lstStyle/>
          <a:p>
            <a:pPr lvl="0">
              <a:defRPr/>
            </a:pPr>
            <a:r>
              <a:rPr lang="pt-BR" sz="1400" dirty="0">
                <a:solidFill>
                  <a:srgbClr val="00B0F0"/>
                </a:solidFill>
                <a:hlinkClick r:id="rId9"/>
              </a:rPr>
              <a:t>Exemplo: FunctionApproximationWithMLP.ipynb</a:t>
            </a:r>
            <a:endParaRPr lang="pt-BR" sz="1400" dirty="0">
              <a:solidFill>
                <a:srgbClr val="00B0F0"/>
              </a:solidFill>
            </a:endParaRPr>
          </a:p>
        </p:txBody>
      </p:sp>
    </p:spTree>
    <p:extLst>
      <p:ext uri="{BB962C8B-B14F-4D97-AF65-F5344CB8AC3E}">
        <p14:creationId xmlns:p14="http://schemas.microsoft.com/office/powerpoint/2010/main" val="4034313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 Regressão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838200" y="6380443"/>
            <a:ext cx="3115661" cy="307777"/>
          </a:xfrm>
          <a:prstGeom prst="rect">
            <a:avLst/>
          </a:prstGeom>
        </p:spPr>
        <p:txBody>
          <a:bodyPr wrap="none">
            <a:spAutoFit/>
          </a:bodyPr>
          <a:lstStyle/>
          <a:p>
            <a:pPr lvl="0">
              <a:defRPr/>
            </a:pPr>
            <a:r>
              <a:rPr lang="pt-BR" sz="1400" dirty="0">
                <a:solidFill>
                  <a:srgbClr val="00B0F0"/>
                </a:solidFill>
                <a:hlinkClick r:id="rId8"/>
              </a:rPr>
              <a:t>Exemplo: function_approximation.ipynb</a:t>
            </a:r>
            <a:endParaRPr lang="pt-BR" sz="1400"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825624"/>
            <a:ext cx="11089193" cy="5032376"/>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p:txBody>
      </p:sp>
    </p:spTree>
    <p:extLst>
      <p:ext uri="{BB962C8B-B14F-4D97-AF65-F5344CB8AC3E}">
        <p14:creationId xmlns:p14="http://schemas.microsoft.com/office/powerpoint/2010/main" val="2137552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xmlns="" id="{8C0AEE39-1D1E-B813-CD69-1065FC112257}"/>
              </a:ext>
            </a:extLst>
          </p:cNvPr>
          <p:cNvSpPr>
            <a:spLocks noGrp="1"/>
          </p:cNvSpPr>
          <p:nvPr>
            <p:ph idx="1"/>
          </p:nvPr>
        </p:nvSpPr>
        <p:spPr>
          <a:xfrm>
            <a:off x="5647174" y="1825624"/>
            <a:ext cx="6380702" cy="5032375"/>
          </a:xfrm>
        </p:spPr>
        <p:txBody>
          <a:bodyPr>
            <a:normAutofit/>
          </a:bodyPr>
          <a:lstStyle/>
          <a:p>
            <a:r>
              <a:rPr lang="pt-BR" dirty="0"/>
              <a:t>Algumas das </a:t>
            </a:r>
            <a:r>
              <a:rPr lang="pt-BR" b="1" i="1" dirty="0"/>
              <a:t>limitações dos perceptrons</a:t>
            </a:r>
            <a:r>
              <a:rPr lang="pt-BR" dirty="0"/>
              <a:t> (e.g., classificação apenas de classes linearmente separáveis) podem ser </a:t>
            </a:r>
            <a:r>
              <a:rPr lang="pt-BR" b="1" i="1" dirty="0"/>
              <a:t>superadas </a:t>
            </a:r>
            <a:r>
              <a:rPr lang="pt-BR" b="1" i="1" dirty="0">
                <a:solidFill>
                  <a:srgbClr val="00B050"/>
                </a:solidFill>
              </a:rPr>
              <a:t>adicionando-se</a:t>
            </a:r>
            <a:r>
              <a:rPr lang="pt-BR" b="1" i="1" dirty="0"/>
              <a:t> </a:t>
            </a:r>
            <a:r>
              <a:rPr lang="pt-BR" b="1" i="1" dirty="0">
                <a:solidFill>
                  <a:srgbClr val="7030A0"/>
                </a:solidFill>
              </a:rPr>
              <a:t>camadas intermediárias</a:t>
            </a:r>
            <a:r>
              <a:rPr lang="pt-BR" dirty="0">
                <a:solidFill>
                  <a:srgbClr val="7030A0"/>
                </a:solidFill>
              </a:rPr>
              <a:t> </a:t>
            </a:r>
            <a:r>
              <a:rPr lang="pt-BR" dirty="0"/>
              <a:t>de </a:t>
            </a:r>
            <a:r>
              <a:rPr lang="pt-BR" b="1" i="1" dirty="0"/>
              <a:t>perceptrons</a:t>
            </a:r>
            <a:r>
              <a:rPr lang="pt-BR" dirty="0"/>
              <a:t>. </a:t>
            </a:r>
          </a:p>
          <a:p>
            <a:r>
              <a:rPr lang="pt-BR" dirty="0"/>
              <a:t>As camadas intermediárias são também chamadas de </a:t>
            </a:r>
            <a:r>
              <a:rPr lang="pt-BR" b="1" i="1" dirty="0">
                <a:solidFill>
                  <a:srgbClr val="7030A0"/>
                </a:solidFill>
              </a:rPr>
              <a:t>ocultas</a:t>
            </a:r>
            <a:r>
              <a:rPr lang="pt-BR" dirty="0"/>
              <a:t> ou </a:t>
            </a:r>
            <a:r>
              <a:rPr lang="pt-BR" b="1" i="1" dirty="0">
                <a:solidFill>
                  <a:srgbClr val="7030A0"/>
                </a:solidFill>
              </a:rPr>
              <a:t>escondidas</a:t>
            </a:r>
            <a:r>
              <a:rPr lang="pt-BR" dirty="0"/>
              <a:t>.</a:t>
            </a:r>
          </a:p>
        </p:txBody>
      </p:sp>
      <p:pic>
        <p:nvPicPr>
          <p:cNvPr id="4" name="Picture 3">
            <a:extLst>
              <a:ext uri="{FF2B5EF4-FFF2-40B4-BE49-F238E27FC236}">
                <a16:creationId xmlns:a16="http://schemas.microsoft.com/office/drawing/2014/main" xmlns=""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xmlns=""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171799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grpSp>
        <p:nvGrpSpPr>
          <p:cNvPr id="25" name="Grupo 24"/>
          <p:cNvGrpSpPr/>
          <p:nvPr/>
        </p:nvGrpSpPr>
        <p:grpSpPr>
          <a:xfrm>
            <a:off x="6825355" y="3349408"/>
            <a:ext cx="4415416" cy="2812519"/>
            <a:chOff x="2462905" y="1458051"/>
            <a:chExt cx="4415416" cy="2812519"/>
          </a:xfrm>
        </p:grpSpPr>
        <p:sp>
          <p:nvSpPr>
            <p:cNvPr id="30" name="Rectangle 3"/>
            <p:cNvSpPr/>
            <p:nvPr/>
          </p:nvSpPr>
          <p:spPr>
            <a:xfrm>
              <a:off x="3143842" y="157071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ctangle 4"/>
            <p:cNvSpPr/>
            <p:nvPr/>
          </p:nvSpPr>
          <p:spPr>
            <a:xfrm>
              <a:off x="3143842" y="2136582"/>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7"/>
            <p:cNvSpPr/>
            <p:nvPr/>
          </p:nvSpPr>
          <p:spPr>
            <a:xfrm>
              <a:off x="4191148" y="16715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solidFill>
              </a:endParaRPr>
            </a:p>
          </p:txBody>
        </p:sp>
        <p:sp>
          <p:nvSpPr>
            <p:cNvPr id="33" name="Oval 8"/>
            <p:cNvSpPr/>
            <p:nvPr/>
          </p:nvSpPr>
          <p:spPr>
            <a:xfrm>
              <a:off x="4191148" y="273122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15"/>
            <p:cNvSpPr/>
            <p:nvPr/>
          </p:nvSpPr>
          <p:spPr>
            <a:xfrm>
              <a:off x="5487229" y="192720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16"/>
            <p:cNvSpPr/>
            <p:nvPr/>
          </p:nvSpPr>
          <p:spPr>
            <a:xfrm>
              <a:off x="5487229" y="25794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3" name="Straight Arrow Connector 115"/>
            <p:cNvCxnSpPr>
              <a:stCxn id="35" idx="6"/>
            </p:cNvCxnSpPr>
            <p:nvPr/>
          </p:nvCxnSpPr>
          <p:spPr>
            <a:xfrm>
              <a:off x="6027229" y="2197201"/>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18"/>
            <p:cNvCxnSpPr/>
            <p:nvPr/>
          </p:nvCxnSpPr>
          <p:spPr>
            <a:xfrm>
              <a:off x="6027229" y="2849464"/>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120"/>
                <p:cNvSpPr txBox="1"/>
                <p:nvPr/>
              </p:nvSpPr>
              <p:spPr>
                <a:xfrm>
                  <a:off x="2744355" y="1458051"/>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m:oMathPara>
                  </a14:m>
                  <a:endParaRPr lang="pt-BR" dirty="0"/>
                </a:p>
              </p:txBody>
            </p:sp>
          </mc:Choice>
          <mc:Fallback xmlns="">
            <p:sp>
              <p:nvSpPr>
                <p:cNvPr id="45" name="TextBox 120"/>
                <p:cNvSpPr txBox="1">
                  <a:spLocks noRot="1" noChangeAspect="1" noMove="1" noResize="1" noEditPoints="1" noAdjustHandles="1" noChangeArrowheads="1" noChangeShapeType="1" noTextEdit="1"/>
                </p:cNvSpPr>
                <p:nvPr/>
              </p:nvSpPr>
              <p:spPr>
                <a:xfrm>
                  <a:off x="2744355" y="1458051"/>
                  <a:ext cx="314325" cy="369332"/>
                </a:xfrm>
                <a:prstGeom prst="rect">
                  <a:avLst/>
                </a:prstGeom>
                <a:blipFill rotWithShape="0">
                  <a:blip r:embed="rId11"/>
                  <a:stretch>
                    <a:fillRect r="-1568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6" name="TextBox 121"/>
                <p:cNvSpPr txBox="1"/>
                <p:nvPr/>
              </p:nvSpPr>
              <p:spPr>
                <a:xfrm>
                  <a:off x="2744355" y="2023916"/>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2</m:t>
                            </m:r>
                          </m:sub>
                        </m:sSub>
                      </m:oMath>
                    </m:oMathPara>
                  </a14:m>
                  <a:endParaRPr lang="pt-BR" dirty="0"/>
                </a:p>
              </p:txBody>
            </p:sp>
          </mc:Choice>
          <mc:Fallback xmlns="">
            <p:sp>
              <p:nvSpPr>
                <p:cNvPr id="46" name="TextBox 121"/>
                <p:cNvSpPr txBox="1">
                  <a:spLocks noRot="1" noChangeAspect="1" noMove="1" noResize="1" noEditPoints="1" noAdjustHandles="1" noChangeArrowheads="1" noChangeShapeType="1" noTextEdit="1"/>
                </p:cNvSpPr>
                <p:nvPr/>
              </p:nvSpPr>
              <p:spPr>
                <a:xfrm>
                  <a:off x="2744355" y="2023916"/>
                  <a:ext cx="314325" cy="369332"/>
                </a:xfrm>
                <a:prstGeom prst="rect">
                  <a:avLst/>
                </a:prstGeom>
                <a:blipFill rotWithShape="0">
                  <a:blip r:embed="rId12"/>
                  <a:stretch>
                    <a:fillRect r="-1764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7" name="TextBox 123"/>
                <p:cNvSpPr txBox="1"/>
                <p:nvPr/>
              </p:nvSpPr>
              <p:spPr>
                <a:xfrm>
                  <a:off x="2732582" y="2556682"/>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47" name="TextBox 123"/>
                <p:cNvSpPr txBox="1">
                  <a:spLocks noRot="1" noChangeAspect="1" noMove="1" noResize="1" noEditPoints="1" noAdjustHandles="1" noChangeArrowheads="1" noChangeShapeType="1" noTextEdit="1"/>
                </p:cNvSpPr>
                <p:nvPr/>
              </p:nvSpPr>
              <p:spPr>
                <a:xfrm>
                  <a:off x="2732582" y="2556682"/>
                  <a:ext cx="234342" cy="369332"/>
                </a:xfrm>
                <a:prstGeom prst="rect">
                  <a:avLst/>
                </a:prstGeom>
                <a:blipFill rotWithShape="0">
                  <a:blip r:embed="rId13"/>
                  <a:stretch>
                    <a:fillRect r="-6842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8" name="TextBox 126"/>
                <p:cNvSpPr txBox="1"/>
                <p:nvPr/>
              </p:nvSpPr>
              <p:spPr>
                <a:xfrm>
                  <a:off x="6563996" y="1977053"/>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1</m:t>
                            </m:r>
                          </m:sub>
                        </m:sSub>
                      </m:oMath>
                    </m:oMathPara>
                  </a14:m>
                  <a:endParaRPr lang="pt-BR" dirty="0"/>
                </a:p>
              </p:txBody>
            </p:sp>
          </mc:Choice>
          <mc:Fallback xmlns="">
            <p:sp>
              <p:nvSpPr>
                <p:cNvPr id="48" name="TextBox 126"/>
                <p:cNvSpPr txBox="1">
                  <a:spLocks noRot="1" noChangeAspect="1" noMove="1" noResize="1" noEditPoints="1" noAdjustHandles="1" noChangeArrowheads="1" noChangeShapeType="1" noTextEdit="1"/>
                </p:cNvSpPr>
                <p:nvPr/>
              </p:nvSpPr>
              <p:spPr>
                <a:xfrm>
                  <a:off x="6563996" y="1977053"/>
                  <a:ext cx="314325" cy="369332"/>
                </a:xfrm>
                <a:prstGeom prst="rect">
                  <a:avLst/>
                </a:prstGeom>
                <a:blipFill rotWithShape="0">
                  <a:blip r:embed="rId14"/>
                  <a:stretch>
                    <a:fillRect r="-15385" b="-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9" name="TextBox 127"/>
                <p:cNvSpPr txBox="1"/>
                <p:nvPr/>
              </p:nvSpPr>
              <p:spPr>
                <a:xfrm>
                  <a:off x="6563995" y="2624938"/>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2</m:t>
                            </m:r>
                          </m:sub>
                        </m:sSub>
                      </m:oMath>
                    </m:oMathPara>
                  </a14:m>
                  <a:endParaRPr lang="pt-BR" dirty="0"/>
                </a:p>
              </p:txBody>
            </p:sp>
          </mc:Choice>
          <mc:Fallback xmlns="">
            <p:sp>
              <p:nvSpPr>
                <p:cNvPr id="49" name="TextBox 127"/>
                <p:cNvSpPr txBox="1">
                  <a:spLocks noRot="1" noChangeAspect="1" noMove="1" noResize="1" noEditPoints="1" noAdjustHandles="1" noChangeArrowheads="1" noChangeShapeType="1" noTextEdit="1"/>
                </p:cNvSpPr>
                <p:nvPr/>
              </p:nvSpPr>
              <p:spPr>
                <a:xfrm>
                  <a:off x="6563995" y="2624938"/>
                  <a:ext cx="314325" cy="369332"/>
                </a:xfrm>
                <a:prstGeom prst="rect">
                  <a:avLst/>
                </a:prstGeom>
                <a:blipFill rotWithShape="0">
                  <a:blip r:embed="rId15"/>
                  <a:stretch>
                    <a:fillRect r="-17308" b="-6667"/>
                  </a:stretch>
                </a:blipFill>
              </p:spPr>
              <p:txBody>
                <a:bodyPr/>
                <a:lstStyle/>
                <a:p>
                  <a:r>
                    <a:rPr lang="pt-BR">
                      <a:noFill/>
                    </a:rPr>
                    <a:t> </a:t>
                  </a:r>
                </a:p>
              </p:txBody>
            </p:sp>
          </mc:Fallback>
        </mc:AlternateContent>
        <p:sp>
          <p:nvSpPr>
            <p:cNvPr id="50" name="TextBox 129"/>
            <p:cNvSpPr txBox="1"/>
            <p:nvPr/>
          </p:nvSpPr>
          <p:spPr>
            <a:xfrm>
              <a:off x="3705067" y="3624239"/>
              <a:ext cx="1512162" cy="646331"/>
            </a:xfrm>
            <a:prstGeom prst="rect">
              <a:avLst/>
            </a:prstGeom>
            <a:noFill/>
          </p:spPr>
          <p:txBody>
            <a:bodyPr wrap="square" rtlCol="0">
              <a:spAutoFit/>
            </a:bodyPr>
            <a:lstStyle/>
            <a:p>
              <a:pPr algn="ctr"/>
              <a:r>
                <a:rPr lang="pt-BR" dirty="0"/>
                <a:t>Camada escondida</a:t>
              </a:r>
            </a:p>
          </p:txBody>
        </p:sp>
        <p:sp>
          <p:nvSpPr>
            <p:cNvPr id="51" name="TextBox 130"/>
            <p:cNvSpPr txBox="1"/>
            <p:nvPr/>
          </p:nvSpPr>
          <p:spPr>
            <a:xfrm>
              <a:off x="2462905" y="3624239"/>
              <a:ext cx="1512162" cy="646331"/>
            </a:xfrm>
            <a:prstGeom prst="rect">
              <a:avLst/>
            </a:prstGeom>
            <a:noFill/>
          </p:spPr>
          <p:txBody>
            <a:bodyPr wrap="square" rtlCol="0">
              <a:spAutoFit/>
            </a:bodyPr>
            <a:lstStyle/>
            <a:p>
              <a:pPr algn="ctr"/>
              <a:r>
                <a:rPr lang="pt-BR" dirty="0"/>
                <a:t>Camada de Entrada</a:t>
              </a:r>
            </a:p>
          </p:txBody>
        </p:sp>
        <p:sp>
          <p:nvSpPr>
            <p:cNvPr id="52" name="TextBox 132"/>
            <p:cNvSpPr txBox="1"/>
            <p:nvPr/>
          </p:nvSpPr>
          <p:spPr>
            <a:xfrm>
              <a:off x="5051833" y="3622543"/>
              <a:ext cx="1512162" cy="646331"/>
            </a:xfrm>
            <a:prstGeom prst="rect">
              <a:avLst/>
            </a:prstGeom>
            <a:noFill/>
          </p:spPr>
          <p:txBody>
            <a:bodyPr wrap="square" rtlCol="0">
              <a:spAutoFit/>
            </a:bodyPr>
            <a:lstStyle/>
            <a:p>
              <a:pPr algn="ctr"/>
              <a:r>
                <a:rPr lang="pt-BR" dirty="0"/>
                <a:t>Camada de saída</a:t>
              </a:r>
            </a:p>
          </p:txBody>
        </p:sp>
        <p:sp>
          <p:nvSpPr>
            <p:cNvPr id="53" name="Rectangle 86"/>
            <p:cNvSpPr/>
            <p:nvPr/>
          </p:nvSpPr>
          <p:spPr>
            <a:xfrm>
              <a:off x="3143842" y="270244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ctangle 88"/>
            <p:cNvSpPr/>
            <p:nvPr/>
          </p:nvSpPr>
          <p:spPr>
            <a:xfrm>
              <a:off x="3143842" y="3271223"/>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5" name="TextBox 90"/>
                <p:cNvSpPr txBox="1"/>
                <p:nvPr/>
              </p:nvSpPr>
              <p:spPr>
                <a:xfrm>
                  <a:off x="2744355" y="3165648"/>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55" name="TextBox 90"/>
                <p:cNvSpPr txBox="1">
                  <a:spLocks noRot="1" noChangeAspect="1" noMove="1" noResize="1" noEditPoints="1" noAdjustHandles="1" noChangeArrowheads="1" noChangeShapeType="1" noTextEdit="1"/>
                </p:cNvSpPr>
                <p:nvPr/>
              </p:nvSpPr>
              <p:spPr>
                <a:xfrm>
                  <a:off x="2744355" y="3165648"/>
                  <a:ext cx="234342" cy="369332"/>
                </a:xfrm>
                <a:prstGeom prst="rect">
                  <a:avLst/>
                </a:prstGeom>
                <a:blipFill rotWithShape="0">
                  <a:blip r:embed="rId16"/>
                  <a:stretch>
                    <a:fillRect r="-68421"/>
                  </a:stretch>
                </a:blipFill>
              </p:spPr>
              <p:txBody>
                <a:bodyPr/>
                <a:lstStyle/>
                <a:p>
                  <a:r>
                    <a:rPr lang="pt-BR">
                      <a:noFill/>
                    </a:rPr>
                    <a:t> </a:t>
                  </a:r>
                </a:p>
              </p:txBody>
            </p:sp>
          </mc:Fallback>
        </mc:AlternateContent>
        <p:cxnSp>
          <p:nvCxnSpPr>
            <p:cNvPr id="56" name="Straight Arrow Connector 2"/>
            <p:cNvCxnSpPr>
              <a:stCxn id="30" idx="3"/>
              <a:endCxn id="32" idx="2"/>
            </p:cNvCxnSpPr>
            <p:nvPr/>
          </p:nvCxnSpPr>
          <p:spPr>
            <a:xfrm>
              <a:off x="3287842" y="1642717"/>
              <a:ext cx="903306" cy="298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19"/>
            <p:cNvCxnSpPr>
              <a:stCxn id="30" idx="3"/>
              <a:endCxn id="33" idx="2"/>
            </p:cNvCxnSpPr>
            <p:nvPr/>
          </p:nvCxnSpPr>
          <p:spPr>
            <a:xfrm>
              <a:off x="3287842" y="1642717"/>
              <a:ext cx="903306" cy="1358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21"/>
            <p:cNvCxnSpPr>
              <a:stCxn id="31" idx="3"/>
              <a:endCxn id="32" idx="2"/>
            </p:cNvCxnSpPr>
            <p:nvPr/>
          </p:nvCxnSpPr>
          <p:spPr>
            <a:xfrm flipV="1">
              <a:off x="3287842" y="1941564"/>
              <a:ext cx="903306" cy="267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25"/>
            <p:cNvCxnSpPr>
              <a:stCxn id="53" idx="3"/>
              <a:endCxn id="32" idx="2"/>
            </p:cNvCxnSpPr>
            <p:nvPr/>
          </p:nvCxnSpPr>
          <p:spPr>
            <a:xfrm flipV="1">
              <a:off x="3287842" y="1941564"/>
              <a:ext cx="903306" cy="832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29"/>
            <p:cNvCxnSpPr>
              <a:stCxn id="54" idx="3"/>
              <a:endCxn id="32" idx="2"/>
            </p:cNvCxnSpPr>
            <p:nvPr/>
          </p:nvCxnSpPr>
          <p:spPr>
            <a:xfrm flipV="1">
              <a:off x="3287842" y="1941564"/>
              <a:ext cx="903306" cy="1401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33"/>
            <p:cNvCxnSpPr>
              <a:stCxn id="31" idx="3"/>
              <a:endCxn id="33" idx="2"/>
            </p:cNvCxnSpPr>
            <p:nvPr/>
          </p:nvCxnSpPr>
          <p:spPr>
            <a:xfrm>
              <a:off x="3287842" y="2208582"/>
              <a:ext cx="903306" cy="792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45"/>
            <p:cNvCxnSpPr>
              <a:stCxn id="53" idx="3"/>
              <a:endCxn id="33" idx="2"/>
            </p:cNvCxnSpPr>
            <p:nvPr/>
          </p:nvCxnSpPr>
          <p:spPr>
            <a:xfrm>
              <a:off x="3287842" y="2774447"/>
              <a:ext cx="903306" cy="226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49"/>
            <p:cNvCxnSpPr>
              <a:stCxn id="54" idx="3"/>
              <a:endCxn id="33" idx="2"/>
            </p:cNvCxnSpPr>
            <p:nvPr/>
          </p:nvCxnSpPr>
          <p:spPr>
            <a:xfrm flipV="1">
              <a:off x="3287842" y="3001223"/>
              <a:ext cx="903306" cy="34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51"/>
            <p:cNvCxnSpPr>
              <a:stCxn id="32" idx="6"/>
              <a:endCxn id="32" idx="4"/>
            </p:cNvCxnSpPr>
            <p:nvPr/>
          </p:nvCxnSpPr>
          <p:spPr>
            <a:xfrm flipH="1">
              <a:off x="4461148" y="1941564"/>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56"/>
            <p:cNvCxnSpPr>
              <a:stCxn id="33" idx="6"/>
              <a:endCxn id="33" idx="0"/>
            </p:cNvCxnSpPr>
            <p:nvPr/>
          </p:nvCxnSpPr>
          <p:spPr>
            <a:xfrm flipH="1" flipV="1">
              <a:off x="4461148" y="2731223"/>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58"/>
            <p:cNvCxnSpPr>
              <a:stCxn id="32" idx="6"/>
              <a:endCxn id="35" idx="2"/>
            </p:cNvCxnSpPr>
            <p:nvPr/>
          </p:nvCxnSpPr>
          <p:spPr>
            <a:xfrm>
              <a:off x="4731148" y="1941564"/>
              <a:ext cx="756081" cy="255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2"/>
            <p:cNvCxnSpPr>
              <a:stCxn id="33" idx="6"/>
              <a:endCxn id="42" idx="2"/>
            </p:cNvCxnSpPr>
            <p:nvPr/>
          </p:nvCxnSpPr>
          <p:spPr>
            <a:xfrm flipV="1">
              <a:off x="4731148" y="2849464"/>
              <a:ext cx="756081" cy="15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6"/>
            <p:cNvCxnSpPr>
              <a:stCxn id="32" idx="6"/>
              <a:endCxn id="42" idx="2"/>
            </p:cNvCxnSpPr>
            <p:nvPr/>
          </p:nvCxnSpPr>
          <p:spPr>
            <a:xfrm>
              <a:off x="4731148" y="1941564"/>
              <a:ext cx="756081" cy="907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70"/>
            <p:cNvCxnSpPr>
              <a:stCxn id="33" idx="6"/>
              <a:endCxn id="35" idx="2"/>
            </p:cNvCxnSpPr>
            <p:nvPr/>
          </p:nvCxnSpPr>
          <p:spPr>
            <a:xfrm flipV="1">
              <a:off x="4731148" y="2197201"/>
              <a:ext cx="756081" cy="804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em curva 69"/>
            <p:cNvCxnSpPr>
              <a:stCxn id="35" idx="6"/>
              <a:endCxn id="32" idx="0"/>
            </p:cNvCxnSpPr>
            <p:nvPr/>
          </p:nvCxnSpPr>
          <p:spPr>
            <a:xfrm flipH="1" flipV="1">
              <a:off x="4461148" y="1671564"/>
              <a:ext cx="1566081" cy="525637"/>
            </a:xfrm>
            <a:prstGeom prst="curvedConnector4">
              <a:avLst>
                <a:gd name="adj1" fmla="val -14597"/>
                <a:gd name="adj2" fmla="val 1434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em curva 70"/>
            <p:cNvCxnSpPr>
              <a:stCxn id="42" idx="6"/>
              <a:endCxn id="33" idx="4"/>
            </p:cNvCxnSpPr>
            <p:nvPr/>
          </p:nvCxnSpPr>
          <p:spPr>
            <a:xfrm flipH="1">
              <a:off x="4461148" y="2849464"/>
              <a:ext cx="1566081" cy="421759"/>
            </a:xfrm>
            <a:prstGeom prst="curvedConnector4">
              <a:avLst>
                <a:gd name="adj1" fmla="val -14597"/>
                <a:gd name="adj2" fmla="val 15420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upo 1"/>
          <p:cNvGrpSpPr/>
          <p:nvPr/>
        </p:nvGrpSpPr>
        <p:grpSpPr>
          <a:xfrm>
            <a:off x="1709432" y="4779571"/>
            <a:ext cx="3194373" cy="1909445"/>
            <a:chOff x="1709432" y="4779571"/>
            <a:chExt cx="3194373" cy="1909445"/>
          </a:xfrm>
        </p:grpSpPr>
        <p:grpSp>
          <p:nvGrpSpPr>
            <p:cNvPr id="72" name="Grupo 71"/>
            <p:cNvGrpSpPr/>
            <p:nvPr/>
          </p:nvGrpSpPr>
          <p:grpSpPr>
            <a:xfrm>
              <a:off x="1709432" y="4779571"/>
              <a:ext cx="3194373" cy="1413976"/>
              <a:chOff x="3470196" y="2403432"/>
              <a:chExt cx="3194373" cy="1413976"/>
            </a:xfrm>
          </p:grpSpPr>
          <p:sp>
            <p:nvSpPr>
              <p:cNvPr id="73" name="Elipse 72"/>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74" name="Elipse 73"/>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75" name="Elipse 74"/>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cxnSp>
            <p:nvCxnSpPr>
              <p:cNvPr id="76" name="Conector de seta reta 75"/>
              <p:cNvCxnSpPr>
                <a:stCxn id="73" idx="6"/>
                <a:endCxn id="75"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ector de seta reta 76"/>
              <p:cNvCxnSpPr>
                <a:stCxn id="74" idx="6"/>
                <a:endCxn id="75"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ector de seta reta 77"/>
              <p:cNvCxnSpPr>
                <a:stCxn id="75"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Retângulo 78"/>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80" name="Conector de seta reta 79"/>
              <p:cNvCxnSpPr>
                <a:stCxn id="79" idx="3"/>
                <a:endCxn id="73"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tângulo 80"/>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82" name="Conector de seta reta 81"/>
              <p:cNvCxnSpPr>
                <a:stCxn id="81" idx="3"/>
                <a:endCxn id="74"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ector de seta reta 82"/>
              <p:cNvCxnSpPr>
                <a:stCxn id="79" idx="3"/>
                <a:endCxn id="74"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de seta reta 83"/>
              <p:cNvCxnSpPr>
                <a:stCxn id="81" idx="3"/>
                <a:endCxn id="73"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CaixaDeTexto 84"/>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6" name="CaixaDeTexto 85"/>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7" name="CaixaDeTexto 86"/>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88" name="CaixaDeTexto 87"/>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2</m:t>
                              </m:r>
                            </m:sup>
                          </m:sSubSup>
                        </m:oMath>
                      </m:oMathPara>
                    </a14:m>
                    <a:endParaRPr lang="pt-BR" sz="1200" dirty="0"/>
                  </a:p>
                </p:txBody>
              </p:sp>
            </mc:Choice>
            <mc:Fallback>
              <p:sp>
                <p:nvSpPr>
                  <p:cNvPr id="88" name="CaixaDeTexto 87"/>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17"/>
                    <a:stretch>
                      <a:fillRect r="-20833"/>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89" name="CaixaDeTexto 88"/>
                  <p:cNvSpPr txBox="1"/>
                  <p:nvPr/>
                </p:nvSpPr>
                <p:spPr>
                  <a:xfrm>
                    <a:off x="5082877" y="3349408"/>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2</m:t>
                              </m:r>
                            </m:sup>
                          </m:sSubSup>
                        </m:oMath>
                      </m:oMathPara>
                    </a14:m>
                    <a:endParaRPr lang="pt-BR" sz="1200" dirty="0"/>
                  </a:p>
                </p:txBody>
              </p:sp>
            </mc:Choice>
            <mc:Fallback>
              <p:sp>
                <p:nvSpPr>
                  <p:cNvPr id="89" name="CaixaDeTexto 88"/>
                  <p:cNvSpPr txBox="1">
                    <a:spLocks noRot="1" noChangeAspect="1" noMove="1" noResize="1" noEditPoints="1" noAdjustHandles="1" noChangeArrowheads="1" noChangeShapeType="1" noTextEdit="1"/>
                  </p:cNvSpPr>
                  <p:nvPr/>
                </p:nvSpPr>
                <p:spPr>
                  <a:xfrm>
                    <a:off x="5082877" y="3349408"/>
                    <a:ext cx="290146" cy="279564"/>
                  </a:xfrm>
                  <a:prstGeom prst="rect">
                    <a:avLst/>
                  </a:prstGeom>
                  <a:blipFill rotWithShape="0">
                    <a:blip r:embed="rId18"/>
                    <a:stretch>
                      <a:fillRect r="-22917"/>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90" name="CaixaDeTexto 89"/>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1</m:t>
                              </m:r>
                            </m:sup>
                          </m:sSubSup>
                        </m:oMath>
                      </m:oMathPara>
                    </a14:m>
                    <a:endParaRPr lang="pt-BR" sz="1200" dirty="0"/>
                  </a:p>
                </p:txBody>
              </p:sp>
            </mc:Choice>
            <mc:Fallback>
              <p:sp>
                <p:nvSpPr>
                  <p:cNvPr id="90" name="CaixaDeTexto 89"/>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1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1" name="CaixaDeTexto 90"/>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2" name="CaixaDeTexto 91"/>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93" name="CaixaDeTexto 92"/>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1</m:t>
                              </m:r>
                            </m:sup>
                          </m:sSubSup>
                        </m:oMath>
                      </m:oMathPara>
                    </a14:m>
                    <a:endParaRPr lang="pt-BR" sz="1200" dirty="0"/>
                  </a:p>
                </p:txBody>
              </p:sp>
            </mc:Choice>
            <mc:Fallback>
              <p:sp>
                <p:nvSpPr>
                  <p:cNvPr id="93" name="CaixaDeTexto 92"/>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20"/>
                    <a:stretch>
                      <a:fillRect r="-20833"/>
                    </a:stretch>
                  </a:blipFill>
                </p:spPr>
                <p:txBody>
                  <a:bodyPr/>
                  <a:lstStyle/>
                  <a:p>
                    <a:r>
                      <a:rPr lang="pt-BR">
                        <a:noFill/>
                      </a:rPr>
                      <a:t> </a:t>
                    </a:r>
                  </a:p>
                </p:txBody>
              </p:sp>
            </mc:Fallback>
          </mc:AlternateContent>
        </p:grpSp>
        <p:sp>
          <p:nvSpPr>
            <p:cNvPr id="94" name="TextBox 129"/>
            <p:cNvSpPr txBox="1"/>
            <p:nvPr/>
          </p:nvSpPr>
          <p:spPr>
            <a:xfrm>
              <a:off x="2339813" y="6227351"/>
              <a:ext cx="1217416" cy="461665"/>
            </a:xfrm>
            <a:prstGeom prst="rect">
              <a:avLst/>
            </a:prstGeom>
            <a:noFill/>
          </p:spPr>
          <p:txBody>
            <a:bodyPr wrap="square" rtlCol="0">
              <a:spAutoFit/>
            </a:bodyPr>
            <a:lstStyle/>
            <a:p>
              <a:pPr algn="ctr"/>
              <a:r>
                <a:rPr lang="pt-BR" sz="1200" dirty="0" smtClean="0"/>
                <a:t>Camada #1 (escondida)</a:t>
              </a:r>
              <a:endParaRPr lang="pt-BR" sz="1200" dirty="0"/>
            </a:p>
          </p:txBody>
        </p:sp>
        <p:sp>
          <p:nvSpPr>
            <p:cNvPr id="95" name="TextBox 129"/>
            <p:cNvSpPr txBox="1"/>
            <p:nvPr/>
          </p:nvSpPr>
          <p:spPr>
            <a:xfrm>
              <a:off x="3415405" y="6222758"/>
              <a:ext cx="1217416" cy="461665"/>
            </a:xfrm>
            <a:prstGeom prst="rect">
              <a:avLst/>
            </a:prstGeom>
            <a:noFill/>
          </p:spPr>
          <p:txBody>
            <a:bodyPr wrap="square" rtlCol="0">
              <a:spAutoFit/>
            </a:bodyPr>
            <a:lstStyle/>
            <a:p>
              <a:pPr algn="ctr"/>
              <a:r>
                <a:rPr lang="pt-BR" sz="1200" dirty="0" smtClean="0"/>
                <a:t>Camada #2 </a:t>
              </a:r>
            </a:p>
            <a:p>
              <a:pPr algn="ctr"/>
              <a:r>
                <a:rPr lang="pt-BR" sz="1200" dirty="0" smtClean="0"/>
                <a:t>(de saída)</a:t>
              </a:r>
              <a:endParaRPr lang="pt-BR" sz="1200" dirty="0"/>
            </a:p>
          </p:txBody>
        </p:sp>
      </p:grpSp>
    </p:spTree>
    <p:extLst>
      <p:ext uri="{BB962C8B-B14F-4D97-AF65-F5344CB8AC3E}">
        <p14:creationId xmlns:p14="http://schemas.microsoft.com/office/powerpoint/2010/main" val="455897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p:txBody>
              <a:bodyPr>
                <a:normAutofit fontScale="92500" lnSpcReduction="10000"/>
              </a:bodyPr>
              <a:lstStyle/>
              <a:p>
                <a:r>
                  <a:rPr lang="pt-BR" dirty="0"/>
                  <a:t>Vamos entender esse problema através de um exemplo.</a:t>
                </a:r>
              </a:p>
              <a:p>
                <a:r>
                  <a:rPr lang="pt-BR" dirty="0"/>
                  <a:t>Dada a simplificação de uma rede neural mostrada na figura abaixo, a qual contém</a:t>
                </a:r>
              </a:p>
              <a:p>
                <a:pPr lvl="1">
                  <a:buFont typeface="Wingdings" panose="05000000000000000000" pitchFamily="2" charset="2"/>
                  <a:buChar char="§"/>
                </a:pPr>
                <a:r>
                  <a:rPr lang="pt-BR" dirty="0"/>
                  <a:t>Três nós com as seguintes funções de ativação </a:t>
                </a:r>
                <a14:m>
                  <m:oMath xmlns:m="http://schemas.openxmlformats.org/officeDocument/2006/math">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a:t>
                </a:r>
              </a:p>
              <a:p>
                <a:pPr lvl="1">
                  <a:buFont typeface="Wingdings" panose="05000000000000000000" pitchFamily="2" charset="2"/>
                  <a:buChar char="§"/>
                </a:pPr>
                <a:r>
                  <a:rPr lang="pt-BR" dirty="0"/>
                  <a:t>Pesos </a:t>
                </a:r>
                <a14:m>
                  <m:oMath xmlns:m="http://schemas.openxmlformats.org/officeDocument/2006/math">
                    <m:r>
                      <a:rPr lang="pt-BR" i="1">
                        <a:latin typeface="Cambria Math" panose="02040503050406030204" pitchFamily="18" charset="0"/>
                      </a:rPr>
                      <m:t>𝑤</m:t>
                    </m:r>
                  </m:oMath>
                </a14:m>
                <a:r>
                  <a:rPr lang="pt-BR" dirty="0"/>
                  <a:t>, 1 e 1, conectando os três nós, respectivamente.</a:t>
                </a:r>
              </a:p>
              <a:p>
                <a:pPr lvl="1">
                  <a:buFont typeface="Wingdings" panose="05000000000000000000" pitchFamily="2" charset="2"/>
                  <a:buChar char="§"/>
                </a:pPr>
                <a:r>
                  <a:rPr lang="pt-BR" dirty="0"/>
                  <a:t>Entrada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=1</m:t>
                    </m:r>
                  </m:oMath>
                </a14:m>
                <a:r>
                  <a:rPr lang="pt-BR" dirty="0"/>
                  <a:t>.</a:t>
                </a:r>
              </a:p>
              <a:p>
                <a:r>
                  <a:rPr lang="pt-BR" dirty="0"/>
                  <a:t>Para atualizarmos o valor do peso </a:t>
                </a:r>
                <a14:m>
                  <m:oMath xmlns:m="http://schemas.openxmlformats.org/officeDocument/2006/math">
                    <m:r>
                      <a:rPr lang="pt-BR" i="1">
                        <a:latin typeface="Cambria Math" panose="02040503050406030204" pitchFamily="18" charset="0"/>
                      </a:rPr>
                      <m:t>𝑤</m:t>
                    </m:r>
                  </m:oMath>
                </a14:m>
                <a:r>
                  <a:rPr lang="pt-BR" dirty="0"/>
                  <a:t> com o gradiente descendente, precisamos encontrar a derivada parcial de </a:t>
                </a:r>
                <a14:m>
                  <m:oMath xmlns:m="http://schemas.openxmlformats.org/officeDocument/2006/math">
                    <m:r>
                      <a:rPr lang="pt-BR" i="1">
                        <a:latin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rPr>
                      <m:t>𝑤</m:t>
                    </m:r>
                  </m:oMath>
                </a14:m>
                <a:r>
                  <a:rPr lang="pt-BR" dirty="0"/>
                  <a:t>.</a:t>
                </a:r>
              </a:p>
              <a:p>
                <a:r>
                  <a:rPr lang="pt-BR" dirty="0"/>
                  <a:t>Para encontrar a derivada, usamos a regra da cadeia</a:t>
                </a:r>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𝑦</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r>
                            <a:rPr lang="pt-BR" sz="2600" i="1">
                              <a:latin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h</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r>
                            <a:rPr lang="pt-BR" sz="2600" i="1">
                              <a:latin typeface="Cambria Math" panose="02040503050406030204" pitchFamily="18" charset="0"/>
                            </a:rPr>
                            <m:t>)</m:t>
                          </m:r>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oMath>
                  </m:oMathPara>
                </a14:m>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blipFill rotWithShape="0">
                <a:blip r:embed="rId3"/>
                <a:stretch>
                  <a:fillRect l="-928" t="-2801" r="-290"/>
                </a:stretch>
              </a:blipFill>
            </p:spPr>
            <p:txBody>
              <a:bodyPr/>
              <a:lstStyle/>
              <a:p>
                <a:r>
                  <a:rPr lang="pt-BR">
                    <a:noFill/>
                  </a:rPr>
                  <a:t> </a:t>
                </a:r>
              </a:p>
            </p:txBody>
          </p:sp>
        </mc:Fallback>
      </mc:AlternateContent>
      <p:grpSp>
        <p:nvGrpSpPr>
          <p:cNvPr id="4" name="Agrupar 23">
            <a:extLst>
              <a:ext uri="{FF2B5EF4-FFF2-40B4-BE49-F238E27FC236}">
                <a16:creationId xmlns:a16="http://schemas.microsoft.com/office/drawing/2014/main" xmlns="" id="{B2B2E9E4-40EA-4EF3-A1B4-7C4B37E726F4}"/>
              </a:ext>
            </a:extLst>
          </p:cNvPr>
          <p:cNvGrpSpPr/>
          <p:nvPr/>
        </p:nvGrpSpPr>
        <p:grpSpPr>
          <a:xfrm>
            <a:off x="2729869" y="6016442"/>
            <a:ext cx="6903711" cy="749666"/>
            <a:chOff x="4473339" y="2985718"/>
            <a:chExt cx="6903711" cy="749666"/>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xmlns=""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4"/>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xmlns=""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5"/>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ipse 6">
                  <a:extLst>
                    <a:ext uri="{FF2B5EF4-FFF2-40B4-BE49-F238E27FC236}">
                      <a16:creationId xmlns:a16="http://schemas.microsoft.com/office/drawing/2014/main" xmlns=""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6"/>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xmlns="" id="{4DB247EE-A5CD-4605-B5AE-0574C92FD396}"/>
                </a:ext>
              </a:extLst>
            </p:cNvPr>
            <p:cNvCxnSpPr>
              <a:cxnSpLocks/>
              <a:stCxn id="5" idx="6"/>
              <a:endCxn id="6"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9">
              <a:extLst>
                <a:ext uri="{FF2B5EF4-FFF2-40B4-BE49-F238E27FC236}">
                  <a16:creationId xmlns:a16="http://schemas.microsoft.com/office/drawing/2014/main" xmlns="" id="{8FDC2F6D-7AEF-4D5B-AD32-8005F3C27C47}"/>
                </a:ext>
              </a:extLst>
            </p:cNvPr>
            <p:cNvCxnSpPr>
              <a:stCxn id="6" idx="6"/>
              <a:endCxn id="7"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12">
              <a:extLst>
                <a:ext uri="{FF2B5EF4-FFF2-40B4-BE49-F238E27FC236}">
                  <a16:creationId xmlns:a16="http://schemas.microsoft.com/office/drawing/2014/main" xmlns=""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tângulo 10">
                  <a:extLst>
                    <a:ext uri="{FF2B5EF4-FFF2-40B4-BE49-F238E27FC236}">
                      <a16:creationId xmlns:a16="http://schemas.microsoft.com/office/drawing/2014/main" xmlns="" id="{BB399603-1FD4-44D2-8C65-4FA371297954}"/>
                    </a:ext>
                  </a:extLst>
                </p:cNvPr>
                <p:cNvSpPr/>
                <p:nvPr/>
              </p:nvSpPr>
              <p:spPr>
                <a:xfrm>
                  <a:off x="9488648" y="3133618"/>
                  <a:ext cx="1888402"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id="{BB399603-1FD4-44D2-8C65-4FA371297954}"/>
                    </a:ext>
                  </a:extLst>
                </p:cNvPr>
                <p:cNvSpPr>
                  <a:spLocks noRot="1" noChangeAspect="1" noMove="1" noResize="1" noEditPoints="1" noAdjustHandles="1" noChangeArrowheads="1" noChangeShapeType="1" noTextEdit="1"/>
                </p:cNvSpPr>
                <p:nvPr/>
              </p:nvSpPr>
              <p:spPr>
                <a:xfrm>
                  <a:off x="9488648" y="3133618"/>
                  <a:ext cx="1888402"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tângulo 11">
                  <a:extLst>
                    <a:ext uri="{FF2B5EF4-FFF2-40B4-BE49-F238E27FC236}">
                      <a16:creationId xmlns:a16="http://schemas.microsoft.com/office/drawing/2014/main" xmlns="" id="{FAB24333-A3E1-42FB-A469-DC8B3C8AE5A8}"/>
                    </a:ext>
                  </a:extLst>
                </p:cNvPr>
                <p:cNvSpPr/>
                <p:nvPr/>
              </p:nvSpPr>
              <p:spPr>
                <a:xfrm>
                  <a:off x="7705461" y="3366052"/>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id="{FAB24333-A3E1-42FB-A469-DC8B3C8AE5A8}"/>
                    </a:ext>
                  </a:extLst>
                </p:cNvPr>
                <p:cNvSpPr>
                  <a:spLocks noRot="1" noChangeAspect="1" noMove="1" noResize="1" noEditPoints="1" noAdjustHandles="1" noChangeArrowheads="1" noChangeShapeType="1" noTextEdit="1"/>
                </p:cNvSpPr>
                <p:nvPr/>
              </p:nvSpPr>
              <p:spPr>
                <a:xfrm>
                  <a:off x="7705461" y="3366052"/>
                  <a:ext cx="971813" cy="369332"/>
                </a:xfrm>
                <a:prstGeom prst="rect">
                  <a:avLst/>
                </a:prstGeom>
                <a:blipFill>
                  <a:blip r:embed="rId8"/>
                  <a:stretch>
                    <a:fillRect l="-1887" r="-4403"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tângulo 12">
                  <a:extLst>
                    <a:ext uri="{FF2B5EF4-FFF2-40B4-BE49-F238E27FC236}">
                      <a16:creationId xmlns:a16="http://schemas.microsoft.com/office/drawing/2014/main" xmlns="" id="{F6753DB7-75B6-4A62-9915-3372A17CDB94}"/>
                    </a:ext>
                  </a:extLst>
                </p:cNvPr>
                <p:cNvSpPr/>
                <p:nvPr/>
              </p:nvSpPr>
              <p:spPr>
                <a:xfrm>
                  <a:off x="6186223" y="3359550"/>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id="{F6753DB7-75B6-4A62-9915-3372A17CDB94}"/>
                    </a:ext>
                  </a:extLst>
                </p:cNvPr>
                <p:cNvSpPr>
                  <a:spLocks noRot="1" noChangeAspect="1" noMove="1" noResize="1" noEditPoints="1" noAdjustHandles="1" noChangeArrowheads="1" noChangeShapeType="1" noTextEdit="1"/>
                </p:cNvSpPr>
                <p:nvPr/>
              </p:nvSpPr>
              <p:spPr>
                <a:xfrm>
                  <a:off x="6186223" y="3359550"/>
                  <a:ext cx="943237"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xmlns="" id="{8BEB5D43-CA6F-418B-AC1B-D8E50C603710}"/>
                    </a:ext>
                  </a:extLst>
                </p:cNvPr>
                <p:cNvSpPr/>
                <p:nvPr/>
              </p:nvSpPr>
              <p:spPr>
                <a:xfrm>
                  <a:off x="4473339" y="3170384"/>
                  <a:ext cx="848886"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𝑥</m:t>
                        </m:r>
                        <m:r>
                          <a:rPr lang="pt-BR" b="0" i="1" smtClean="0">
                            <a:latin typeface="Cambria Math" panose="02040503050406030204" pitchFamily="18" charset="0"/>
                          </a:rPr>
                          <m:t>=1</m:t>
                        </m:r>
                      </m:oMath>
                    </m:oMathPara>
                  </a14:m>
                  <a:endParaRPr lang="en-US" dirty="0"/>
                </a:p>
              </p:txBody>
            </p:sp>
          </mc:Choice>
          <mc:Fallback xmlns="">
            <p:sp>
              <p:nvSpPr>
                <p:cNvPr id="17" name="Retângulo 16">
                  <a:extLst>
                    <a:ext uri="{FF2B5EF4-FFF2-40B4-BE49-F238E27FC236}">
                      <a16:creationId xmlns:a16="http://schemas.microsoft.com/office/drawing/2014/main" id="{8BEB5D43-CA6F-418B-AC1B-D8E50C603710}"/>
                    </a:ext>
                  </a:extLst>
                </p:cNvPr>
                <p:cNvSpPr>
                  <a:spLocks noRot="1" noChangeAspect="1" noMove="1" noResize="1" noEditPoints="1" noAdjustHandles="1" noChangeArrowheads="1" noChangeShapeType="1" noTextEdit="1"/>
                </p:cNvSpPr>
                <p:nvPr/>
              </p:nvSpPr>
              <p:spPr>
                <a:xfrm>
                  <a:off x="4473339" y="3170384"/>
                  <a:ext cx="848886" cy="369332"/>
                </a:xfrm>
                <a:prstGeom prst="rect">
                  <a:avLst/>
                </a:prstGeom>
                <a:blipFill>
                  <a:blip r:embed="rId10"/>
                  <a:stretch>
                    <a:fillRect/>
                  </a:stretch>
                </a:blipFill>
              </p:spPr>
              <p:txBody>
                <a:bodyPr/>
                <a:lstStyle/>
                <a:p>
                  <a:r>
                    <a:rPr lang="en-US">
                      <a:noFill/>
                    </a:rPr>
                    <a:t> </a:t>
                  </a:r>
                </a:p>
              </p:txBody>
            </p:sp>
          </mc:Fallback>
        </mc:AlternateContent>
        <p:cxnSp>
          <p:nvCxnSpPr>
            <p:cNvPr id="15" name="Conector de Seta Reta 17">
              <a:extLst>
                <a:ext uri="{FF2B5EF4-FFF2-40B4-BE49-F238E27FC236}">
                  <a16:creationId xmlns:a16="http://schemas.microsoft.com/office/drawing/2014/main" xmlns=""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xmlns="" id="{D9842835-461A-4F7C-8DC5-389F1085CC06}"/>
                    </a:ext>
                  </a:extLst>
                </p:cNvPr>
                <p:cNvSpPr/>
                <p:nvPr/>
              </p:nvSpPr>
              <p:spPr>
                <a:xfrm>
                  <a:off x="5223117" y="3020937"/>
                  <a:ext cx="414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𝑤</m:t>
                        </m:r>
                      </m:oMath>
                    </m:oMathPara>
                  </a14:m>
                  <a:endParaRPr lang="en-US" dirty="0"/>
                </a:p>
              </p:txBody>
            </p:sp>
          </mc:Choice>
          <mc:Fallback xmlns="">
            <p:sp>
              <p:nvSpPr>
                <p:cNvPr id="19" name="Retângulo 18">
                  <a:extLst>
                    <a:ext uri="{FF2B5EF4-FFF2-40B4-BE49-F238E27FC236}">
                      <a16:creationId xmlns:a16="http://schemas.microsoft.com/office/drawing/2014/main" id="{D9842835-461A-4F7C-8DC5-389F1085CC06}"/>
                    </a:ext>
                  </a:extLst>
                </p:cNvPr>
                <p:cNvSpPr>
                  <a:spLocks noRot="1" noChangeAspect="1" noMove="1" noResize="1" noEditPoints="1" noAdjustHandles="1" noChangeArrowheads="1" noChangeShapeType="1" noTextEdit="1"/>
                </p:cNvSpPr>
                <p:nvPr/>
              </p:nvSpPr>
              <p:spPr>
                <a:xfrm>
                  <a:off x="5223117" y="3020937"/>
                  <a:ext cx="41421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tângulo 16">
                  <a:extLst>
                    <a:ext uri="{FF2B5EF4-FFF2-40B4-BE49-F238E27FC236}">
                      <a16:creationId xmlns:a16="http://schemas.microsoft.com/office/drawing/2014/main" xmlns="" id="{ACDAE330-BCC1-4F77-8EA6-C3DB7D574120}"/>
                    </a:ext>
                  </a:extLst>
                </p:cNvPr>
                <p:cNvSpPr/>
                <p:nvPr/>
              </p:nvSpPr>
              <p:spPr>
                <a:xfrm>
                  <a:off x="6184759" y="2985718"/>
                  <a:ext cx="94470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0" name="Retângulo 19">
                  <a:extLst>
                    <a:ext uri="{FF2B5EF4-FFF2-40B4-BE49-F238E27FC236}">
                      <a16:creationId xmlns:a16="http://schemas.microsoft.com/office/drawing/2014/main" id="{ACDAE330-BCC1-4F77-8EA6-C3DB7D574120}"/>
                    </a:ext>
                  </a:extLst>
                </p:cNvPr>
                <p:cNvSpPr>
                  <a:spLocks noRot="1" noChangeAspect="1" noMove="1" noResize="1" noEditPoints="1" noAdjustHandles="1" noChangeArrowheads="1" noChangeShapeType="1" noTextEdit="1"/>
                </p:cNvSpPr>
                <p:nvPr/>
              </p:nvSpPr>
              <p:spPr>
                <a:xfrm>
                  <a:off x="6184759" y="2985718"/>
                  <a:ext cx="94470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tângulo 17">
                  <a:extLst>
                    <a:ext uri="{FF2B5EF4-FFF2-40B4-BE49-F238E27FC236}">
                      <a16:creationId xmlns:a16="http://schemas.microsoft.com/office/drawing/2014/main" xmlns="" id="{D7251400-1BF3-4485-B8CB-FDE69339835B}"/>
                    </a:ext>
                  </a:extLst>
                </p:cNvPr>
                <p:cNvSpPr/>
                <p:nvPr/>
              </p:nvSpPr>
              <p:spPr>
                <a:xfrm>
                  <a:off x="7705459" y="2996720"/>
                  <a:ext cx="9718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1" name="Retângulo 20">
                  <a:extLst>
                    <a:ext uri="{FF2B5EF4-FFF2-40B4-BE49-F238E27FC236}">
                      <a16:creationId xmlns:a16="http://schemas.microsoft.com/office/drawing/2014/main" id="{D7251400-1BF3-4485-B8CB-FDE69339835B}"/>
                    </a:ext>
                  </a:extLst>
                </p:cNvPr>
                <p:cNvSpPr>
                  <a:spLocks noRot="1" noChangeAspect="1" noMove="1" noResize="1" noEditPoints="1" noAdjustHandles="1" noChangeArrowheads="1" noChangeShapeType="1" noTextEdit="1"/>
                </p:cNvSpPr>
                <p:nvPr/>
              </p:nvSpPr>
              <p:spPr>
                <a:xfrm>
                  <a:off x="7705459" y="2996720"/>
                  <a:ext cx="971816" cy="369332"/>
                </a:xfrm>
                <a:prstGeom prst="rect">
                  <a:avLst/>
                </a:prstGeom>
                <a:blipFill>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9799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Agrupar 23">
            <a:extLst>
              <a:ext uri="{FF2B5EF4-FFF2-40B4-BE49-F238E27FC236}">
                <a16:creationId xmlns:a16="http://schemas.microsoft.com/office/drawing/2014/main" xmlns="" id="{B2B2E9E4-40EA-4EF3-A1B4-7C4B37E726F4}"/>
              </a:ext>
            </a:extLst>
          </p:cNvPr>
          <p:cNvGrpSpPr/>
          <p:nvPr/>
        </p:nvGrpSpPr>
        <p:grpSpPr>
          <a:xfrm>
            <a:off x="3073092" y="3054167"/>
            <a:ext cx="6451647" cy="657332"/>
            <a:chOff x="4902287" y="2985718"/>
            <a:chExt cx="6451647" cy="657332"/>
          </a:xfrm>
        </p:grpSpPr>
        <mc:AlternateContent xmlns:mc="http://schemas.openxmlformats.org/markup-compatibility/2006" xmlns:a14="http://schemas.microsoft.com/office/drawing/2010/main">
          <mc:Choice Requires="a14">
            <p:sp>
              <p:nvSpPr>
                <p:cNvPr id="4" name="Elipse 3">
                  <a:extLst>
                    <a:ext uri="{FF2B5EF4-FFF2-40B4-BE49-F238E27FC236}">
                      <a16:creationId xmlns:a16="http://schemas.microsoft.com/office/drawing/2014/main" xmlns=""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2"/>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xmlns=""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3"/>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xmlns=""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4"/>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xmlns="" id="{4DB247EE-A5CD-4605-B5AE-0574C92FD396}"/>
                </a:ext>
              </a:extLst>
            </p:cNvPr>
            <p:cNvCxnSpPr>
              <a:cxnSpLocks/>
              <a:stCxn id="4" idx="6"/>
              <a:endCxn id="5"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xmlns="" id="{8FDC2F6D-7AEF-4D5B-AD32-8005F3C27C47}"/>
                </a:ext>
              </a:extLst>
            </p:cNvPr>
            <p:cNvCxnSpPr>
              <a:stCxn id="5" idx="6"/>
              <a:endCxn id="6"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xmlns=""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xmlns="" id="{BB399603-1FD4-44D2-8C65-4FA371297954}"/>
                    </a:ext>
                  </a:extLst>
                </p:cNvPr>
                <p:cNvSpPr/>
                <p:nvPr/>
              </p:nvSpPr>
              <p:spPr>
                <a:xfrm>
                  <a:off x="9511763" y="3133618"/>
                  <a:ext cx="1842171"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xmlns:a14="http://schemas.microsoft.com/office/drawing/2010/main" xmlns="" id="{BB399603-1FD4-44D2-8C65-4FA371297954}"/>
                    </a:ext>
                  </a:extLst>
                </p:cNvPr>
                <p:cNvSpPr>
                  <a:spLocks noRot="1" noChangeAspect="1" noMove="1" noResize="1" noEditPoints="1" noAdjustHandles="1" noChangeArrowheads="1" noChangeShapeType="1" noTextEdit="1"/>
                </p:cNvSpPr>
                <p:nvPr/>
              </p:nvSpPr>
              <p:spPr>
                <a:xfrm>
                  <a:off x="9511763" y="3133618"/>
                  <a:ext cx="1842171"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tângulo 14">
                  <a:extLst>
                    <a:ext uri="{FF2B5EF4-FFF2-40B4-BE49-F238E27FC236}">
                      <a16:creationId xmlns:a16="http://schemas.microsoft.com/office/drawing/2014/main" xmlns="" id="{FAB24333-A3E1-42FB-A469-DC8B3C8AE5A8}"/>
                    </a:ext>
                  </a:extLst>
                </p:cNvPr>
                <p:cNvSpPr/>
                <p:nvPr/>
              </p:nvSpPr>
              <p:spPr>
                <a:xfrm>
                  <a:off x="7693179" y="2985718"/>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i="1" smtClean="0">
                            <a:latin typeface="Cambria Math" panose="02040503050406030204" pitchFamily="18" charset="0"/>
                          </a:rPr>
                          <m:t>𝑔</m:t>
                        </m:r>
                        <m:r>
                          <a:rPr lang="pt-BR" i="1" smtClean="0">
                            <a:latin typeface="Cambria Math" panose="02040503050406030204" pitchFamily="18" charset="0"/>
                          </a:rPr>
                          <m:t>(</m:t>
                        </m:r>
                        <m:r>
                          <a:rPr lang="pt-BR" i="1" smtClean="0">
                            <a:latin typeface="Cambria Math" panose="02040503050406030204" pitchFamily="18" charset="0"/>
                          </a:rPr>
                          <m:t>h</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xmlns:a14="http://schemas.microsoft.com/office/drawing/2010/main" xmlns="" id="{FAB24333-A3E1-42FB-A469-DC8B3C8AE5A8}"/>
                    </a:ext>
                  </a:extLst>
                </p:cNvPr>
                <p:cNvSpPr>
                  <a:spLocks noRot="1" noChangeAspect="1" noMove="1" noResize="1" noEditPoints="1" noAdjustHandles="1" noChangeArrowheads="1" noChangeShapeType="1" noTextEdit="1"/>
                </p:cNvSpPr>
                <p:nvPr/>
              </p:nvSpPr>
              <p:spPr>
                <a:xfrm>
                  <a:off x="7693179" y="2985718"/>
                  <a:ext cx="971813" cy="369332"/>
                </a:xfrm>
                <a:prstGeom prst="rect">
                  <a:avLst/>
                </a:prstGeom>
                <a:blipFill rotWithShape="0">
                  <a:blip r:embed="rId6"/>
                  <a:stretch>
                    <a:fillRect r="-2516"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xmlns="" id="{F6753DB7-75B6-4A62-9915-3372A17CDB94}"/>
                    </a:ext>
                  </a:extLst>
                </p:cNvPr>
                <p:cNvSpPr/>
                <p:nvPr/>
              </p:nvSpPr>
              <p:spPr>
                <a:xfrm>
                  <a:off x="6171937" y="2985718"/>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xmlns:a14="http://schemas.microsoft.com/office/drawing/2010/main" xmlns="" id="{F6753DB7-75B6-4A62-9915-3372A17CDB94}"/>
                    </a:ext>
                  </a:extLst>
                </p:cNvPr>
                <p:cNvSpPr>
                  <a:spLocks noRot="1" noChangeAspect="1" noMove="1" noResize="1" noEditPoints="1" noAdjustHandles="1" noChangeArrowheads="1" noChangeShapeType="1" noTextEdit="1"/>
                </p:cNvSpPr>
                <p:nvPr/>
              </p:nvSpPr>
              <p:spPr>
                <a:xfrm>
                  <a:off x="6171937" y="2985718"/>
                  <a:ext cx="943237" cy="369332"/>
                </a:xfrm>
                <a:prstGeom prst="rect">
                  <a:avLst/>
                </a:prstGeom>
                <a:blipFill rotWithShape="0">
                  <a:blip r:embed="rId7"/>
                  <a:stretch>
                    <a:fillRect b="-13115"/>
                  </a:stretch>
                </a:blipFill>
              </p:spPr>
              <p:txBody>
                <a:bodyPr/>
                <a:lstStyle/>
                <a:p>
                  <a:r>
                    <a:rPr lang="pt-BR">
                      <a:noFill/>
                    </a:rPr>
                    <a:t> </a:t>
                  </a:r>
                </a:p>
              </p:txBody>
            </p:sp>
          </mc:Fallback>
        </mc:AlternateContent>
        <p:cxnSp>
          <p:nvCxnSpPr>
            <p:cNvPr id="18" name="Conector de Seta Reta 17">
              <a:extLst>
                <a:ext uri="{FF2B5EF4-FFF2-40B4-BE49-F238E27FC236}">
                  <a16:creationId xmlns:a16="http://schemas.microsoft.com/office/drawing/2014/main" xmlns=""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tângulo 18">
                  <a:extLst>
                    <a:ext uri="{FF2B5EF4-FFF2-40B4-BE49-F238E27FC236}">
                      <a16:creationId xmlns:a16="http://schemas.microsoft.com/office/drawing/2014/main" xmlns="" id="{D9842835-461A-4F7C-8DC5-389F1085CC06}"/>
                    </a:ext>
                  </a:extLst>
                </p:cNvPr>
                <p:cNvSpPr/>
                <p:nvPr/>
              </p:nvSpPr>
              <p:spPr>
                <a:xfrm>
                  <a:off x="4902287" y="3133618"/>
                  <a:ext cx="3679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𝑥</m:t>
                        </m:r>
                      </m:oMath>
                    </m:oMathPara>
                  </a14:m>
                  <a:endParaRPr lang="en-US" dirty="0"/>
                </a:p>
              </p:txBody>
            </p:sp>
          </mc:Choice>
          <mc:Fallback xmlns="">
            <p:sp>
              <p:nvSpPr>
                <p:cNvPr id="19" name="Retângulo 18">
                  <a:extLst>
                    <a:ext uri="{FF2B5EF4-FFF2-40B4-BE49-F238E27FC236}">
                      <a16:creationId xmlns:a16="http://schemas.microsoft.com/office/drawing/2014/main" xmlns:a14="http://schemas.microsoft.com/office/drawing/2010/main" xmlns="" id="{D9842835-461A-4F7C-8DC5-389F1085CC06}"/>
                    </a:ext>
                  </a:extLst>
                </p:cNvPr>
                <p:cNvSpPr>
                  <a:spLocks noRot="1" noChangeAspect="1" noMove="1" noResize="1" noEditPoints="1" noAdjustHandles="1" noChangeArrowheads="1" noChangeShapeType="1" noTextEdit="1"/>
                </p:cNvSpPr>
                <p:nvPr/>
              </p:nvSpPr>
              <p:spPr>
                <a:xfrm>
                  <a:off x="4902287" y="3133618"/>
                  <a:ext cx="367986" cy="369332"/>
                </a:xfrm>
                <a:prstGeom prst="rect">
                  <a:avLst/>
                </a:prstGeom>
                <a:blipFill rotWithShape="0">
                  <a:blip r:embed="rId8"/>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2147823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xmlns="" id="{8C0AEE39-1D1E-B813-CD69-1065FC112257}"/>
              </a:ext>
            </a:extLst>
          </p:cNvPr>
          <p:cNvSpPr>
            <a:spLocks noGrp="1"/>
          </p:cNvSpPr>
          <p:nvPr>
            <p:ph idx="1"/>
          </p:nvPr>
        </p:nvSpPr>
        <p:spPr>
          <a:xfrm>
            <a:off x="5436158" y="1825624"/>
            <a:ext cx="6591718" cy="5032375"/>
          </a:xfrm>
        </p:spPr>
        <p:txBody>
          <a:bodyPr>
            <a:normAutofit lnSpcReduction="10000"/>
          </a:bodyPr>
          <a:lstStyle/>
          <a:p>
            <a:r>
              <a:rPr lang="pt-BR" dirty="0"/>
              <a:t>A rede ao lado é do tipo </a:t>
            </a:r>
            <a:r>
              <a:rPr lang="pt-BR" b="1" i="1" dirty="0">
                <a:solidFill>
                  <a:srgbClr val="0070C0"/>
                </a:solidFill>
              </a:rPr>
              <a:t>densamente conectada</a:t>
            </a:r>
            <a:r>
              <a:rPr lang="pt-BR" dirty="0"/>
              <a:t> e de </a:t>
            </a:r>
            <a:r>
              <a:rPr lang="pt-BR" b="1" i="1" dirty="0">
                <a:solidFill>
                  <a:srgbClr val="0070C0"/>
                </a:solidFill>
              </a:rPr>
              <a:t>alimentação direta</a:t>
            </a:r>
            <a:r>
              <a:rPr lang="pt-BR" dirty="0"/>
              <a:t>.</a:t>
            </a:r>
          </a:p>
          <a:p>
            <a:pPr lvl="1">
              <a:buFont typeface="Wingdings" panose="05000000000000000000" pitchFamily="2" charset="2"/>
              <a:buChar char="§"/>
            </a:pPr>
            <a:r>
              <a:rPr lang="pt-BR" dirty="0"/>
              <a:t>Cada uma das saídas de uma camada </a:t>
            </a:r>
            <a:r>
              <a:rPr lang="pt-BR" b="1" i="1" dirty="0">
                <a:solidFill>
                  <a:srgbClr val="7030A0"/>
                </a:solidFill>
              </a:rPr>
              <a:t>se conecta a todos os nós</a:t>
            </a:r>
            <a:r>
              <a:rPr lang="pt-BR" dirty="0"/>
              <a:t> da camada seguinte através de pesos sinápticos.</a:t>
            </a:r>
          </a:p>
          <a:p>
            <a:pPr lvl="1">
              <a:buFont typeface="Wingdings" panose="05000000000000000000" pitchFamily="2" charset="2"/>
              <a:buChar char="§"/>
            </a:pPr>
            <a:r>
              <a:rPr lang="pt-BR" dirty="0"/>
              <a:t>Os </a:t>
            </a:r>
            <a:r>
              <a:rPr lang="pt-BR" b="1" i="1" dirty="0">
                <a:solidFill>
                  <a:srgbClr val="7030A0"/>
                </a:solidFill>
              </a:rPr>
              <a:t>dados fluem através da rede em uma única direção</a:t>
            </a:r>
            <a:r>
              <a:rPr lang="pt-BR" dirty="0"/>
              <a:t>, da camada de entrada para a camada de saída, sem ciclos ou </a:t>
            </a:r>
            <a:r>
              <a:rPr lang="pt-BR" i="1" dirty="0"/>
              <a:t>loops</a:t>
            </a:r>
            <a:r>
              <a:rPr lang="pt-BR" dirty="0"/>
              <a:t> de retroalimentação.</a:t>
            </a:r>
          </a:p>
          <a:p>
            <a:r>
              <a:rPr lang="pt-BR" dirty="0"/>
              <a:t>Essa rede é chamada de </a:t>
            </a:r>
            <a:r>
              <a:rPr lang="pt-BR" b="1" i="1" dirty="0">
                <a:solidFill>
                  <a:srgbClr val="00B050"/>
                </a:solidFill>
              </a:rPr>
              <a:t>perceptron de múltiplas camadas</a:t>
            </a:r>
            <a:r>
              <a:rPr lang="pt-BR" dirty="0"/>
              <a:t> (do inglês, </a:t>
            </a:r>
            <a:r>
              <a:rPr lang="pt-BR" i="1" dirty="0" err="1"/>
              <a:t>Multilayer</a:t>
            </a:r>
            <a:r>
              <a:rPr lang="pt-BR" i="1" dirty="0"/>
              <a:t> Perceptron</a:t>
            </a:r>
            <a:r>
              <a:rPr lang="pt-BR" dirty="0"/>
              <a:t> - MLP) ou de </a:t>
            </a:r>
            <a:r>
              <a:rPr lang="pt-BR" b="1" i="1" dirty="0">
                <a:solidFill>
                  <a:srgbClr val="00B050"/>
                </a:solidFill>
              </a:rPr>
              <a:t>rede densamente conectada (de alimentação direta) </a:t>
            </a:r>
            <a:r>
              <a:rPr lang="pt-BR" dirty="0"/>
              <a:t>(do inglês, </a:t>
            </a:r>
            <a:r>
              <a:rPr lang="pt-BR" i="1" dirty="0" err="1"/>
              <a:t>Dense</a:t>
            </a:r>
            <a:r>
              <a:rPr lang="pt-BR" i="1" dirty="0"/>
              <a:t> Neural Network</a:t>
            </a:r>
            <a:r>
              <a:rPr lang="pt-BR" dirty="0"/>
              <a:t> - DNN).</a:t>
            </a:r>
          </a:p>
        </p:txBody>
      </p:sp>
      <p:pic>
        <p:nvPicPr>
          <p:cNvPr id="4" name="Picture 3">
            <a:extLst>
              <a:ext uri="{FF2B5EF4-FFF2-40B4-BE49-F238E27FC236}">
                <a16:creationId xmlns:a16="http://schemas.microsoft.com/office/drawing/2014/main" xmlns=""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xmlns=""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58238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xmlns="" id="{8C0AEE39-1D1E-B813-CD69-1065FC112257}"/>
              </a:ext>
            </a:extLst>
          </p:cNvPr>
          <p:cNvSpPr>
            <a:spLocks noGrp="1"/>
          </p:cNvSpPr>
          <p:nvPr>
            <p:ph idx="1"/>
          </p:nvPr>
        </p:nvSpPr>
        <p:spPr>
          <a:xfrm>
            <a:off x="5767755" y="1825624"/>
            <a:ext cx="6260122" cy="5032375"/>
          </a:xfrm>
        </p:spPr>
        <p:txBody>
          <a:bodyPr>
            <a:normAutofit lnSpcReduction="10000"/>
          </a:bodyPr>
          <a:lstStyle/>
          <a:p>
            <a:r>
              <a:rPr lang="pt-BR" dirty="0"/>
              <a:t>As </a:t>
            </a:r>
            <a:r>
              <a:rPr lang="pt-BR" dirty="0" err="1"/>
              <a:t>RNAs</a:t>
            </a:r>
            <a:r>
              <a:rPr lang="pt-BR" dirty="0"/>
              <a:t> são o coração do </a:t>
            </a:r>
            <a:r>
              <a:rPr lang="pt-BR" b="1" i="1" dirty="0" err="1"/>
              <a:t>deep</a:t>
            </a:r>
            <a:r>
              <a:rPr lang="pt-BR" b="1" i="1" dirty="0"/>
              <a:t> </a:t>
            </a:r>
            <a:r>
              <a:rPr lang="pt-BR" b="1" i="1" dirty="0" err="1"/>
              <a:t>learning</a:t>
            </a:r>
            <a:r>
              <a:rPr lang="pt-BR" b="1" i="1" dirty="0"/>
              <a:t> ou aprendizado profundo</a:t>
            </a:r>
            <a:r>
              <a:rPr lang="pt-BR" dirty="0"/>
              <a:t>. </a:t>
            </a:r>
          </a:p>
          <a:p>
            <a:r>
              <a:rPr lang="pt-BR" dirty="0"/>
              <a:t>O termo "</a:t>
            </a:r>
            <a:r>
              <a:rPr lang="pt-BR" b="1" i="1" dirty="0">
                <a:solidFill>
                  <a:srgbClr val="00B050"/>
                </a:solidFill>
              </a:rPr>
              <a:t>profundo</a:t>
            </a:r>
            <a:r>
              <a:rPr lang="pt-BR" dirty="0"/>
              <a:t>" vem fato de que essas redes podem possuir </a:t>
            </a:r>
            <a:r>
              <a:rPr lang="pt-BR" b="1" i="1" dirty="0">
                <a:solidFill>
                  <a:srgbClr val="7030A0"/>
                </a:solidFill>
              </a:rPr>
              <a:t>muitas camadas ocultas</a:t>
            </a:r>
            <a:r>
              <a:rPr lang="pt-BR" dirty="0"/>
              <a:t>.</a:t>
            </a:r>
          </a:p>
          <a:p>
            <a:r>
              <a:rPr lang="pt-BR" dirty="0"/>
              <a:t>Em geral, quando uma RNA tem duas ou mais camadas ocultas, ela pode ser chamada de </a:t>
            </a:r>
            <a:r>
              <a:rPr lang="pt-BR" b="1" i="1" dirty="0"/>
              <a:t>rede neural profunda</a:t>
            </a:r>
            <a:r>
              <a:rPr lang="pt-BR" dirty="0"/>
              <a:t> (ou em inglês, </a:t>
            </a:r>
            <a:r>
              <a:rPr lang="pt-BR" i="1" dirty="0" err="1"/>
              <a:t>Deep</a:t>
            </a:r>
            <a:r>
              <a:rPr lang="pt-BR" i="1" dirty="0"/>
              <a:t> Neural Network </a:t>
            </a:r>
            <a:r>
              <a:rPr lang="pt-BR" dirty="0"/>
              <a:t>- DNN).</a:t>
            </a:r>
          </a:p>
          <a:p>
            <a:r>
              <a:rPr lang="pt-BR" dirty="0"/>
              <a:t>A rede MLP ao lado possui duas camadas ocultas e, portanto, poderia ser chamada de DNN.</a:t>
            </a:r>
          </a:p>
        </p:txBody>
      </p:sp>
      <p:pic>
        <p:nvPicPr>
          <p:cNvPr id="4" name="Picture 3">
            <a:extLst>
              <a:ext uri="{FF2B5EF4-FFF2-40B4-BE49-F238E27FC236}">
                <a16:creationId xmlns:a16="http://schemas.microsoft.com/office/drawing/2014/main" xmlns=""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xmlns=""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915606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xmlns="" id="{8C0AEE39-1D1E-B813-CD69-1065FC112257}"/>
              </a:ext>
            </a:extLst>
          </p:cNvPr>
          <p:cNvSpPr>
            <a:spLocks noGrp="1"/>
          </p:cNvSpPr>
          <p:nvPr>
            <p:ph idx="1"/>
          </p:nvPr>
        </p:nvSpPr>
        <p:spPr>
          <a:xfrm>
            <a:off x="5647174" y="1825624"/>
            <a:ext cx="6380702" cy="5032375"/>
          </a:xfrm>
        </p:spPr>
        <p:txBody>
          <a:bodyPr>
            <a:normAutofit/>
          </a:bodyPr>
          <a:lstStyle/>
          <a:p>
            <a:r>
              <a:rPr lang="pt-BR" dirty="0"/>
              <a:t>Em particular, uma MLP com </a:t>
            </a:r>
            <a:r>
              <a:rPr lang="pt-BR" b="1" i="1" dirty="0">
                <a:solidFill>
                  <a:srgbClr val="00B050"/>
                </a:solidFill>
              </a:rPr>
              <a:t>uma camada oculta com dois nós </a:t>
            </a:r>
            <a:r>
              <a:rPr lang="pt-BR" dirty="0"/>
              <a:t>e </a:t>
            </a:r>
            <a:r>
              <a:rPr lang="pt-BR" b="1" i="1" dirty="0">
                <a:solidFill>
                  <a:srgbClr val="00B050"/>
                </a:solidFill>
              </a:rPr>
              <a:t>uma camada de saída com um nó </a:t>
            </a:r>
            <a:r>
              <a:rPr lang="pt-BR" dirty="0"/>
              <a:t>pode resolver o problema da lógica XOR.</a:t>
            </a:r>
          </a:p>
          <a:p>
            <a:r>
              <a:rPr lang="pt-BR" dirty="0"/>
              <a:t>Lembrem-se que um único </a:t>
            </a:r>
            <a:r>
              <a:rPr lang="pt-BR" b="1" i="1" dirty="0"/>
              <a:t>perceptron</a:t>
            </a:r>
            <a:r>
              <a:rPr lang="pt-BR" dirty="0"/>
              <a:t> não é capaz de realizar essa tarefa.</a:t>
            </a:r>
          </a:p>
          <a:p>
            <a:r>
              <a:rPr lang="pt-BR" dirty="0"/>
              <a:t>Os dois nós da camada oculta </a:t>
            </a:r>
            <a:r>
              <a:rPr lang="pt-BR" b="1" i="1" dirty="0">
                <a:solidFill>
                  <a:srgbClr val="7030A0"/>
                </a:solidFill>
              </a:rPr>
              <a:t>aprendem separadores lineares</a:t>
            </a:r>
            <a:r>
              <a:rPr lang="pt-BR" dirty="0"/>
              <a:t> que são </a:t>
            </a:r>
            <a:r>
              <a:rPr lang="pt-BR" b="1" i="1" dirty="0">
                <a:solidFill>
                  <a:srgbClr val="7030A0"/>
                </a:solidFill>
              </a:rPr>
              <a:t>combinados</a:t>
            </a:r>
            <a:r>
              <a:rPr lang="pt-BR" dirty="0"/>
              <a:t> para obter a </a:t>
            </a:r>
            <a:r>
              <a:rPr lang="pt-BR" b="1" i="1" dirty="0">
                <a:solidFill>
                  <a:srgbClr val="7030A0"/>
                </a:solidFill>
              </a:rPr>
              <a:t>separação não linear</a:t>
            </a:r>
            <a:r>
              <a:rPr lang="pt-BR" dirty="0"/>
              <a:t> resultante.</a:t>
            </a:r>
          </a:p>
        </p:txBody>
      </p:sp>
      <p:pic>
        <p:nvPicPr>
          <p:cNvPr id="1026" name="Picture 2">
            <a:extLst>
              <a:ext uri="{FF2B5EF4-FFF2-40B4-BE49-F238E27FC236}">
                <a16:creationId xmlns:a16="http://schemas.microsoft.com/office/drawing/2014/main" xmlns="" id="{5416B4AC-AC9A-7CD6-6172-846FCE816E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512" y="4154276"/>
            <a:ext cx="3535266" cy="264539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5512" y="1531199"/>
            <a:ext cx="4021557" cy="2463588"/>
          </a:xfrm>
          <a:prstGeom prst="rect">
            <a:avLst/>
          </a:prstGeom>
        </p:spPr>
      </p:pic>
    </p:spTree>
    <p:extLst>
      <p:ext uri="{BB962C8B-B14F-4D97-AF65-F5344CB8AC3E}">
        <p14:creationId xmlns:p14="http://schemas.microsoft.com/office/powerpoint/2010/main" val="3280650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8C0AEE39-1D1E-B813-CD69-1065FC112257}"/>
                  </a:ext>
                </a:extLst>
              </p:cNvPr>
              <p:cNvSpPr>
                <a:spLocks noGrp="1"/>
              </p:cNvSpPr>
              <p:nvPr>
                <p:ph idx="1"/>
              </p:nvPr>
            </p:nvSpPr>
            <p:spPr>
              <a:xfrm>
                <a:off x="5717513" y="1825624"/>
                <a:ext cx="6310364" cy="5032375"/>
              </a:xfrm>
            </p:spPr>
            <p:txBody>
              <a:bodyPr>
                <a:normAutofit/>
              </a:bodyPr>
              <a:lstStyle/>
              <a:p>
                <a:r>
                  <a:rPr lang="pt-BR" dirty="0"/>
                  <a:t>Considerando </a:t>
                </a:r>
                <a:r>
                  <a:rPr lang="pt-BR" b="1" i="1" dirty="0">
                    <a:solidFill>
                      <a:srgbClr val="7030A0"/>
                    </a:solidFill>
                  </a:rPr>
                  <a:t>qualquer dois nós da rede</a:t>
                </a:r>
                <a:r>
                  <a:rPr lang="pt-BR" dirty="0"/>
                  <a:t>, a </a:t>
                </a:r>
                <a:r>
                  <a:rPr lang="pt-BR" b="1" i="1" dirty="0"/>
                  <a:t>ligação</a:t>
                </a:r>
                <a:r>
                  <a:rPr lang="pt-BR" dirty="0"/>
                  <a:t> do </a:t>
                </a:r>
                <a14:m>
                  <m:oMath xmlns:m="http://schemas.openxmlformats.org/officeDocument/2006/math">
                    <m:r>
                      <a:rPr lang="pt-BR" i="1">
                        <a:latin typeface="Cambria Math" panose="02040503050406030204" pitchFamily="18" charset="0"/>
                      </a:rPr>
                      <m:t>𝑖</m:t>
                    </m:r>
                  </m:oMath>
                </a14:m>
                <a:r>
                  <a:rPr lang="pt-BR" dirty="0"/>
                  <a:t>-ésimo </a:t>
                </a:r>
                <a:r>
                  <a:rPr lang="pt-BR" b="1" i="1" dirty="0"/>
                  <a:t>nó </a:t>
                </a:r>
                <a:r>
                  <a:rPr lang="pt-BR" dirty="0"/>
                  <a:t>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a:t>
                </a:r>
              </a:p>
              <a:p>
                <a:r>
                  <a:rPr lang="pt-BR" dirty="0"/>
                  <a:t>A ligação </a:t>
                </a:r>
                <a:r>
                  <a:rPr lang="pt-BR" b="1" i="1" dirty="0"/>
                  <a:t>propaga</a:t>
                </a:r>
                <a:r>
                  <a:rPr lang="pt-BR" dirty="0"/>
                  <a:t> o </a:t>
                </a:r>
                <a:r>
                  <a:rPr lang="pt-BR" b="1" i="1" dirty="0">
                    <a:solidFill>
                      <a:srgbClr val="00B050"/>
                    </a:solidFill>
                  </a:rPr>
                  <a:t>sinal de saída</a:t>
                </a:r>
                <a:r>
                  <a:rPr lang="pt-BR" b="1" i="1" dirty="0"/>
                  <a:t> </a:t>
                </a:r>
                <a:r>
                  <a:rPr lang="pt-BR" dirty="0"/>
                  <a:t>do </a:t>
                </a:r>
                <a14:m>
                  <m:oMath xmlns:m="http://schemas.openxmlformats.org/officeDocument/2006/math">
                    <m:r>
                      <a:rPr lang="pt-BR" i="1">
                        <a:latin typeface="Cambria Math" panose="02040503050406030204" pitchFamily="18" charset="0"/>
                      </a:rPr>
                      <m:t>𝑖</m:t>
                    </m:r>
                  </m:oMath>
                </a14:m>
                <a:r>
                  <a:rPr lang="pt-BR" dirty="0"/>
                  <a:t>-ésimo </a:t>
                </a:r>
                <a:r>
                  <a:rPr lang="pt-BR" b="1" i="1" dirty="0"/>
                  <a:t>nó</a:t>
                </a:r>
                <a:r>
                  <a:rPr lang="pt-BR" dirty="0"/>
                  <a:t> 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a:t>
                </a:r>
              </a:p>
              <a:p>
                <a:pPr lvl="1">
                  <a:buFont typeface="Wingdings" panose="05000000000000000000" pitchFamily="2" charset="2"/>
                  <a:buChar char="§"/>
                </a:pPr>
                <a:r>
                  <a:rPr lang="pt-BR" dirty="0"/>
                  <a:t>O </a:t>
                </a:r>
                <a:r>
                  <a:rPr lang="pt-BR" b="1" i="1" dirty="0">
                    <a:solidFill>
                      <a:srgbClr val="00B050"/>
                    </a:solidFill>
                  </a:rPr>
                  <a:t>sinal de saída </a:t>
                </a:r>
                <a:r>
                  <a:rPr lang="pt-BR" dirty="0"/>
                  <a:t>do </a:t>
                </a:r>
                <a14:m>
                  <m:oMath xmlns:m="http://schemas.openxmlformats.org/officeDocument/2006/math">
                    <m:r>
                      <a:rPr lang="pt-BR" i="1">
                        <a:latin typeface="Cambria Math" panose="02040503050406030204" pitchFamily="18" charset="0"/>
                      </a:rPr>
                      <m:t>𝑖</m:t>
                    </m:r>
                  </m:oMath>
                </a14:m>
                <a:r>
                  <a:rPr lang="pt-BR" dirty="0"/>
                  <a:t>-ésimo nó é denotado por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A ligação pode ser </a:t>
                </a:r>
                <a:r>
                  <a:rPr lang="pt-BR" b="1" i="1" dirty="0"/>
                  <a:t>excitatória</a:t>
                </a:r>
                <a:r>
                  <a:rPr lang="pt-BR" dirty="0"/>
                  <a:t> ou </a:t>
                </a:r>
                <a:r>
                  <a:rPr lang="pt-BR" b="1" i="1" dirty="0"/>
                  <a:t>inibitória</a:t>
                </a:r>
                <a:r>
                  <a:rPr lang="pt-BR" dirty="0"/>
                  <a:t> dependendo do sinal do peso.</a:t>
                </a:r>
              </a:p>
            </p:txBody>
          </p:sp>
        </mc:Choice>
        <mc:Fallback xmlns="">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717513" y="1825624"/>
                <a:ext cx="6310364" cy="5032375"/>
              </a:xfrm>
              <a:blipFill>
                <a:blip r:embed="rId3"/>
                <a:stretch>
                  <a:fillRect l="-1739" t="-1937" r="-97"/>
                </a:stretch>
              </a:blipFill>
            </p:spPr>
            <p:txBody>
              <a:bodyPr/>
              <a:lstStyle/>
              <a:p>
                <a:r>
                  <a:rPr lang="pt-BR">
                    <a:noFill/>
                  </a:rPr>
                  <a:t> </a:t>
                </a:r>
              </a:p>
            </p:txBody>
          </p:sp>
        </mc:Fallback>
      </mc:AlternateContent>
      <p:pic>
        <p:nvPicPr>
          <p:cNvPr id="4" name="Picture 3">
            <a:extLst>
              <a:ext uri="{FF2B5EF4-FFF2-40B4-BE49-F238E27FC236}">
                <a16:creationId xmlns:a16="http://schemas.microsoft.com/office/drawing/2014/main" xmlns="" id="{2375B322-3EC1-D2DA-FCA0-079D0F0240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xmlns=""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086768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8C0AEE39-1D1E-B813-CD69-1065FC112257}"/>
                  </a:ext>
                </a:extLst>
              </p:cNvPr>
              <p:cNvSpPr>
                <a:spLocks noGrp="1"/>
              </p:cNvSpPr>
              <p:nvPr>
                <p:ph idx="1"/>
              </p:nvPr>
            </p:nvSpPr>
            <p:spPr>
              <a:xfrm>
                <a:off x="5206700" y="1825624"/>
                <a:ext cx="6903140" cy="5032375"/>
              </a:xfrm>
            </p:spPr>
            <p:txBody>
              <a:bodyPr>
                <a:normAutofit lnSpcReduction="10000"/>
              </a:bodyPr>
              <a:lstStyle/>
              <a:p>
                <a:r>
                  <a:rPr lang="pt-BR" b="1" i="1" dirty="0">
                    <a:solidFill>
                      <a:srgbClr val="7030A0"/>
                    </a:solidFill>
                  </a:rPr>
                  <a:t>Cada nó </a:t>
                </a:r>
                <a:r>
                  <a:rPr lang="pt-BR" dirty="0"/>
                  <a:t>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(i.e., o atributo de bias)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chamado de </a:t>
                </a:r>
                <a:r>
                  <a:rPr lang="pt-BR" b="1" i="1" dirty="0">
                    <a:solidFill>
                      <a:srgbClr val="00B050"/>
                    </a:solidFill>
                  </a:rPr>
                  <a:t>peso de bias</a:t>
                </a:r>
                <a:r>
                  <a:rPr lang="pt-BR" dirty="0"/>
                  <a:t>. </a:t>
                </a:r>
              </a:p>
              <a:p>
                <a:pPr lvl="1">
                  <a:buFont typeface="Wingdings" panose="05000000000000000000" pitchFamily="2" charset="2"/>
                  <a:buChar char="§"/>
                </a:pPr>
                <a:r>
                  <a:rPr lang="pt-BR" dirty="0"/>
                  <a:t>Ou seja, a entrada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a:t>
                </a:r>
                <a:r>
                  <a:rPr lang="pt-BR" b="1" i="1" dirty="0"/>
                  <a:t>não está conectada a nenhum outro nó</a:t>
                </a:r>
                <a:r>
                  <a:rPr lang="pt-BR" dirty="0"/>
                  <a:t>.</a:t>
                </a:r>
              </a:p>
              <a:p>
                <a:r>
                  <a:rPr lang="pt-BR" dirty="0"/>
                  <a:t>O </a:t>
                </a:r>
                <a14:m>
                  <m:oMath xmlns:m="http://schemas.openxmlformats.org/officeDocument/2006/math">
                    <m:r>
                      <a:rPr lang="pt-BR" i="1" smtClean="0">
                        <a:latin typeface="Cambria Math" panose="02040503050406030204" pitchFamily="18" charset="0"/>
                      </a:rPr>
                      <m:t>𝑗</m:t>
                    </m:r>
                  </m:oMath>
                </a14:m>
                <a:r>
                  <a:rPr lang="pt-BR" dirty="0"/>
                  <a:t>-ésimo </a:t>
                </a:r>
                <a:r>
                  <a:rPr lang="pt-BR" b="1" i="1" dirty="0"/>
                  <a:t>nó</a:t>
                </a:r>
                <a:r>
                  <a:rPr lang="pt-BR" dirty="0"/>
                  <a:t> calcula a </a:t>
                </a:r>
                <a:r>
                  <a:rPr lang="pt-BR" b="1" i="1" dirty="0">
                    <a:solidFill>
                      <a:srgbClr val="00B050"/>
                    </a:solidFill>
                  </a:rPr>
                  <a:t>soma ponderada </a:t>
                </a:r>
                <a:r>
                  <a:rPr lang="pt-BR" dirty="0"/>
                  <a:t>de suas entradas,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endParaRPr lang="pt-BR" dirty="0"/>
              </a:p>
              <a:p>
                <a:pPr marL="0" indent="0" algn="ctr">
                  <a:buNone/>
                </a:pPr>
                <a14:m>
                  <m:oMath xmlns:m="http://schemas.openxmlformats.org/officeDocument/2006/math">
                    <m:r>
                      <a:rPr lang="pt-BR" b="0" i="1" smtClean="0">
                        <a:latin typeface="Cambria Math" panose="02040503050406030204" pitchFamily="18" charset="0"/>
                      </a:rPr>
                      <m:t>𝑔</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e>
                    </m:d>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oMath>
                </a14:m>
                <a:r>
                  <a:rPr lang="pt-BR" dirty="0"/>
                  <a:t>,</a:t>
                </a:r>
              </a:p>
              <a:p>
                <a:pPr marL="0" indent="0">
                  <a:buNone/>
                </a:pPr>
                <a:r>
                  <a:rPr lang="pt-BR" dirty="0"/>
                  <a:t>e, em seguida, aplica uma </a:t>
                </a:r>
                <a:r>
                  <a:rPr lang="pt-BR" b="1" i="1" dirty="0">
                    <a:solidFill>
                      <a:srgbClr val="00B050"/>
                    </a:solidFill>
                  </a:rPr>
                  <a:t>função de ativação</a:t>
                </a:r>
                <a:r>
                  <a:rPr lang="pt-BR" dirty="0">
                    <a:solidFill>
                      <a:srgbClr val="00B050"/>
                    </a:solidFill>
                  </a:rPr>
                  <a:t> </a:t>
                </a:r>
                <a:r>
                  <a:rPr lang="pt-BR" dirty="0"/>
                  <a:t>(i.e.,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à soma para gerar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oMath>
                </a14:m>
                <a:r>
                  <a:rPr lang="pt-BR" dirty="0"/>
                  <a:t>.</a:t>
                </a:r>
              </a:p>
            </p:txBody>
          </p:sp>
        </mc:Choice>
        <mc:Fallback xmlns="">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206700" y="1825624"/>
                <a:ext cx="6903140" cy="5032375"/>
              </a:xfrm>
              <a:blipFill>
                <a:blip r:embed="rId3"/>
                <a:stretch>
                  <a:fillRect l="-1765" t="-2663" r="-2030"/>
                </a:stretch>
              </a:blipFill>
            </p:spPr>
            <p:txBody>
              <a:bodyPr/>
              <a:lstStyle/>
              <a:p>
                <a:r>
                  <a:rPr lang="pt-BR">
                    <a:noFill/>
                  </a:rPr>
                  <a:t> </a:t>
                </a:r>
              </a:p>
            </p:txBody>
          </p:sp>
        </mc:Fallback>
      </mc:AlternateContent>
      <p:pic>
        <p:nvPicPr>
          <p:cNvPr id="6" name="Picture 3">
            <a:extLst>
              <a:ext uri="{FF2B5EF4-FFF2-40B4-BE49-F238E27FC236}">
                <a16:creationId xmlns:a16="http://schemas.microsoft.com/office/drawing/2014/main" xmlns="" id="{A8606E6C-F082-84E1-E138-6045949FD4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737" y="2800823"/>
            <a:ext cx="4735694" cy="2190724"/>
          </a:xfrm>
          <a:prstGeom prst="rect">
            <a:avLst/>
          </a:prstGeom>
        </p:spPr>
      </p:pic>
    </p:spTree>
    <p:extLst>
      <p:ext uri="{BB962C8B-B14F-4D97-AF65-F5344CB8AC3E}">
        <p14:creationId xmlns:p14="http://schemas.microsoft.com/office/powerpoint/2010/main" val="3820374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16592</TotalTime>
  <Words>5374</Words>
  <Application>Microsoft Office PowerPoint</Application>
  <PresentationFormat>Widescreen</PresentationFormat>
  <Paragraphs>559</Paragraphs>
  <Slides>44</Slides>
  <Notes>37</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44</vt:i4>
      </vt:variant>
    </vt:vector>
  </HeadingPairs>
  <TitlesOfParts>
    <vt:vector size="51" baseType="lpstr">
      <vt:lpstr>Arial</vt:lpstr>
      <vt:lpstr>Calibri</vt:lpstr>
      <vt:lpstr>Calibri Light</vt:lpstr>
      <vt:lpstr>Cambria Math</vt:lpstr>
      <vt:lpstr>Söhne</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Funções de ativação</vt:lpstr>
      <vt:lpstr>Função logística</vt:lpstr>
      <vt:lpstr>Função logística e sua derivada</vt:lpstr>
      <vt:lpstr>Função tangente hiperbólica</vt:lpstr>
      <vt:lpstr>Função tangente hiperbólica e sua derivada</vt:lpstr>
      <vt:lpstr>Apresentação do PowerPoint</vt:lpstr>
      <vt:lpstr>O problema da dissipação do gradiente</vt:lpstr>
      <vt:lpstr>O problema da dissipação do gradiente</vt:lpstr>
      <vt:lpstr>O problema da dissipação do gradiente</vt:lpstr>
      <vt:lpstr>Regra da cadeia</vt:lpstr>
      <vt:lpstr>Regra da cadeia</vt:lpstr>
      <vt:lpstr>O problema da dissipação do gradiente</vt:lpstr>
      <vt:lpstr>Dissipação do gradiente </vt:lpstr>
      <vt:lpstr>Dissipação do gradiente </vt:lpstr>
      <vt:lpstr>Dissipação do gradiente </vt:lpstr>
      <vt:lpstr>Explosão do gradiente </vt:lpstr>
      <vt:lpstr>Função de ativação retificadora</vt:lpstr>
      <vt:lpstr>Função de ativação retificadora</vt:lpstr>
      <vt:lpstr>Função de ativação retificadora</vt:lpstr>
      <vt:lpstr>Variantes da função de ativação retificadora</vt:lpstr>
      <vt:lpstr>Outras formas de se minimizar a dissipação e a explosão do gradiente</vt:lpstr>
      <vt:lpstr>Tarefa</vt:lpstr>
      <vt:lpstr>Conectando Neurônios</vt:lpstr>
      <vt:lpstr>Conectando Neurônios</vt:lpstr>
      <vt:lpstr>Regressão Não-Linear</vt:lpstr>
      <vt:lpstr>Aproximação universal de funções: Classificação</vt:lpstr>
      <vt:lpstr>Aproximação universal de funções: Regressão</vt:lpstr>
      <vt:lpstr>Tarefas</vt:lpstr>
      <vt:lpstr>Apresentação do PowerPoint</vt:lpstr>
      <vt:lpstr>Apresentação do PowerPoint</vt:lpstr>
      <vt:lpstr>Apresentação do PowerPoint</vt:lpstr>
      <vt:lpstr>Apresentação do PowerPoint</vt:lpstr>
      <vt:lpstr>O Problema da Dissipação do Gradiente</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1490</cp:revision>
  <dcterms:created xsi:type="dcterms:W3CDTF">2020-04-06T23:46:10Z</dcterms:created>
  <dcterms:modified xsi:type="dcterms:W3CDTF">2023-10-29T23:44:58Z</dcterms:modified>
</cp:coreProperties>
</file>