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28" r:id="rId19"/>
    <p:sldId id="329" r:id="rId20"/>
    <p:sldId id="377" r:id="rId21"/>
    <p:sldId id="378" r:id="rId22"/>
    <p:sldId id="331" r:id="rId23"/>
    <p:sldId id="375" r:id="rId24"/>
    <p:sldId id="379" r:id="rId25"/>
    <p:sldId id="333" r:id="rId26"/>
    <p:sldId id="334" r:id="rId27"/>
    <p:sldId id="335" r:id="rId28"/>
    <p:sldId id="380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02" r:id="rId47"/>
    <p:sldId id="301" r:id="rId48"/>
    <p:sldId id="269" r:id="rId49"/>
    <p:sldId id="303" r:id="rId50"/>
    <p:sldId id="271" r:id="rId51"/>
    <p:sldId id="365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rthur_E._Bryson" TargetMode="External"/><Relationship Id="rId4" Type="http://schemas.openxmlformats.org/officeDocument/2006/relationships/hyperlink" Target="https://en.wikipedia.org/wiki/Henry_J._Kelle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61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decrescente dos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gradientes passados e continua a se mover em sua direção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endParaRPr lang="pt-BR" sz="1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 em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termos 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da equação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=0.9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corresponde à multiplicação da velocidade máxima por 10 em relação ao algoritmo de descida do gradiente.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33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SciKitMLPQPSKClassifier.ipynb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69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/>
              <a:t>: </a:t>
            </a:r>
            <a:r>
              <a:rPr lang="pt-BR" smtClean="0"/>
              <a:t>SciKitMLPRegression_v4.ipynb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N0: densidade espectral do ruído.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90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https://mybinder.org/v2/gh/zz4fap/t320_aprendizado_de_maquina/main?filepath=labs%2FLaboratorio7.ipynb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7.ipyn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Essa </a:t>
                </a:r>
                <a:r>
                  <a:rPr lang="pt-BR" dirty="0"/>
                  <a:t>tarefa pode parecer óbvia, mas não é o </a:t>
                </a:r>
                <a:r>
                  <a:rPr lang="pt-BR" dirty="0"/>
                  <a:t>caso. </a:t>
                </a:r>
                <a:endParaRPr lang="pt-BR" dirty="0" smtClean="0"/>
              </a:p>
              <a:p>
                <a:r>
                  <a:rPr lang="pt-BR" dirty="0" smtClean="0"/>
                  <a:t>Foram </a:t>
                </a:r>
                <a:r>
                  <a:rPr lang="pt-BR" dirty="0"/>
                  <a:t>necessários 17 anos desde a criação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</a:t>
                </a:r>
                <a:r>
                  <a:rPr lang="pt-BR" dirty="0" smtClean="0"/>
                  <a:t>que se </a:t>
                </a:r>
                <a:r>
                  <a:rPr lang="pt-BR" dirty="0"/>
                  <a:t>“</a:t>
                </a:r>
                <a:r>
                  <a:rPr lang="pt-BR" b="1" i="1" dirty="0" smtClean="0"/>
                  <a:t>descobrisse</a:t>
                </a:r>
                <a:r>
                  <a:rPr lang="pt-BR" dirty="0" smtClean="0"/>
                  <a:t>” </a:t>
                </a:r>
                <a:r>
                  <a:rPr lang="pt-BR" dirty="0"/>
                  <a:t>uma forma de </a:t>
                </a:r>
                <a:r>
                  <a:rPr lang="pt-BR" dirty="0" smtClean="0"/>
                  <a:t>treinar </a:t>
                </a:r>
                <a:r>
                  <a:rPr lang="pt-BR" dirty="0"/>
                  <a:t>RNAs.</a:t>
                </a:r>
              </a:p>
              <a:p>
                <a:r>
                  <a:rPr lang="pt-BR" dirty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1937" r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3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–ésima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pesos </a:t>
                </a:r>
                <a:r>
                  <a:rPr lang="pt-BR" dirty="0"/>
                  <a:t>não aparecem </a:t>
                </a:r>
                <a:r>
                  <a:rPr lang="pt-BR" dirty="0" smtClean="0"/>
                  <a:t>explícitamente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  <a:blipFill rotWithShape="0">
                <a:blip r:embed="rId2"/>
                <a:stretch>
                  <a:fillRect l="-1147" t="-2663" r="-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</a:t>
                </a:r>
                <a:r>
                  <a:rPr lang="pt-BR" dirty="0"/>
                  <a:t>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as saídas da última camada aparecem de maneira direta na equação. </a:t>
            </a:r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intermediária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ésima amostra,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amostra.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gradiente) e usando </a:t>
                </a:r>
                <a:r>
                  <a:rPr lang="pt-BR" dirty="0"/>
                  <a:t>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</a:t>
                </a:r>
                <a:r>
                  <a:rPr lang="pt-BR" dirty="0" smtClean="0"/>
                  <a:t>podemos </a:t>
                </a:r>
                <a:r>
                  <a:rPr lang="pt-BR" dirty="0" smtClean="0"/>
                  <a:t>reescrevê-la como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</a:t>
                </a:r>
                <a:r>
                  <a:rPr lang="pt-BR" dirty="0"/>
                  <a:t>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</a:t>
                </a:r>
                <a:r>
                  <a:rPr lang="pt-BR" dirty="0" smtClean="0"/>
                  <a:t>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  <a:blipFill rotWithShape="0">
                <a:blip r:embed="rId3"/>
                <a:stretch>
                  <a:fillRect l="-705" t="-18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sinápticos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Ou, para o beso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de daquele nó). 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é solucionado usando-se a função retificadora.</a:t>
            </a:r>
          </a:p>
          <a:p>
            <a:r>
              <a:rPr lang="pt-BR" dirty="0" smtClean="0"/>
              <a:t>Discutimos algumas topologias diferentes das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sinápticos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intermediária. </a:t>
                </a:r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todos 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sensibilidade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</a:t>
                </a:r>
                <a:r>
                  <a:rPr lang="pt-BR" b="1" i="1" dirty="0"/>
                  <a:t>de sensibilidade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PAREI AQUI!!!!!!!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018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47973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Considere uma rede MLP com uma camada intermediária e apenas um </a:t>
                </a:r>
                <a:r>
                  <a:rPr lang="pt-BR" b="1" i="1" dirty="0"/>
                  <a:t>nó</a:t>
                </a:r>
                <a:r>
                  <a:rPr lang="pt-BR" dirty="0"/>
                  <a:t> na camada de saída, como a mostrada na figura ao lado. </a:t>
                </a:r>
              </a:p>
              <a:p>
                <a:r>
                  <a:rPr lang="pt-BR" dirty="0"/>
                  <a:t>Temos neste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Perceba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porque há 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único dado com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Inicialmente, supomos que a rede terá uma certa configuração 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47973" cy="5032375"/>
              </a:xfrm>
              <a:blipFill rotWithShape="0">
                <a:blip r:embed="rId2"/>
                <a:stretch>
                  <a:fillRect l="-1418" t="-3027" r="-1796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371" y="2610758"/>
            <a:ext cx="5210629" cy="310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0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48509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4850946"/>
              </a:xfrm>
              <a:blipFill rotWithShape="0">
                <a:blip r:embed="rId3"/>
                <a:stretch>
                  <a:fillRect l="-1148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355" y="5722464"/>
                <a:ext cx="2949526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 smtClean="0"/>
                  <a:t>OBS</a:t>
                </a:r>
                <a:r>
                  <a:rPr lang="pt-BR" sz="1400" dirty="0"/>
                  <a:t>.: 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5" y="5722464"/>
                <a:ext cx="2949526" cy="987001"/>
              </a:xfrm>
              <a:prstGeom prst="rect">
                <a:avLst/>
              </a:prstGeom>
              <a:blipFill rotWithShape="0">
                <a:blip r:embed="rId4"/>
                <a:stretch>
                  <a:fillRect l="-620" t="-617" b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Observem que, para calcular o gradiente, não basta apenas calcular </a:t>
                </a:r>
                <a:r>
                  <a:rPr lang="pt-BR" dirty="0" smtClean="0"/>
                  <a:t>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: </a:t>
                </a:r>
                <a:r>
                  <a:rPr lang="pt-BR" dirty="0"/>
                  <a:t>é necessário multiplicá-los pelas entradas correspondentes (observando que os </a:t>
                </a:r>
                <a:r>
                  <a:rPr lang="pt-BR" b="1" i="1" dirty="0"/>
                  <a:t>bias</a:t>
                </a:r>
                <a:r>
                  <a:rPr lang="pt-BR" dirty="0"/>
                  <a:t> estão ligados a entradas com valores constantes iguais a 1). </a:t>
                </a:r>
                <a:r>
                  <a:rPr lang="pt-BR" dirty="0" smtClean="0"/>
                  <a:t>As derivadas parciais com relação aos pesos do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 são mostrados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172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77563" cy="4903789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com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77563" cy="4903789"/>
              </a:xfrm>
              <a:blipFill rotWithShape="0">
                <a:blip r:embed="rId2"/>
                <a:stretch>
                  <a:fillRect l="-944" t="-1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 PARTE DEVE PARAR AQUI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Esta PARTE DEVE PARAR </a:t>
            </a:r>
            <a:r>
              <a:rPr lang="pt-BR" sz="5400" dirty="0" smtClean="0">
                <a:solidFill>
                  <a:srgbClr val="FF0000"/>
                </a:solidFill>
              </a:rPr>
              <a:t>AQUI</a:t>
            </a:r>
          </a:p>
          <a:p>
            <a:endParaRPr lang="pt-BR" sz="5400" dirty="0">
              <a:solidFill>
                <a:srgbClr val="FF0000"/>
              </a:solidFill>
            </a:endParaRPr>
          </a:p>
          <a:p>
            <a:endParaRPr lang="pt-BR" sz="5400" dirty="0" smtClean="0">
              <a:solidFill>
                <a:srgbClr val="FF0000"/>
              </a:solidFill>
            </a:endParaRPr>
          </a:p>
          <a:p>
            <a:r>
              <a:rPr lang="pt-BR" sz="5400" dirty="0" smtClean="0">
                <a:solidFill>
                  <a:srgbClr val="FF0000"/>
                </a:solidFill>
              </a:rPr>
              <a:t>LAB com cálcula das derivadas, aplicação do backpropagation</a:t>
            </a:r>
            <a:endParaRPr lang="pt-B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6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9"/>
            <a:ext cx="11021704" cy="4351338"/>
          </a:xfrm>
        </p:spPr>
        <p:txBody>
          <a:bodyPr/>
          <a:lstStyle/>
          <a:p>
            <a:r>
              <a:rPr lang="pt-BR" dirty="0"/>
              <a:t>Podemos 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550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31"/>
            <a:ext cx="10515600" cy="4351338"/>
          </a:xfrm>
        </p:spPr>
        <p:txBody>
          <a:bodyPr/>
          <a:lstStyle/>
          <a:p>
            <a:r>
              <a:rPr lang="pt-BR" dirty="0"/>
              <a:t>Conforme 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</a:t>
            </a:r>
            <a:r>
              <a:rPr lang="pt-BR" dirty="0"/>
              <a:t> em que há uma parte direta 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726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7975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2822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Vimos também que se calcula o gradiente associado a cada </a:t>
                </a:r>
                <a:r>
                  <a:rPr lang="pt-BR" dirty="0" smtClean="0"/>
                  <a:t>dado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dados inteiro.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otimização ou reunir o gradiente completo e então dar um passo único e mais preciso?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2822"/>
                <a:ext cx="10515600" cy="4351338"/>
              </a:xfrm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4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81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861778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em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(Stochastic Gradient Descent,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(tomado 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como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10826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10826" cy="5032375"/>
              </a:xfrm>
              <a:blipFill rotWithShape="0">
                <a:blip r:embed="rId2"/>
                <a:stretch>
                  <a:fillRect l="-1344" t="-3027" r="-1423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9025" y="1744142"/>
            <a:ext cx="3507507" cy="3149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63377" y="4893741"/>
                <a:ext cx="2952413" cy="187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377" y="4893741"/>
                <a:ext cx="2952413" cy="1870192"/>
              </a:xfrm>
              <a:prstGeom prst="rect">
                <a:avLst/>
              </a:prstGeom>
              <a:blipFill rotWithShape="0">
                <a:blip r:embed="rId4"/>
                <a:stretch>
                  <a:fillRect l="-1237" t="-977" b="-4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493"/>
                <a:ext cx="11184467" cy="537050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</a:t>
                </a:r>
                <a:r>
                  <a:rPr lang="pt-BR" dirty="0"/>
                  <a:t>(ou </a:t>
                </a:r>
                <a:r>
                  <a:rPr lang="pt-BR" b="1" dirty="0"/>
                  <a:t>Momentum</a:t>
                </a:r>
                <a:r>
                  <a:rPr lang="pt-B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uso de um </a:t>
                </a:r>
                <a:r>
                  <a:rPr lang="pt-BR" b="1" i="1" dirty="0"/>
                  <a:t>termo de momento </a:t>
                </a:r>
                <a:r>
                  <a:rPr lang="pt-BR" dirty="0"/>
                  <a:t>numa metodologia de </a:t>
                </a:r>
                <a:r>
                  <a:rPr lang="pt-BR" dirty="0" smtClean="0"/>
                  <a:t>gradiente descendente </a:t>
                </a:r>
                <a:r>
                  <a:rPr lang="pt-BR" dirty="0"/>
                  <a:t>pode ser interessante por trazer, para o </a:t>
                </a:r>
                <a:r>
                  <a:rPr lang="pt-BR" b="1" i="1" dirty="0"/>
                  <a:t>ajuste de pesos </a:t>
                </a:r>
                <a:r>
                  <a:rPr lang="pt-BR" dirty="0"/>
                  <a:t>em determinada iteração, </a:t>
                </a:r>
                <a:r>
                  <a:rPr lang="pt-BR" b="1" i="1" dirty="0"/>
                  <a:t>informação de gradientes anteriores acumulados</a:t>
                </a:r>
                <a:r>
                  <a:rPr lang="pt-BR" dirty="0"/>
                  <a:t>. Isso, em certas situações, melhora a </a:t>
                </a:r>
                <a:r>
                  <a:rPr lang="pt-BR" dirty="0" smtClean="0"/>
                  <a:t>convergência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Para discutirmos o algoritmo do </a:t>
                </a:r>
                <a:r>
                  <a:rPr lang="pt-BR" b="1" i="1" dirty="0"/>
                  <a:t>momentum</a:t>
                </a:r>
                <a:r>
                  <a:rPr lang="pt-BR" dirty="0"/>
                  <a:t>, vamos partir de um esquema de aprendizado em mini-batch.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calculado para o mini-batch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 um </a:t>
                </a:r>
                <a:r>
                  <a:rPr lang="pt-BR" b="1" i="1" dirty="0"/>
                  <a:t>termo de velocidade </a:t>
                </a:r>
                <a:r>
                  <a:rPr lang="pt-BR" dirty="0"/>
                  <a:t>introduzido pelo algoritmo do </a:t>
                </a:r>
                <a:r>
                  <a:rPr lang="pt-BR" b="1" i="1" dirty="0"/>
                  <a:t>momentum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velocidade</a:t>
                </a:r>
                <a:r>
                  <a:rPr lang="pt-BR" dirty="0"/>
                  <a:t> é atualizada da seguinte forma: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Momentum em física é igual a massa de uma partícula vezes sua velocidade. No algoritmo do momentum,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momentum da partícula.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493"/>
                <a:ext cx="11184467" cy="5370507"/>
              </a:xfrm>
              <a:blipFill rotWithShape="0">
                <a:blip r:embed="rId3"/>
                <a:stretch>
                  <a:fillRect l="-981" t="-2497" r="-164" b="-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50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029"/>
                <a:ext cx="11184467" cy="550597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</a:t>
                </a:r>
                <a:r>
                  <a:rPr lang="pt-BR" dirty="0"/>
                  <a:t>(ou </a:t>
                </a:r>
                <a:r>
                  <a:rPr lang="pt-BR" b="1" dirty="0"/>
                  <a:t>Momentum</a:t>
                </a:r>
                <a:r>
                  <a:rPr lang="pt-B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hiperparâmetro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/>
                  <a:t> (</a:t>
                </a:r>
                <a:r>
                  <a:rPr lang="pt-BR" i="1" dirty="0"/>
                  <a:t>phi</a:t>
                </a:r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exponencialmente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 smtClean="0"/>
                  <a:t> é um termo de memória).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</a:t>
                </a:r>
                <a:r>
                  <a:rPr lang="pt-BR" b="1" i="1" dirty="0"/>
                  <a:t>termo momentum </a:t>
                </a:r>
                <a:r>
                  <a:rPr lang="pt-BR" dirty="0"/>
                  <a:t>pode ser visto como </a:t>
                </a:r>
                <a:r>
                  <a:rPr lang="pt-BR" dirty="0" smtClean="0"/>
                  <a:t>um valor que </a:t>
                </a:r>
                <a:r>
                  <a:rPr lang="pt-BR" dirty="0"/>
                  <a:t>se acumula de acordo com a regra de uma </a:t>
                </a:r>
                <a:r>
                  <a:rPr lang="pt-BR" b="1" i="1" dirty="0"/>
                  <a:t>progressão geométrica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Portanto, podemos pensar em seu efeito de aceleração no sentido contrário do gradiente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corresponde à multiplicação da velocidade por 10 em relação ao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Valores típicos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/>
                  <a:t> são 0.5, 0.9 e 0.99.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Assim como a taxa de aprendizagem,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também pode ser adaptado ao longo do tempo. Normalmente, ele começa com um valor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grande e </a:t>
                </a:r>
                <a:r>
                  <a:rPr lang="pt-BR" dirty="0">
                    <a:solidFill>
                      <a:schemeClr val="tx1"/>
                    </a:solidFill>
                  </a:rPr>
                  <a:t>é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diminuido posteriormente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029"/>
                <a:ext cx="11184467" cy="5505972"/>
              </a:xfrm>
              <a:blipFill rotWithShape="0">
                <a:blip r:embed="rId3"/>
                <a:stretch>
                  <a:fillRect l="-981" t="-2547" b="-12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98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 de Nesterov e Passo de Aprendizado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discutimos anteriormente, 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Dentre 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/>
                  <a:t>Adam</a:t>
                </a:r>
                <a:r>
                  <a:rPr lang="pt-BR" dirty="0"/>
                  <a:t> (de “adaptive moments”).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  <a:blipFill rotWithShape="0">
                <a:blip r:embed="rId3"/>
                <a:stretch>
                  <a:fillRect l="-928" t="-1983" r="-437" b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gradiente aponta na direção </a:t>
                </a:r>
                <a:r>
                  <a:rPr lang="pt-BR" dirty="0" smtClean="0"/>
                  <a:t>de </a:t>
                </a:r>
                <a:r>
                  <a:rPr lang="pt-BR" dirty="0"/>
                  <a:t>maior crescimento da função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se dois </a:t>
            </a:r>
            <a:r>
              <a:rPr lang="pt-BR" b="1" i="1" dirty="0"/>
              <a:t>nós</a:t>
            </a:r>
            <a:r>
              <a:rPr lang="pt-BR" dirty="0"/>
              <a:t> ocultos (i.e., </a:t>
            </a:r>
            <a:r>
              <a:rPr lang="pt-BR" b="1" i="1" dirty="0"/>
              <a:t>nós</a:t>
            </a:r>
            <a:r>
              <a:rPr lang="pt-BR" dirty="0"/>
              <a:t> de camadas ocultas) com a mesma </a:t>
            </a:r>
            <a:r>
              <a:rPr lang="pt-BR" b="1" i="1" dirty="0"/>
              <a:t>função de ativação </a:t>
            </a:r>
            <a:r>
              <a:rPr lang="pt-BR" dirty="0"/>
              <a:t>estiverem conectados às mesmas entradas, esses </a:t>
            </a:r>
            <a:r>
              <a:rPr lang="pt-BR" b="1" i="1" dirty="0"/>
              <a:t>nós</a:t>
            </a:r>
            <a:r>
              <a:rPr lang="pt-BR" dirty="0"/>
              <a:t> deverão ter pesos 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693708"/>
          </a:xfrm>
        </p:spPr>
        <p:txBody>
          <a:bodyPr>
            <a:normAutofit/>
          </a:bodyPr>
          <a:lstStyle/>
          <a:p>
            <a:r>
              <a:rPr lang="pt-BR" dirty="0"/>
              <a:t>Os pesos tipicamente são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sigmoide como a tangente hiperbólica e a função logística) a operarem numa região de saturação, comprometendo a convergência do algoritmo.</a:t>
            </a:r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podemos citar algumas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pesos.</a:t>
                </a:r>
              </a:p>
              <a:p>
                <a:r>
                  <a:rPr lang="pt-BR" dirty="0"/>
                  <a:t>Uma primeira seria, para uma camada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inicializar os pesos com valores retirados da seguinte distribuição: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seria: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  <a:blipFill rotWithShape="0">
                <a:blip r:embed="rId3"/>
                <a:stretch>
                  <a:fillRect l="-936" t="-2506" r="-771" b="-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000875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762397" cy="868414"/>
          </a:xfrm>
        </p:spPr>
        <p:txBody>
          <a:bodyPr/>
          <a:lstStyle/>
          <a:p>
            <a:r>
              <a:rPr lang="pt-BR" dirty="0"/>
              <a:t>Detecção de símbolos QPSK com MLPClassifier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6259" r="9104" b="2733"/>
          <a:stretch/>
        </p:blipFill>
        <p:spPr>
          <a:xfrm>
            <a:off x="7171979" y="3241478"/>
            <a:ext cx="4878993" cy="178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8" r="9304" b="3806"/>
          <a:stretch/>
        </p:blipFill>
        <p:spPr>
          <a:xfrm>
            <a:off x="8616377" y="1319251"/>
            <a:ext cx="1990195" cy="1860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1333587"/>
            <a:ext cx="50901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the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AWGN Channel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Demodulation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Instantiate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 Multi layer Perceptron Classifier.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'logistic'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solver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'sgd'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learning_rate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'adaptive'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random_state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random train and test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bits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SciKit-learn's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MLPs do not support complex signals, then we split it into real and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imag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parts.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Fit the MLP model.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toOneHotEncoding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Prediction (detection) with trained MLP.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detected_mlp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Detection with optimum detector.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detected_opt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optimumDemod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/>
          </a:p>
        </p:txBody>
      </p:sp>
      <p:sp>
        <p:nvSpPr>
          <p:cNvPr id="8" name="Rectangle 7"/>
          <p:cNvSpPr/>
          <p:nvPr/>
        </p:nvSpPr>
        <p:spPr>
          <a:xfrm>
            <a:off x="8126693" y="6488668"/>
            <a:ext cx="392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SciKitMLPQPSKClassifier.ipynb</a:t>
            </a:r>
          </a:p>
        </p:txBody>
      </p:sp>
      <p:cxnSp>
        <p:nvCxnSpPr>
          <p:cNvPr id="5" name="Straight Arrow Connector 4"/>
          <p:cNvCxnSpPr>
            <a:stCxn id="12" idx="1"/>
          </p:cNvCxnSpPr>
          <p:nvPr/>
        </p:nvCxnSpPr>
        <p:spPr>
          <a:xfrm flipH="1" flipV="1">
            <a:off x="3606800" y="1457750"/>
            <a:ext cx="7877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579" y="1319251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MLPClassifier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838451" y="2276774"/>
            <a:ext cx="900432" cy="38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8883" y="2045941"/>
            <a:ext cx="201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651000" y="2918628"/>
            <a:ext cx="2032378" cy="5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83378" y="2687795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2260600" y="3424242"/>
            <a:ext cx="1597668" cy="203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8268" y="3193409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Passa sinal modulado por canal AWGN.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2300" y="5125881"/>
            <a:ext cx="507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fronteiras de decisão do detector com classificador MLP se aproximam das fronteiras do detector ótimo.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seria a vantagem em se utilizar um detector baseado em MLP?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/>
              <a:t>Se existe um algoritmo ótimo conhecido, uma rede neural treinada nunca poderá superá-lo.</a:t>
            </a:r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3512820" y="4161871"/>
            <a:ext cx="881758" cy="41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4578" y="3838705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2 camadas escondidas com 10 e 4 neurônios, respectivamente.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048250" y="4887334"/>
            <a:ext cx="680126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8376" y="474883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42047" y="5341426"/>
            <a:ext cx="32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classe MLP não suporta números complexo, portanto, dividimos y (real,imag) em 2 atributos.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2794000" y="5436010"/>
            <a:ext cx="1048047" cy="13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9152" y="5787639"/>
            <a:ext cx="25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codificação one-hot e faz detecção dos símbolos.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2838451" y="5727700"/>
            <a:ext cx="1690701" cy="290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1"/>
          </p:cNvCxnSpPr>
          <p:nvPr/>
        </p:nvCxnSpPr>
        <p:spPr>
          <a:xfrm flipH="1">
            <a:off x="3981450" y="6018472"/>
            <a:ext cx="547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41117" y="6249304"/>
            <a:ext cx="205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Detecção ótima dos símbolos.</a:t>
            </a: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>
          <a:xfrm flipH="1" flipV="1">
            <a:off x="4268084" y="6343348"/>
            <a:ext cx="573033" cy="4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81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57"/>
            <a:ext cx="10515600" cy="1325563"/>
          </a:xfrm>
        </p:spPr>
        <p:txBody>
          <a:bodyPr/>
          <a:lstStyle/>
          <a:p>
            <a:r>
              <a:rPr lang="pt-BR" dirty="0"/>
              <a:t>Estimação de fase com MLPRegressor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5967" y="6369445"/>
            <a:ext cx="396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</a:t>
            </a:r>
            <a:r>
              <a:rPr lang="pt-BR" dirty="0" smtClean="0">
                <a:solidFill>
                  <a:srgbClr val="00B0F0"/>
                </a:solidFill>
              </a:rPr>
              <a:t>SciKitMLPRegression_v4.ipynb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209082"/>
            <a:ext cx="423876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model_selection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Define Es/N0 value in dB.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27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Tranform into linear value.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**(-(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Add phase error and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phase_rnd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Phase of received signal.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arctan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training and validation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test_size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Train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 phase over test set.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Correct phase-shift.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y_rec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endParaRPr lang="pt-BR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r="9370" b="5286"/>
          <a:stretch/>
        </p:blipFill>
        <p:spPr>
          <a:xfrm>
            <a:off x="5882034" y="1377400"/>
            <a:ext cx="1632903" cy="1564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6931" r="9776" b="3740"/>
          <a:stretch/>
        </p:blipFill>
        <p:spPr>
          <a:xfrm>
            <a:off x="7790961" y="1377400"/>
            <a:ext cx="4316024" cy="1568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931" r="9664" b="3740"/>
          <a:stretch/>
        </p:blipFill>
        <p:spPr>
          <a:xfrm>
            <a:off x="7043488" y="3058574"/>
            <a:ext cx="4384138" cy="158880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616657" y="1530494"/>
            <a:ext cx="519942" cy="25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6599" y="1299661"/>
            <a:ext cx="12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MLPRegressor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1636848" y="2300096"/>
            <a:ext cx="598271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5119" y="2161596"/>
            <a:ext cx="111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Es/N0 = 27 dB</a:t>
            </a: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2525530" y="2438595"/>
            <a:ext cx="825213" cy="776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0743" y="2207762"/>
            <a:ext cx="199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4747" y="2669818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510412" y="2900651"/>
            <a:ext cx="2154335" cy="74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6523" y="3149999"/>
            <a:ext cx="201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Adiciona fase aleatório ao símbolo e passa sinal modulado por canal AWGN.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125337" y="3473165"/>
            <a:ext cx="1211186" cy="785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7952" y="4027553"/>
            <a:ext cx="201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Calcula fase do símbolo recebido.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2587579" y="4258386"/>
            <a:ext cx="1640373" cy="257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1"/>
          </p:cNvCxnSpPr>
          <p:nvPr/>
        </p:nvCxnSpPr>
        <p:spPr>
          <a:xfrm flipH="1">
            <a:off x="3807726" y="4590794"/>
            <a:ext cx="800742" cy="277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8468" y="445229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8468" y="5062067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3 camadas escondidas com 10, 5 e 4 neurônios, respectivamente.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4347331" y="5385233"/>
            <a:ext cx="261137" cy="5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9269" y="5646660"/>
            <a:ext cx="24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fase recebida e original e faz estimação.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2792931" y="5877492"/>
            <a:ext cx="102633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350743" y="5877492"/>
            <a:ext cx="456983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0634" y="6303538"/>
            <a:ext cx="20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Aplica inverso da fase estimada ao símbolo recebido.</a:t>
            </a:r>
          </a:p>
        </p:txBody>
      </p:sp>
      <p:cxnSp>
        <p:nvCxnSpPr>
          <p:cNvPr id="61" name="Straight Arrow Connector 60"/>
          <p:cNvCxnSpPr>
            <a:stCxn id="60" idx="1"/>
          </p:cNvCxnSpPr>
          <p:nvPr/>
        </p:nvCxnSpPr>
        <p:spPr>
          <a:xfrm flipH="1" flipV="1">
            <a:off x="2957583" y="6534370"/>
            <a:ext cx="89305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41636" y="4800456"/>
            <a:ext cx="53653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Os símbolos QPSK tem sua fase variada por um desvio de fase aleatório.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Fase aleatório varia entre -40 a +40 graus.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Além disto, tem-se adição de ruído, onde a relação Es/N0 = </a:t>
            </a:r>
            <a:r>
              <a:rPr lang="pt-BR" sz="1400" dirty="0" smtClean="0"/>
              <a:t>27 </a:t>
            </a:r>
            <a:r>
              <a:rPr lang="pt-BR" sz="1400" dirty="0"/>
              <a:t>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MLP estima a relação entre a fase do sinal recebido e a fase adicionada ao símbolo transmitido.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 posse da relação, pode-se desfazer o efeito da fase aleatória.</a:t>
            </a:r>
          </a:p>
        </p:txBody>
      </p:sp>
    </p:spTree>
    <p:extLst>
      <p:ext uri="{BB962C8B-B14F-4D97-AF65-F5344CB8AC3E}">
        <p14:creationId xmlns:p14="http://schemas.microsoft.com/office/powerpoint/2010/main" val="1599132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95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7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derivada parcial de segunda ordem da função custo.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inversível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resaltarmos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portanto, pode-se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algoritmo </a:t>
            </a:r>
            <a:r>
              <a:rPr lang="pt-BR" dirty="0" smtClean="0"/>
              <a:t>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14668</TotalTime>
  <Words>4633</Words>
  <Application>Microsoft Office PowerPoint</Application>
  <PresentationFormat>Widescreen</PresentationFormat>
  <Paragraphs>496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PAREI AQUI!!!!!!!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Esta PARTE DEVE PARAR AQUI</vt:lpstr>
      <vt:lpstr>Algumas visões práticas de algoritmos de aprendizado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Variações dos algoritmos de otimização dos pesos: Método do Gradiente Estocástico</vt:lpstr>
      <vt:lpstr>Variações dos algoritmos de otimização dos pesos: Método do Gradiente Estocástico</vt:lpstr>
      <vt:lpstr>Variações dos algoritmos de otimização dos pesos: Momento</vt:lpstr>
      <vt:lpstr>Variações dos algoritmos de otimização dos pesos: Momento</vt:lpstr>
      <vt:lpstr>Variações dos algoritmos de otimização dos pesos: Momento de Nesterov e Passo de Aprendizado Adaptativo</vt:lpstr>
      <vt:lpstr>Inicialização dos Pesos</vt:lpstr>
      <vt:lpstr>Inicialização dos Pesos</vt:lpstr>
      <vt:lpstr>Inicialização dos Pesos</vt:lpstr>
      <vt:lpstr>Redes Neurais MLP com SciKit-Learn</vt:lpstr>
      <vt:lpstr>Detecção de símbolos QPSK com MLPClassifier</vt:lpstr>
      <vt:lpstr>Estimação de fase com MLPRegressor </vt:lpstr>
      <vt:lpstr>PowerPoint Presentation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1205</cp:revision>
  <dcterms:created xsi:type="dcterms:W3CDTF">2020-04-06T23:46:10Z</dcterms:created>
  <dcterms:modified xsi:type="dcterms:W3CDTF">2021-09-29T13:18:07Z</dcterms:modified>
</cp:coreProperties>
</file>