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0" r:id="rId2"/>
    <p:sldId id="292" r:id="rId3"/>
    <p:sldId id="336" r:id="rId4"/>
    <p:sldId id="370" r:id="rId5"/>
    <p:sldId id="371" r:id="rId6"/>
    <p:sldId id="384" r:id="rId7"/>
    <p:sldId id="386" r:id="rId8"/>
    <p:sldId id="385" r:id="rId9"/>
    <p:sldId id="388" r:id="rId10"/>
    <p:sldId id="387" r:id="rId11"/>
    <p:sldId id="390" r:id="rId12"/>
    <p:sldId id="389" r:id="rId13"/>
    <p:sldId id="505" r:id="rId14"/>
    <p:sldId id="393" r:id="rId15"/>
    <p:sldId id="506" r:id="rId16"/>
    <p:sldId id="507" r:id="rId17"/>
    <p:sldId id="392" r:id="rId18"/>
    <p:sldId id="508" r:id="rId19"/>
    <p:sldId id="382" r:id="rId20"/>
    <p:sldId id="509" r:id="rId21"/>
    <p:sldId id="301" r:id="rId22"/>
    <p:sldId id="269" r:id="rId23"/>
    <p:sldId id="303" r:id="rId24"/>
    <p:sldId id="271" r:id="rId25"/>
    <p:sldId id="365" r:id="rId26"/>
    <p:sldId id="383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5472" autoAdjust="0"/>
  </p:normalViewPr>
  <p:slideViewPr>
    <p:cSldViewPr snapToGrid="0">
      <p:cViewPr varScale="1">
        <p:scale>
          <a:sx n="94" d="100"/>
          <a:sy n="94" d="100"/>
        </p:scale>
        <p:origin x="12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heurística é uma técnica de solução de problemas que utiliza métodos práticos e não necessariamente perfeitos ou ótimos para produzir soluções satisfatórias em um tempo razoável.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weights in a neural network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 of overfitting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network with large weights has very likely learned the statistical noise in the training data.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results in a model that is unstable, and very sensitive to changes to the input variables.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/>
              <a:t>Pesos iniciais muito grandes podem, no entanto, resultar em valores explosivos durante a propagação direta ou retropropagação.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https://machinelearningmastery.com/introduction-to-weight-constraints-to-reduce-generalization-error-in-deep-learning/#:~:text=Large%20weights%20in%20a%20neural,changes%20to%20the%20input%20variables.</a:t>
            </a:r>
          </a:p>
          <a:p>
            <a:r>
              <a:rPr lang="pt-BR" baseline="0" dirty="0"/>
              <a:t>[2] https://www.quora.com/Why-dont-we-initialize-the-weights-of-a-neural-network-to-zero</a:t>
            </a:r>
          </a:p>
          <a:p>
            <a:endParaRPr lang="pt-BR" baseline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07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heurísticas são estratégias simples ou regras práticas que são usadas para resolver problemas complexos quando métodos mais exatos podem ser impraticáveis.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475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481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54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momentum em otimização é uma técnica que visa acelerar a convergência do algoritmo de otimização, permitindo que o modelo "ganhe impulso" na direção correta. Em vez de depender apenas do gradiente instantâneo para atualizar os pesos, o otimizador com momentum leva em consideração a direção anterior do movimento e adiciona um termo de "momentum" ao cálculo da atualização dos pesos.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33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21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Nesterov Momentum introduz uma etapa adicional na qual a previsão do próximo ponto é feita antes de calcular o gradiente, e a atualização dos pesos é baseada no gradiente calculado na posição prevista. Isso ajuda a melhorar a convergência, especialmente em situações onde a função de custo tem um comportamento curvo ou em forma de vale.</a:t>
            </a:r>
          </a:p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6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44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Problemas de busca local são uma classe de problemas de otimização onde o objetivo é encontrar a melhor solução possível (ou uma solução satisfatória) dentro de um espaço de soluções, partindo de uma solução inicial e realizando melhorias incrementais.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043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6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index.html#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ai-notes/initialization/index.html#III" TargetMode="Externa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deep_learning_softwar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2S2023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5533-E569-D156-E00B-04EA94A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9945" y="1825624"/>
                <a:ext cx="8534399" cy="5032375"/>
              </a:xfrm>
            </p:spPr>
            <p:txBody>
              <a:bodyPr/>
              <a:lstStyle/>
              <a:p>
                <a:r>
                  <a:rPr lang="pt-BR" dirty="0"/>
                  <a:t>Como vimos antes, o termo momentum adiciona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movente de estimativas do 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menos ruidosas</a:t>
                </a:r>
                <a:r>
                  <a:rPr lang="pt-BR" dirty="0"/>
                  <a:t> e, consequentemente,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acelerando a convergência e aumentando a estabilidade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do algoritmo.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) determina a quantidade de estimativas anteriores que são consideradas no cálculo da média.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9945" y="1825624"/>
                <a:ext cx="8534399" cy="5032375"/>
              </a:xfrm>
              <a:blipFill>
                <a:blip r:embed="rId3"/>
                <a:stretch>
                  <a:fillRect l="-1429" t="-1937" r="-1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id="{EFE574B9-9C76-EB21-4B01-2DB90146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157656" y="1825624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5533-E569-D156-E00B-04EA94A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7807" y="1825624"/>
                <a:ext cx="8166537" cy="5032375"/>
              </a:xfrm>
            </p:spPr>
            <p:txBody>
              <a:bodyPr/>
              <a:lstStyle/>
              <a:p>
                <a:r>
                  <a:rPr lang="pt-BR" dirty="0"/>
                  <a:t>O termo momentum adiciona uma média das estimativas dos gradientes anteriores à atualização corrente.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Quando as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estimativas apontam na mesma direção </a:t>
                </a:r>
                <a:r>
                  <a:rPr lang="pt-BR" dirty="0"/>
                  <a:t>por várias iterações, o termo faz com que o tamanho dos passos dados naquela direção aumentem, ou seja, o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modelo ganha impulso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Quando as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estimativas mudam de direção</a:t>
                </a:r>
                <a:r>
                  <a:rPr lang="pt-BR" dirty="0"/>
                  <a:t> a cada nova iteração, o termo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suaviza as variações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Como resultado,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oscilação reduzida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nós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7807" y="1825624"/>
                <a:ext cx="8166537" cy="5032375"/>
              </a:xfrm>
              <a:blipFill>
                <a:blip r:embed="rId3"/>
                <a:stretch>
                  <a:fillRect l="-1343" t="-1937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id="{EFE574B9-9C76-EB21-4B01-2DB90146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409902" y="1825624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5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3E453-3B70-BBF0-0C1A-4F63A3DD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Momento de Nesterov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7E95C3-AC41-0888-3CA7-1EAB28F9A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0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é uma variação do </a:t>
                </a:r>
                <a:r>
                  <a:rPr lang="pt-BR" b="1" i="1" dirty="0"/>
                  <a:t>termo momentum</a:t>
                </a:r>
                <a:r>
                  <a:rPr lang="pt-BR" dirty="0"/>
                  <a:t> em que o cálculo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</a:t>
                </a:r>
                <a:r>
                  <a:rPr lang="pt-BR" dirty="0"/>
                  <a:t> não é feito em relação ao vetor de pesos atual,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mas 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ao próximo vetor de pesos</a:t>
                </a:r>
                <a:r>
                  <a:rPr lang="pt-BR" dirty="0"/>
                  <a:t>, ou seja, em relação ao valor do vetor de pesos após sua atualização com o termo momentum,</a:t>
                </a:r>
                <a:endParaRPr lang="pt-BR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Essa mudança no cálculo da estimativa do vetor gradiente faz com que 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apresente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ajustes mais precisos dos pesos </a:t>
                </a:r>
                <a:r>
                  <a:rPr lang="pt-BR" dirty="0"/>
                  <a:t>do que o termo momentum, especialmente em regiões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se assemelha à forma de um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7E95C3-AC41-0888-3CA7-1EAB28F9A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021" cy="5032375"/>
              </a:xfrm>
              <a:blipFill>
                <a:blip r:embed="rId3"/>
                <a:stretch>
                  <a:fillRect l="-93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9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Passo de aprendizagem adaptativo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aprendizagem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passos de aprendizagem diferentes para cada peso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Assim, esses métodos são adequados para redes neurais,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é bastante irregular e diferente em diferentes dimensões, tornando a atualização dos pesos mais efetiva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hiperparâmetro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3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28791-3DA4-5B74-468E-92866ACF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B692B-7CD6-BD6B-43F7-47D0588E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5732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outro aspecto prático que é importante discutirmos é a </a:t>
            </a:r>
            <a:r>
              <a:rPr lang="pt-BR" b="1" i="1" dirty="0">
                <a:solidFill>
                  <a:srgbClr val="7030A0"/>
                </a:solidFill>
              </a:rPr>
              <a:t>inicialização dos pesos de uma rede neural</a:t>
            </a:r>
            <a:r>
              <a:rPr lang="pt-BR" dirty="0"/>
              <a:t>.</a:t>
            </a:r>
          </a:p>
          <a:p>
            <a:r>
              <a:rPr lang="pt-BR" dirty="0"/>
              <a:t>Como os métodos de treinamento de </a:t>
            </a:r>
            <a:r>
              <a:rPr lang="pt-BR" b="1" i="1" dirty="0"/>
              <a:t>redes neurais </a:t>
            </a:r>
            <a:r>
              <a:rPr lang="pt-BR" dirty="0"/>
              <a:t>são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eles dependem de uma </a:t>
            </a:r>
            <a:r>
              <a:rPr lang="pt-BR" b="1" i="1" dirty="0">
                <a:solidFill>
                  <a:srgbClr val="00B050"/>
                </a:solidFill>
              </a:rPr>
              <a:t>inicialização dos pesos</a:t>
            </a:r>
            <a:r>
              <a:rPr lang="pt-BR" dirty="0"/>
              <a:t>.</a:t>
            </a:r>
          </a:p>
          <a:p>
            <a:r>
              <a:rPr lang="pt-BR" dirty="0"/>
              <a:t>Porém,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dos pesos </a:t>
            </a:r>
            <a:r>
              <a:rPr lang="pt-BR" dirty="0"/>
              <a:t>pode afetar a velocidade de convergência do algoritmo.</a:t>
            </a:r>
          </a:p>
          <a:p>
            <a:r>
              <a:rPr lang="pt-BR" dirty="0"/>
              <a:t>Alguns </a:t>
            </a:r>
            <a:r>
              <a:rPr lang="pt-BR" b="1" i="1" dirty="0"/>
              <a:t>pontos de inicialização </a:t>
            </a:r>
            <a:r>
              <a:rPr lang="pt-BR" dirty="0"/>
              <a:t>fazem com que a rede alcance uma </a:t>
            </a:r>
            <a:r>
              <a:rPr lang="pt-BR" b="1" i="1" dirty="0">
                <a:solidFill>
                  <a:srgbClr val="00B050"/>
                </a:solidFill>
              </a:rPr>
              <a:t>boa solução mais rapidamente</a:t>
            </a:r>
            <a:r>
              <a:rPr lang="pt-BR" dirty="0"/>
              <a:t>, enquanto outros pontos podem levar a uma </a:t>
            </a:r>
            <a:r>
              <a:rPr lang="pt-BR" b="1" i="1" dirty="0">
                <a:solidFill>
                  <a:srgbClr val="00B050"/>
                </a:solidFill>
              </a:rPr>
              <a:t>convergência mais lenta</a:t>
            </a:r>
            <a:r>
              <a:rPr lang="pt-BR" dirty="0"/>
              <a:t> (e.g., algoritmo pode ser inicializado em um ponto de sela ou em uma região de platô).</a:t>
            </a:r>
          </a:p>
        </p:txBody>
      </p:sp>
    </p:spTree>
    <p:extLst>
      <p:ext uri="{BB962C8B-B14F-4D97-AF65-F5344CB8AC3E}">
        <p14:creationId xmlns:p14="http://schemas.microsoft.com/office/powerpoint/2010/main" val="236593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B52B4-554F-EA14-6F5D-C6A1B0CA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D4529-22E6-EDA7-A512-7D4EBDA0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75460" cy="5032375"/>
          </a:xfrm>
        </p:spPr>
        <p:txBody>
          <a:bodyPr/>
          <a:lstStyle/>
          <a:p>
            <a:r>
              <a:rPr lang="pt-BR" dirty="0"/>
              <a:t>Alguns </a:t>
            </a:r>
            <a:r>
              <a:rPr lang="pt-BR" b="1" i="1" dirty="0"/>
              <a:t>pontos de inicialização</a:t>
            </a:r>
            <a:r>
              <a:rPr lang="pt-BR" dirty="0"/>
              <a:t> são tão instáveis que o algoritmo pode encontrar dificuldades numéricas (</a:t>
            </a:r>
            <a:r>
              <a:rPr lang="pt-BR" b="1" i="1" dirty="0" err="1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), falhando completamente em convergir (</a:t>
            </a:r>
            <a:r>
              <a:rPr lang="pt-BR" b="1" i="1" dirty="0"/>
              <a:t>desaparecimento</a:t>
            </a:r>
            <a:r>
              <a:rPr lang="pt-BR" dirty="0"/>
              <a:t> ou </a:t>
            </a:r>
            <a:r>
              <a:rPr lang="pt-BR" b="1" i="1" dirty="0"/>
              <a:t>explosão</a:t>
            </a:r>
            <a:r>
              <a:rPr lang="pt-BR" dirty="0"/>
              <a:t> dos gradientes).</a:t>
            </a:r>
          </a:p>
          <a:p>
            <a:r>
              <a:rPr lang="pt-BR" dirty="0"/>
              <a:t>Uma questão importante da inicialização dos pesos é </a:t>
            </a:r>
            <a:r>
              <a:rPr lang="pt-BR" b="1" i="1" dirty="0">
                <a:solidFill>
                  <a:srgbClr val="7030A0"/>
                </a:solidFill>
              </a:rPr>
              <a:t>quebrar a simetria</a:t>
            </a:r>
            <a:r>
              <a:rPr lang="pt-BR" dirty="0"/>
              <a:t>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</a:t>
            </a:r>
            <a:r>
              <a:rPr lang="pt-BR" b="1" i="1" dirty="0">
                <a:solidFill>
                  <a:srgbClr val="00B050"/>
                </a:solidFill>
              </a:rPr>
              <a:t>mesma função de ativação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conectados aos mesmos nós</a:t>
            </a:r>
            <a:r>
              <a:rPr lang="pt-BR" dirty="0"/>
              <a:t>, devem ter pesos iniciais diferentes, caso contrário, eles terão os mesmos pesos ao longo do treinamento (i.e., aprendem a mesma coisa). </a:t>
            </a:r>
          </a:p>
          <a:p>
            <a:r>
              <a:rPr lang="pt-BR" dirty="0"/>
              <a:t>Portanto, como veremos a seguir, para </a:t>
            </a:r>
            <a:r>
              <a:rPr lang="pt-BR" b="1" i="1" dirty="0">
                <a:solidFill>
                  <a:srgbClr val="7030A0"/>
                </a:solidFill>
              </a:rPr>
              <a:t>quebrar a simetria e evitar problemas de convergência</a:t>
            </a:r>
            <a:r>
              <a:rPr lang="pt-BR" dirty="0"/>
              <a:t>, utilizamos algumas </a:t>
            </a:r>
            <a:r>
              <a:rPr lang="pt-BR" b="1" i="1" dirty="0">
                <a:solidFill>
                  <a:srgbClr val="7030A0"/>
                </a:solidFill>
              </a:rPr>
              <a:t>heurísticas de inicialização aleatória dos pesos</a:t>
            </a:r>
            <a:r>
              <a:rPr lang="pt-BR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1E30D-84C7-2A28-0973-3A88731D0A33}"/>
              </a:ext>
            </a:extLst>
          </p:cNvPr>
          <p:cNvSpPr/>
          <p:nvPr/>
        </p:nvSpPr>
        <p:spPr>
          <a:xfrm>
            <a:off x="9281780" y="6581001"/>
            <a:ext cx="291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3"/>
              </a:rPr>
              <a:t>[1] </a:t>
            </a:r>
            <a:r>
              <a:rPr lang="en-US" sz="1200" dirty="0">
                <a:hlinkClick r:id="rId3"/>
              </a:rPr>
              <a:t>The importance of effective initialization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5698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1312-8FBD-F4EC-A0B1-BCBB5B1C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1EEEB-3D53-992A-94F1-E7CCB97C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46277" cy="5032375"/>
          </a:xfrm>
        </p:spPr>
        <p:txBody>
          <a:bodyPr>
            <a:normAutofit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>
                <a:solidFill>
                  <a:srgbClr val="00B050"/>
                </a:solidFill>
              </a:rPr>
              <a:t>distribuições gaussianas ou uniformes</a:t>
            </a:r>
            <a:r>
              <a:rPr lang="pt-BR" dirty="0"/>
              <a:t>, não importando muito qual delas é usada.</a:t>
            </a:r>
          </a:p>
          <a:p>
            <a:r>
              <a:rPr lang="pt-BR" dirty="0"/>
              <a:t>No entanto, a </a:t>
            </a:r>
            <a:r>
              <a:rPr lang="pt-BR" b="1" i="1" dirty="0">
                <a:solidFill>
                  <a:srgbClr val="7030A0"/>
                </a:solidFill>
              </a:rPr>
              <a:t>escala de variação da distribuição de inicialização dos pesos</a:t>
            </a:r>
            <a:r>
              <a:rPr lang="pt-BR" dirty="0"/>
              <a:t> tem um efeito significativo tanto no </a:t>
            </a:r>
            <a:r>
              <a:rPr lang="pt-BR" b="1" i="1" dirty="0">
                <a:solidFill>
                  <a:schemeClr val="accent2"/>
                </a:solidFill>
              </a:rPr>
              <a:t>resultado da otimização</a:t>
            </a:r>
            <a:r>
              <a:rPr lang="pt-BR" dirty="0"/>
              <a:t> quanto na </a:t>
            </a:r>
            <a:r>
              <a:rPr lang="pt-BR" b="1" i="1" dirty="0">
                <a:solidFill>
                  <a:schemeClr val="accent2"/>
                </a:solidFill>
              </a:rPr>
              <a:t>capacidade de generalização</a:t>
            </a:r>
            <a:r>
              <a:rPr lang="pt-BR" dirty="0"/>
              <a:t> da rede neural.</a:t>
            </a:r>
          </a:p>
          <a:p>
            <a:r>
              <a:rPr lang="pt-BR" dirty="0"/>
              <a:t>Sendo assim, a </a:t>
            </a:r>
            <a:r>
              <a:rPr lang="pt-BR" b="1" i="1" dirty="0">
                <a:solidFill>
                  <a:srgbClr val="00B050"/>
                </a:solidFill>
              </a:rPr>
              <a:t>escala de variação</a:t>
            </a:r>
            <a:r>
              <a:rPr lang="pt-BR" dirty="0"/>
              <a:t> da inicialização dos pesos levanta algumas discussões.</a:t>
            </a:r>
          </a:p>
          <a:p>
            <a:r>
              <a:rPr lang="pt-BR" dirty="0"/>
              <a:t>Distribuições com </a:t>
            </a:r>
            <a:r>
              <a:rPr lang="pt-BR" b="1" i="1" dirty="0">
                <a:solidFill>
                  <a:srgbClr val="7030A0"/>
                </a:solidFill>
              </a:rPr>
              <a:t>grande escala variação</a:t>
            </a:r>
            <a:r>
              <a:rPr lang="pt-BR" dirty="0"/>
              <a:t> tendem a </a:t>
            </a:r>
            <a:r>
              <a:rPr lang="pt-BR" b="1" i="1" dirty="0">
                <a:solidFill>
                  <a:schemeClr val="accent2"/>
                </a:solidFill>
              </a:rPr>
              <a:t>reduzir o problema da simetria</a:t>
            </a:r>
            <a:r>
              <a:rPr lang="pt-BR" dirty="0"/>
              <a:t>, pois a probabilidade de valores iniciais bastante distintos é maior.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26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6E3AB-5174-DE2C-39F4-65701DAC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54AAA-E17D-7EF0-2985-A3CB2474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600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Porém, se as </a:t>
            </a:r>
            <a:r>
              <a:rPr lang="pt-BR" b="1" i="1" dirty="0">
                <a:solidFill>
                  <a:srgbClr val="00B050"/>
                </a:solidFill>
              </a:rPr>
              <a:t>magnitudes dos valores iniciais forem muito grandes</a:t>
            </a:r>
            <a:r>
              <a:rPr lang="pt-BR" dirty="0"/>
              <a:t>, podemos ter problemas de </a:t>
            </a:r>
            <a:r>
              <a:rPr lang="pt-BR" b="1" i="1" dirty="0">
                <a:solidFill>
                  <a:srgbClr val="7030A0"/>
                </a:solidFill>
              </a:rPr>
              <a:t>instabilidade</a:t>
            </a:r>
            <a:r>
              <a:rPr lang="pt-BR" dirty="0"/>
              <a:t>.</a:t>
            </a:r>
          </a:p>
          <a:p>
            <a:r>
              <a:rPr lang="pt-BR" dirty="0"/>
              <a:t>Pesos com magnitudes muito grandes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Sigmoide a operarem na região de saturação, causando o </a:t>
            </a:r>
            <a:r>
              <a:rPr lang="pt-BR" b="1" i="1" dirty="0"/>
              <a:t>desaparecimento do gradiente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ReLU</a:t>
            </a:r>
            <a:r>
              <a:rPr lang="pt-BR" dirty="0"/>
              <a:t> à </a:t>
            </a:r>
            <a:r>
              <a:rPr lang="pt-BR" b="1" i="1" dirty="0"/>
              <a:t>explosão do gradiente</a:t>
            </a:r>
            <a:r>
              <a:rPr lang="pt-BR" dirty="0"/>
              <a:t>.</a:t>
            </a:r>
          </a:p>
          <a:p>
            <a:r>
              <a:rPr lang="pt-BR" dirty="0"/>
              <a:t>Por outro lado, distribuições com </a:t>
            </a:r>
            <a:r>
              <a:rPr lang="pt-BR" b="1" i="1" dirty="0">
                <a:solidFill>
                  <a:srgbClr val="00B050"/>
                </a:solidFill>
              </a:rPr>
              <a:t>escala de variação muito pequena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7030A0"/>
                </a:solidFill>
              </a:rPr>
              <a:t>maiores chances causar a simetria entre nós</a:t>
            </a:r>
            <a:r>
              <a:rPr lang="pt-BR" dirty="0"/>
              <a:t> e também podem apresentar </a:t>
            </a:r>
            <a:r>
              <a:rPr lang="pt-BR" b="1" i="1" dirty="0">
                <a:solidFill>
                  <a:srgbClr val="7030A0"/>
                </a:solidFill>
              </a:rPr>
              <a:t>instabilidade ou lentidão </a:t>
            </a:r>
            <a:r>
              <a:rPr lang="pt-BR" dirty="0"/>
              <a:t>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redes com </a:t>
            </a:r>
            <a:r>
              <a:rPr lang="pt-BR" b="1" i="1" dirty="0">
                <a:solidFill>
                  <a:schemeClr val="accent2"/>
                </a:solidFill>
              </a:rPr>
              <a:t>pesos muito pequenos e com nós usando função de ativação </a:t>
            </a:r>
            <a:r>
              <a:rPr lang="pt-BR" b="1" i="1" dirty="0" err="1">
                <a:solidFill>
                  <a:schemeClr val="accent2"/>
                </a:solidFill>
              </a:rPr>
              <a:t>ReLU</a:t>
            </a:r>
            <a:r>
              <a:rPr lang="pt-BR" dirty="0"/>
              <a:t>, podem ter problemas com o </a:t>
            </a:r>
            <a:r>
              <a:rPr lang="pt-BR" b="1" i="1" dirty="0">
                <a:solidFill>
                  <a:schemeClr val="accent2"/>
                </a:solidFill>
              </a:rPr>
              <a:t>desaparecimento do gradiente</a:t>
            </a:r>
            <a:r>
              <a:rPr lang="pt-BR" dirty="0"/>
              <a:t>.</a:t>
            </a:r>
          </a:p>
          <a:p>
            <a:r>
              <a:rPr lang="pt-BR" dirty="0"/>
              <a:t>Na sequência veremos algumas </a:t>
            </a:r>
            <a:r>
              <a:rPr lang="pt-BR" b="1" i="1" dirty="0">
                <a:solidFill>
                  <a:srgbClr val="0070C0"/>
                </a:solidFill>
              </a:rPr>
              <a:t>heurísticas</a:t>
            </a:r>
            <a:r>
              <a:rPr lang="pt-BR" dirty="0"/>
              <a:t> para inicialização dos pesos.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9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FD8F7-2118-E1F9-E400-402C61B9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Heurísticas de 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A595344-CA31-A0FF-C172-CCD7759FE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14370" cy="24448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ideia por trás destas heurísticas de inicialização dos pesos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manter a média das ativações dos nós igual a zero e suas variâncias constantes ao longo das várias camadas da rede</a:t>
                </a:r>
                <a:r>
                  <a:rPr lang="pt-BR" dirty="0"/>
                  <a:t>, pois desta forma evita-se o desaparecimento ou a explosão do gradiente.</a:t>
                </a:r>
              </a:p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pesos sinápticos*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de seus nós.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A595344-CA31-A0FF-C172-CCD7759FE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14370" cy="2444819"/>
              </a:xfrm>
              <a:blipFill>
                <a:blip r:embed="rId3"/>
                <a:stretch>
                  <a:fillRect l="-979" t="-5473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B30CC6-FD89-06DA-0809-BF2604EB86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148530"/>
                  </p:ext>
                </p:extLst>
              </p:nvPr>
            </p:nvGraphicFramePr>
            <p:xfrm>
              <a:off x="1016096" y="4081832"/>
              <a:ext cx="11036474" cy="23526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6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Linear</a:t>
                          </a:r>
                          <a:r>
                            <a:rPr lang="pt-BR" sz="1200" baseline="0" dirty="0"/>
                            <a:t> (i.e., n</a:t>
                          </a:r>
                          <a:r>
                            <a:rPr lang="pt-BR" sz="12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ReLU</a:t>
                          </a:r>
                          <a:r>
                            <a:rPr lang="pt-BR" sz="1200" baseline="0" dirty="0"/>
                            <a:t> e suas variantes</a:t>
                          </a:r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B30CC6-FD89-06DA-0809-BF2604EB86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148530"/>
                  </p:ext>
                </p:extLst>
              </p:nvPr>
            </p:nvGraphicFramePr>
            <p:xfrm>
              <a:off x="1016096" y="4081832"/>
              <a:ext cx="11036474" cy="23526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1333" r="-79447" b="-4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1333" r="-500" b="-4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Linear</a:t>
                          </a:r>
                          <a:r>
                            <a:rPr lang="pt-BR" sz="1200" baseline="0" dirty="0"/>
                            <a:t> (i.e., n</a:t>
                          </a:r>
                          <a:r>
                            <a:rPr lang="pt-BR" sz="12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73077" r="-7944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73077" r="-500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ReLU</a:t>
                          </a:r>
                          <a:r>
                            <a:rPr lang="pt-BR" sz="1200" baseline="0" dirty="0"/>
                            <a:t> e suas variantes</a:t>
                          </a:r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173077" r="-7944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173077" r="-500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273077" r="-7944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273077" r="-500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E5557117-42B8-ED06-8392-EAE399DA24A0}"/>
              </a:ext>
            </a:extLst>
          </p:cNvPr>
          <p:cNvSpPr txBox="1"/>
          <p:nvPr/>
        </p:nvSpPr>
        <p:spPr>
          <a:xfrm>
            <a:off x="0" y="6581001"/>
            <a:ext cx="87159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*Em geral, inicializa-se os </a:t>
            </a:r>
            <a:r>
              <a:rPr lang="pt-BR" sz="1200" b="1" i="1" dirty="0"/>
              <a:t>pesos de bias </a:t>
            </a:r>
            <a:r>
              <a:rPr lang="pt-BR" sz="1200" dirty="0"/>
              <a:t>com </a:t>
            </a:r>
            <a:r>
              <a:rPr lang="pt-BR" sz="1200" b="1" i="1" dirty="0"/>
              <a:t>valores iguais a 0</a:t>
            </a:r>
            <a:r>
              <a:rPr lang="pt-BR" sz="1200" dirty="0"/>
              <a:t>, pois se mostra uma inicialização bastante eficiente na maioria dos casos.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EE13AA-4AD8-9F6D-F5EF-5AFA3E373A03}"/>
              </a:ext>
            </a:extLst>
          </p:cNvPr>
          <p:cNvSpPr/>
          <p:nvPr/>
        </p:nvSpPr>
        <p:spPr>
          <a:xfrm>
            <a:off x="9075906" y="6581001"/>
            <a:ext cx="31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[2] </a:t>
            </a:r>
            <a:r>
              <a:rPr lang="en-US" sz="1200" dirty="0">
                <a:hlinkClick r:id="rId5"/>
              </a:rPr>
              <a:t>How to find appropriate initialization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079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com a biblioteca </a:t>
            </a:r>
            <a:r>
              <a:rPr lang="pt-BR" dirty="0" err="1"/>
              <a:t>SciKit-Learn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562352"/>
            <a:ext cx="7099852" cy="5295648"/>
          </a:xfrm>
        </p:spPr>
        <p:txBody>
          <a:bodyPr>
            <a:normAutofit/>
          </a:bodyPr>
          <a:lstStyle/>
          <a:p>
            <a:r>
              <a:rPr lang="pt-BR" dirty="0"/>
              <a:t>A biblioteca </a:t>
            </a:r>
            <a:r>
              <a:rPr lang="pt-BR" dirty="0" err="1"/>
              <a:t>SciKit-Learn</a:t>
            </a:r>
            <a:r>
              <a:rPr lang="pt-BR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disponibiliza apenas dois tipos de arquiteturas</a:t>
            </a:r>
            <a:r>
              <a:rPr lang="pt-BR" dirty="0"/>
              <a:t> de redes neurais, MLP e </a:t>
            </a:r>
            <a:r>
              <a:rPr lang="pt-BR" b="1" i="1" dirty="0">
                <a:solidFill>
                  <a:schemeClr val="accent2"/>
                </a:solidFill>
              </a:rPr>
              <a:t>máquina de Boltzmann restrita</a:t>
            </a:r>
            <a:r>
              <a:rPr lang="pt-BR" dirty="0"/>
              <a:t>. 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chemeClr val="accent2"/>
                </a:solidFill>
              </a:rPr>
              <a:t>máquina de Boltzmann</a:t>
            </a:r>
            <a:r>
              <a:rPr lang="pt-BR" dirty="0"/>
              <a:t> é implementada através da classe </a:t>
            </a:r>
            <a:r>
              <a:rPr lang="pt-BR" dirty="0" err="1"/>
              <a:t>BernoulliRBM</a:t>
            </a:r>
            <a:r>
              <a:rPr lang="pt-BR" dirty="0"/>
              <a:t>, e que é usada para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extração de características de forma não supervisionada</a:t>
            </a:r>
            <a:r>
              <a:rPr lang="pt-BR" dirty="0"/>
              <a:t>.</a:t>
            </a:r>
          </a:p>
          <a:p>
            <a:r>
              <a:rPr lang="pt-BR" dirty="0"/>
              <a:t>Além disso, suas implementações </a:t>
            </a:r>
            <a:r>
              <a:rPr lang="pt-BR" b="1" i="1" dirty="0">
                <a:solidFill>
                  <a:srgbClr val="7030A0"/>
                </a:solidFill>
              </a:rPr>
              <a:t>não são flexíveis</a:t>
            </a:r>
            <a:r>
              <a:rPr lang="pt-BR" dirty="0"/>
              <a:t> e </a:t>
            </a:r>
            <a:r>
              <a:rPr lang="pt-BR" b="1" i="1" dirty="0">
                <a:solidFill>
                  <a:srgbClr val="7030A0"/>
                </a:solidFill>
              </a:rPr>
              <a:t>não se destinam a aplicações de larga escala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 biblioteca </a:t>
            </a:r>
            <a:r>
              <a:rPr lang="pt-BR" i="1" dirty="0" err="1"/>
              <a:t>SciKit-Learn</a:t>
            </a:r>
            <a:r>
              <a:rPr lang="pt-BR" dirty="0"/>
              <a:t> não oferece suporte a </a:t>
            </a:r>
            <a:r>
              <a:rPr lang="pt-BR" dirty="0" err="1"/>
              <a:t>GPUs</a:t>
            </a:r>
            <a:r>
              <a:rPr lang="pt-BR" dirty="0"/>
              <a:t>.</a:t>
            </a:r>
          </a:p>
        </p:txBody>
      </p:sp>
      <p:pic>
        <p:nvPicPr>
          <p:cNvPr id="1026" name="Picture 2" descr="scikit-learn – Wikipédia, a enciclopédia livre">
            <a:extLst>
              <a:ext uri="{FF2B5EF4-FFF2-40B4-BE49-F238E27FC236}">
                <a16:creationId xmlns:a16="http://schemas.microsoft.com/office/drawing/2014/main" id="{513F0B97-EA3C-F3BD-7E8A-DEEBB3FE3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9613"/>
            <a:ext cx="3489960" cy="1878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0441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discutimos como as redes neurais aprendem.</a:t>
            </a:r>
          </a:p>
          <a:p>
            <a:r>
              <a:rPr lang="pt-BR" dirty="0"/>
              <a:t>Vimos que isso é feito através da minimização de uma função de erro (também chamada de função de custo).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</a:t>
            </a:r>
            <a:r>
              <a:rPr lang="pt-BR" b="1" i="1" dirty="0"/>
              <a:t>erro quadrático médio</a:t>
            </a:r>
            <a:r>
              <a:rPr lang="pt-BR" dirty="0"/>
              <a:t>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erro é realizada de forma iterativa usando o algoritmo da retropropagação do erro para calcular os vetores gradiente.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Neste tópico, iremos discutir algumas questões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com a biblioteca </a:t>
            </a:r>
            <a:r>
              <a:rPr lang="pt-BR" dirty="0" err="1"/>
              <a:t>SciKit-Learn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8" y="1562352"/>
            <a:ext cx="11247784" cy="5295648"/>
          </a:xfrm>
        </p:spPr>
        <p:txBody>
          <a:bodyPr>
            <a:normAutofit/>
          </a:bodyPr>
          <a:lstStyle/>
          <a:p>
            <a:r>
              <a:rPr lang="pt-BR" dirty="0"/>
              <a:t>Para implementações de </a:t>
            </a:r>
            <a:r>
              <a:rPr lang="pt-BR" b="1" i="1" dirty="0"/>
              <a:t>modelos de aprendizado profundo </a:t>
            </a:r>
            <a:r>
              <a:rPr lang="pt-BR" dirty="0"/>
              <a:t>escaláveis, muito mais rápidos, flexíveis e baseados em GPU, devemos utilizar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Tensorflow</a:t>
            </a:r>
            <a:r>
              <a:rPr lang="pt-BR" dirty="0"/>
              <a:t>: criada pela equipe </a:t>
            </a:r>
            <a:r>
              <a:rPr lang="pt-BR" i="1" dirty="0"/>
              <a:t>Google </a:t>
            </a:r>
            <a:r>
              <a:rPr lang="pt-BR" i="1" dirty="0" err="1"/>
              <a:t>Brain</a:t>
            </a:r>
            <a:r>
              <a:rPr lang="pt-BR" dirty="0"/>
              <a:t> do </a:t>
            </a:r>
            <a:r>
              <a:rPr lang="pt-BR" i="1" dirty="0"/>
              <a:t>Google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PyTorch</a:t>
            </a:r>
            <a:r>
              <a:rPr lang="pt-BR" dirty="0"/>
              <a:t>: criada pela </a:t>
            </a:r>
            <a:r>
              <a:rPr lang="pt-BR" i="1" dirty="0"/>
              <a:t>Meta AI</a:t>
            </a:r>
            <a:r>
              <a:rPr lang="pt-BR" dirty="0"/>
              <a:t> (antigo </a:t>
            </a:r>
            <a:r>
              <a:rPr lang="pt-BR" i="1" dirty="0" err="1"/>
              <a:t>Facebook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MXNet</a:t>
            </a:r>
            <a:r>
              <a:rPr lang="pt-BR" dirty="0"/>
              <a:t>: criada pela </a:t>
            </a:r>
            <a:r>
              <a:rPr lang="pt-BR" i="1" dirty="0"/>
              <a:t>Apache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Theano</a:t>
            </a:r>
            <a:r>
              <a:rPr lang="pt-BR" dirty="0"/>
              <a:t>: criada pela Universidade de Montreal (primeira versão) e mantida posteriormente pela equipe de desenvolvedores do pacote </a:t>
            </a:r>
            <a:r>
              <a:rPr lang="pt-BR" dirty="0" err="1"/>
              <a:t>PyMC</a:t>
            </a:r>
            <a:r>
              <a:rPr lang="pt-BR" dirty="0"/>
              <a:t> sob o nome de </a:t>
            </a:r>
            <a:r>
              <a:rPr lang="pt-BR" dirty="0" err="1"/>
              <a:t>Aesara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https://en.wikipedia.org/wiki/Comparison_of_deep_learning_software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3875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Projeto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/>
              <a:t>: </a:t>
            </a:r>
            <a:r>
              <a:rPr lang="pt-BR" b="1">
                <a:solidFill>
                  <a:srgbClr val="00B050"/>
                </a:solidFill>
              </a:rPr>
              <a:t>08/12/2024 </a:t>
            </a:r>
            <a:r>
              <a:rPr lang="pt-BR" b="1" dirty="0">
                <a:solidFill>
                  <a:srgbClr val="00B050"/>
                </a:solidFill>
              </a:rPr>
              <a:t>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  <a:p>
            <a:pPr lvl="1"/>
            <a:r>
              <a:rPr lang="pt-BR" dirty="0"/>
              <a:t>Apenas 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questões práticas sobre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alguns aspectos práticos que nós precisamos discutir.</a:t>
            </a:r>
          </a:p>
          <a:p>
            <a:r>
              <a:rPr lang="pt-BR" dirty="0"/>
              <a:t>Portanto, começamos relembrando sobre a questão do </a:t>
            </a:r>
            <a:r>
              <a:rPr lang="pt-BR" b="1" i="1" dirty="0"/>
              <a:t>cálculo do 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>
                <a:blip r:embed="rId2"/>
                <a:stretch>
                  <a:fillRect l="-935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Vimos que a derivada parcial do erro em relação a um peso qualquer é a média de </a:t>
                </a:r>
                <a:r>
                  <a:rPr lang="pt-BR" b="1" i="1" dirty="0"/>
                  <a:t>gradientes particulares (ou locais)</a:t>
                </a:r>
              </a:p>
              <a:p>
                <a:pPr marL="0" indent="0">
                  <a:buNone/>
                </a:pPr>
                <a:endParaRPr lang="pt-BR" sz="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endParaRPr lang="pt-BR" sz="6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em relação ao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aqui surge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813" t="-2421" r="-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6254884" y="2680628"/>
            <a:ext cx="924129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8286F3-4B05-CDE5-AEF5-5B1222276419}"/>
              </a:ext>
            </a:extLst>
          </p:cNvPr>
          <p:cNvSpPr txBox="1"/>
          <p:nvPr/>
        </p:nvSpPr>
        <p:spPr>
          <a:xfrm>
            <a:off x="6203008" y="3575802"/>
            <a:ext cx="1151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Gradiente local</a:t>
            </a:r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C689F-B335-5924-6D61-297EEE64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BC374-E2D1-A6D7-D637-C334606B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5188" cy="5032375"/>
          </a:xfrm>
        </p:spPr>
        <p:txBody>
          <a:bodyPr>
            <a:normAutofit/>
          </a:bodyPr>
          <a:lstStyle/>
          <a:p>
            <a:r>
              <a:rPr lang="pt-BR" dirty="0"/>
              <a:t>Esse questionamento gera três abordagens possíveis para o cálculo do vetor gradiente.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todos os exemplos (batelada).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(i.e., estimativa) usando um único exemplo (estocástica).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um subconjunto de exemplos (mini-</a:t>
            </a:r>
            <a:r>
              <a:rPr lang="pt-BR" i="1" dirty="0"/>
              <a:t>batches</a:t>
            </a:r>
            <a:r>
              <a:rPr lang="pt-BR" dirty="0"/>
              <a:t>).</a:t>
            </a:r>
          </a:p>
          <a:p>
            <a:r>
              <a:rPr lang="pt-BR" dirty="0"/>
              <a:t>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possuem enormes conjuntos de dados, usa-se a abordagem com </a:t>
            </a:r>
            <a:r>
              <a:rPr lang="pt-BR" b="1" i="1" dirty="0"/>
              <a:t>mini-batches</a:t>
            </a:r>
            <a:r>
              <a:rPr lang="pt-BR" dirty="0"/>
              <a:t>, pois com ela, podemos controlar a complexidade computacional necessária para o treinamento.</a:t>
            </a:r>
          </a:p>
          <a:p>
            <a:r>
              <a:rPr lang="pt-BR" b="1" dirty="0"/>
              <a:t>OBS</a:t>
            </a:r>
            <a:r>
              <a:rPr lang="pt-BR" dirty="0"/>
              <a:t>.: Os exemplos para estimativa do vetor gradiente com as versões </a:t>
            </a:r>
            <a:r>
              <a:rPr lang="pt-BR" b="1" i="1" dirty="0"/>
              <a:t>estocástica</a:t>
            </a:r>
            <a:r>
              <a:rPr lang="pt-BR" dirty="0"/>
              <a:t> e </a:t>
            </a:r>
            <a:r>
              <a:rPr lang="pt-BR" b="1" i="1" dirty="0"/>
              <a:t>mini-batch</a:t>
            </a:r>
            <a:r>
              <a:rPr lang="pt-BR" dirty="0"/>
              <a:t> devem ser </a:t>
            </a:r>
            <a:r>
              <a:rPr lang="pt-BR" b="1" i="1" dirty="0"/>
              <a:t>aleatoriamente</a:t>
            </a:r>
            <a:r>
              <a:rPr lang="pt-BR" dirty="0"/>
              <a:t> escolhidos a partir do conjunto de treinamento.</a:t>
            </a:r>
          </a:p>
        </p:txBody>
      </p:sp>
    </p:spTree>
    <p:extLst>
      <p:ext uri="{BB962C8B-B14F-4D97-AF65-F5344CB8AC3E}">
        <p14:creationId xmlns:p14="http://schemas.microsoft.com/office/powerpoint/2010/main" val="41770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C3986-5B4F-F3A1-9727-17D27F12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643CF-D78C-5854-1EB8-6FA35C52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0089" cy="4351338"/>
          </a:xfrm>
        </p:spPr>
        <p:txBody>
          <a:bodyPr/>
          <a:lstStyle/>
          <a:p>
            <a:r>
              <a:rPr lang="pt-BR" dirty="0"/>
              <a:t>Existem algumas </a:t>
            </a:r>
            <a:r>
              <a:rPr lang="pt-BR" b="1" i="1" dirty="0">
                <a:solidFill>
                  <a:srgbClr val="7030A0"/>
                </a:solidFill>
              </a:rPr>
              <a:t>modificações</a:t>
            </a:r>
            <a:r>
              <a:rPr lang="pt-BR" dirty="0"/>
              <a:t> que podem ser aplicadas às versões estocásticas (mini-</a:t>
            </a:r>
            <a:r>
              <a:rPr lang="pt-BR" i="1" dirty="0"/>
              <a:t>batch</a:t>
            </a:r>
            <a:r>
              <a:rPr lang="pt-BR" dirty="0"/>
              <a:t> e estocástica) para </a:t>
            </a:r>
            <a:r>
              <a:rPr lang="pt-BR" b="1" i="1" dirty="0">
                <a:solidFill>
                  <a:srgbClr val="00B050"/>
                </a:solidFill>
              </a:rPr>
              <a:t>melhorar seu desempenho sem aumentar muito sua complexidade computacional</a:t>
            </a:r>
            <a:r>
              <a:rPr lang="pt-BR" dirty="0"/>
              <a:t>.</a:t>
            </a:r>
          </a:p>
          <a:p>
            <a:r>
              <a:rPr lang="pt-BR" dirty="0"/>
              <a:t>As modificações mais usadas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Redução gradual do passo de aprendizagem,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 de Nesterov,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de passos de aprendizagem adaptativos.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62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5DDE3-7807-E307-74B4-24A0E2C3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CA785-9755-4721-BCE7-A5C63D42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251" y="1825624"/>
            <a:ext cx="5739317" cy="5032375"/>
          </a:xfrm>
        </p:spPr>
        <p:txBody>
          <a:bodyPr>
            <a:normAutofit/>
          </a:bodyPr>
          <a:lstStyle/>
          <a:p>
            <a:r>
              <a:rPr lang="pt-BR" dirty="0"/>
              <a:t>Assim como fizemos com as versões estocásticas do gradiente descendente quando trabalhamos com regressores lineares, podemos </a:t>
            </a:r>
            <a:r>
              <a:rPr lang="pt-BR" b="1" i="1" dirty="0">
                <a:solidFill>
                  <a:srgbClr val="7030A0"/>
                </a:solidFill>
              </a:rPr>
              <a:t>reduzir o passo de aprendizagem para tornar essas versões mais comportadas e, esperançosamente, obter a convergência</a:t>
            </a:r>
            <a:r>
              <a:rPr lang="pt-BR" dirty="0"/>
              <a:t>.</a:t>
            </a:r>
          </a:p>
          <a:p>
            <a:r>
              <a:rPr lang="pt-BR" dirty="0"/>
              <a:t>Podemos utilizar todas as técnicas que aprendemos antes: </a:t>
            </a:r>
            <a:r>
              <a:rPr lang="pt-BR" b="1" i="1" dirty="0">
                <a:solidFill>
                  <a:srgbClr val="00B050"/>
                </a:solidFill>
              </a:rPr>
              <a:t>redução por degraus, decaimento exponencial ou temporal</a:t>
            </a:r>
            <a:r>
              <a:rPr lang="pt-BR" dirty="0"/>
              <a:t>.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2A26D7AB-E420-270D-36AF-17B866CF13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3412270" y="2705944"/>
            <a:ext cx="2669429" cy="2661005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3686CA23-8BC8-4A36-A353-67FAF356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68028" y="2697598"/>
            <a:ext cx="2692420" cy="2684288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AC9091B3-9D80-EDD9-8174-2A7E0E6EFD0D}"/>
              </a:ext>
            </a:extLst>
          </p:cNvPr>
          <p:cNvSpPr/>
          <p:nvPr/>
        </p:nvSpPr>
        <p:spPr>
          <a:xfrm>
            <a:off x="2860014" y="3663605"/>
            <a:ext cx="452690" cy="57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1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1D2F2-AAB6-0340-EC2D-F09F0833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B2D48A-2E61-4FF7-D003-586959C63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3210" y="1825624"/>
                <a:ext cx="696342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figuras mostram o resultado do uso da técnica de redução temporal com a equação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contador de iterações,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valor inicial do passo,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é o número da iteração a partir da qual o passo fica constante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valor constante do passo 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iteração.</a:t>
                </a:r>
              </a:p>
              <a:p>
                <a:r>
                  <a:rPr lang="pt-BR" dirty="0"/>
                  <a:t>Entretanto, percebam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ainda temos que encontrar os valores ideais para os hiperparâmetros</a:t>
                </a:r>
                <a:r>
                  <a:rPr lang="pt-BR" dirty="0"/>
                  <a:t>, nesse caso,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B2D48A-2E61-4FF7-D003-586959C63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3210" y="1825624"/>
                <a:ext cx="6963420" cy="5032375"/>
              </a:xfrm>
              <a:blipFill>
                <a:blip r:embed="rId2"/>
                <a:stretch>
                  <a:fillRect l="-1839" t="-1937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72677C2B-6CE8-F2F2-378E-522A50FA8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06922" y="1646717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C38D1084-003D-A784-6650-7A60F951F7BD}"/>
                  </a:ext>
                </a:extLst>
              </p:cNvPr>
              <p:cNvSpPr txBox="1"/>
              <p:nvPr/>
            </p:nvSpPr>
            <p:spPr>
              <a:xfrm>
                <a:off x="1873050" y="1775511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C38D1084-003D-A784-6650-7A60F951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050" y="1775511"/>
                <a:ext cx="2314407" cy="1277594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B3DC33-DE3B-14FE-6752-885F09AC78A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2476503" y="4699419"/>
            <a:ext cx="2150776" cy="2143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99078-F33D-664B-B465-9AF8B104C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165370" y="4680659"/>
            <a:ext cx="2169300" cy="216274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D3E96B6-8522-56BE-3C86-6605E2144017}"/>
              </a:ext>
            </a:extLst>
          </p:cNvPr>
          <p:cNvSpPr/>
          <p:nvPr/>
        </p:nvSpPr>
        <p:spPr>
          <a:xfrm>
            <a:off x="2136537" y="5579955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30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19992</TotalTime>
  <Words>4464</Words>
  <Application>Microsoft Office PowerPoint</Application>
  <PresentationFormat>Widescreen</PresentationFormat>
  <Paragraphs>273</Paragraphs>
  <Slides>26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Söhne</vt:lpstr>
      <vt:lpstr>Wingdings</vt:lpstr>
      <vt:lpstr>Office Theme</vt:lpstr>
      <vt:lpstr>T320 - Introdução ao Aprendizado de Máquina II: Redes Neurais Artificiais (Parte IV)</vt:lpstr>
      <vt:lpstr>Recapitulando</vt:lpstr>
      <vt:lpstr>Algumas questões práticas sobre algoritmos de aprendizado</vt:lpstr>
      <vt:lpstr>Cálculo do vetor gradiente</vt:lpstr>
      <vt:lpstr>Cálculo do vetor gradiente</vt:lpstr>
      <vt:lpstr>Cálculo do vetor gradiente</vt:lpstr>
      <vt:lpstr>Variações dos algoritmos de otimização dos pesos</vt:lpstr>
      <vt:lpstr>Redução gradual do passo de aprendizagem</vt:lpstr>
      <vt:lpstr>Redução gradual do passo de aprendizagem</vt:lpstr>
      <vt:lpstr>Termo momentum</vt:lpstr>
      <vt:lpstr>Termo momentum</vt:lpstr>
      <vt:lpstr>Momento de Nesterov</vt:lpstr>
      <vt:lpstr>Passo de aprendizagem adaptativo</vt:lpstr>
      <vt:lpstr>Inicialização dos pesos</vt:lpstr>
      <vt:lpstr>Inicialização dos pesos</vt:lpstr>
      <vt:lpstr>Inicialização dos pesos</vt:lpstr>
      <vt:lpstr>Inicialização dos pesos</vt:lpstr>
      <vt:lpstr>Heurísticas de inicialização dos pesos</vt:lpstr>
      <vt:lpstr>Redes neurais com a biblioteca SciKit-Learn</vt:lpstr>
      <vt:lpstr>Redes neurais com a biblioteca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1566</cp:revision>
  <dcterms:created xsi:type="dcterms:W3CDTF">2020-04-06T23:46:10Z</dcterms:created>
  <dcterms:modified xsi:type="dcterms:W3CDTF">2024-11-09T14:28:42Z</dcterms:modified>
</cp:coreProperties>
</file>