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67" r:id="rId14"/>
    <p:sldId id="311" r:id="rId15"/>
    <p:sldId id="371" r:id="rId16"/>
    <p:sldId id="360" r:id="rId17"/>
    <p:sldId id="313" r:id="rId18"/>
    <p:sldId id="314" r:id="rId19"/>
    <p:sldId id="315" r:id="rId20"/>
    <p:sldId id="316" r:id="rId21"/>
    <p:sldId id="364" r:id="rId22"/>
    <p:sldId id="363" r:id="rId23"/>
    <p:sldId id="269" r:id="rId24"/>
    <p:sldId id="303" r:id="rId25"/>
    <p:sldId id="271" r:id="rId26"/>
    <p:sldId id="365" r:id="rId27"/>
    <p:sldId id="369" r:id="rId28"/>
    <p:sldId id="370"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85961" autoAdjust="0"/>
  </p:normalViewPr>
  <p:slideViewPr>
    <p:cSldViewPr snapToGrid="0">
      <p:cViewPr varScale="1">
        <p:scale>
          <a:sx n="95" d="100"/>
          <a:sy n="95" d="100"/>
        </p:scale>
        <p:origin x="11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20/10/2023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758197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8600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20/10/2023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20/10/2023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20/10/2023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20/10/2023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20/10/2023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20/10/2023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20/10/2023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7.png"/><Relationship Id="rId7" Type="http://schemas.openxmlformats.org/officeDocument/2006/relationships/image" Target="../media/image18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251.png"/><Relationship Id="rId10" Type="http://schemas.openxmlformats.org/officeDocument/2006/relationships/image" Target="../media/image10.emf"/><Relationship Id="rId4" Type="http://schemas.openxmlformats.org/officeDocument/2006/relationships/image" Target="../media/image242.png"/><Relationship Id="rId9" Type="http://schemas.openxmlformats.org/officeDocument/2006/relationships/image" Target="../media/image20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39.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image" Target="../media/image47.jpe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image" Target="../media/image4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png"/><Relationship Id="rId2" Type="http://schemas.openxmlformats.org/officeDocument/2006/relationships/image" Target="../media/image380.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png"/><Relationship Id="rId5" Type="http://schemas.openxmlformats.org/officeDocument/2006/relationships/image" Target="../media/image410.png"/><Relationship Id="rId15" Type="http://schemas.openxmlformats.org/officeDocument/2006/relationships/image" Target="../media/image52.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28.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png"/><Relationship Id="rId4" Type="http://schemas.openxmlformats.org/officeDocument/2006/relationships/image" Target="../media/image24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emf"/><Relationship Id="rId10" Type="http://schemas.openxmlformats.org/officeDocument/2006/relationships/image" Target="../media/image22.png"/><Relationship Id="rId4" Type="http://schemas.openxmlformats.org/officeDocument/2006/relationships/image" Target="../media/image11.emf"/><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832101"/>
          </a:xfrm>
        </p:spPr>
        <p:txBody>
          <a:bodyPr>
            <a:normAutofit fontScale="92500" lnSpcReduction="2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no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a:t>
            </a:r>
            <a:r>
              <a:rPr lang="pt-BR" b="1" i="1" dirty="0" err="1"/>
              <a:t>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regra da cadeia.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525" y="4314826"/>
            <a:ext cx="7028586" cy="2476500"/>
          </a:xfrm>
          <a:prstGeom prst="rect">
            <a:avLst/>
          </a:prstGeom>
        </p:spPr>
      </p:pic>
      <p:sp>
        <p:nvSpPr>
          <p:cNvPr id="5" name="Rectangle 4">
            <a:extLst>
              <a:ext uri="{FF2B5EF4-FFF2-40B4-BE49-F238E27FC236}">
                <a16:creationId xmlns:a16="http://schemas.microsoft.com/office/drawing/2014/main" id="{D60F7D6F-21D3-AA68-FABB-24C527E63C2E}"/>
              </a:ext>
            </a:extLst>
          </p:cNvPr>
          <p:cNvSpPr/>
          <p:nvPr/>
        </p:nvSpPr>
        <p:spPr>
          <a:xfrm>
            <a:off x="10048352" y="4860578"/>
            <a:ext cx="1902348" cy="1384995"/>
          </a:xfrm>
          <a:prstGeom prst="rect">
            <a:avLst/>
          </a:prstGeom>
        </p:spPr>
        <p:txBody>
          <a:bodyPr wrap="square">
            <a:spAutoFit/>
          </a:bodyPr>
          <a:lstStyle/>
          <a:p>
            <a:pPr algn="ctr"/>
            <a:r>
              <a:rPr lang="pt-BR" sz="1200" dirty="0"/>
              <a:t>Em suma, o gradiente se torna cada vez menor nas camadas próximas à entrada, levando a uma atualização muito pequena ou até inexistente nos pesos destas camadas.</a:t>
            </a:r>
          </a:p>
        </p:txBody>
      </p:sp>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11182350" cy="5257799"/>
              </a:xfrm>
            </p:spPr>
            <p:txBody>
              <a:bodyPr>
                <a:normAutofit lnSpcReduction="10000"/>
              </a:bodyPr>
              <a:lstStyle/>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parciais 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dos pesos das camadas ocultas através do uso da </a:t>
                </a:r>
                <a:r>
                  <a:rPr lang="pt-BR" b="1" i="1" dirty="0"/>
                  <a:t>regra da cadeia</a:t>
                </a:r>
                <a:r>
                  <a:rPr lang="pt-BR" dirty="0"/>
                  <a:t> (exemplo abaixo).</a:t>
                </a:r>
              </a:p>
              <a:p>
                <a:pPr marL="0" indent="0">
                  <a:buNone/>
                </a:pPr>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𝑦</m:t>
                          </m:r>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r>
                            <a:rPr lang="pt-BR" sz="2400" i="1">
                              <a:latin typeface="Cambria Math" panose="02040503050406030204" pitchFamily="18" charset="0"/>
                            </a:rPr>
                            <m:t>)</m:t>
                          </m:r>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h</m:t>
                          </m:r>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r>
                            <a:rPr lang="pt-BR" sz="2400" i="1">
                              <a:latin typeface="Cambria Math" panose="02040503050406030204" pitchFamily="18" charset="0"/>
                            </a:rPr>
                            <m:t>)</m:t>
                          </m:r>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oMath>
                  </m:oMathPara>
                </a14:m>
                <a:endParaRPr lang="pt-BR" dirty="0"/>
              </a:p>
              <a:p>
                <a:r>
                  <a:rPr lang="pt-BR" dirty="0"/>
                  <a:t>Em outras palavras, devido à regra da cadeia, o gradiente para a atualização dos pesos de uma dada camada da rede neural inclui </a:t>
                </a:r>
                <a:r>
                  <a:rPr lang="pt-BR" b="1" i="1" dirty="0"/>
                  <a:t>o produto das derivadas das funções de ativação dos nós desde a camada de saída até a camada desejada</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11182350" cy="5257799"/>
              </a:xfrm>
              <a:blipFill rotWithShape="0">
                <a:blip r:embed="rId3"/>
                <a:stretch>
                  <a:fillRect l="-981" t="-2668" r="-55" b="-232"/>
                </a:stretch>
              </a:blipFill>
            </p:spPr>
            <p:txBody>
              <a:bodyPr/>
              <a:lstStyle/>
              <a:p>
                <a:r>
                  <a:rPr lang="pt-BR">
                    <a:noFill/>
                  </a:rPr>
                  <a:t> </a:t>
                </a:r>
              </a:p>
            </p:txBody>
          </p:sp>
        </mc:Fallback>
      </mc:AlternateContent>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425" y="3576774"/>
            <a:ext cx="5215788" cy="557074"/>
          </a:xfrm>
          <a:prstGeom prst="rect">
            <a:avLst/>
          </a:prstGeom>
        </p:spPr>
      </p:pic>
      <mc:AlternateContent xmlns:mc="http://schemas.openxmlformats.org/markup-compatibility/2006" xmlns:a14="http://schemas.microsoft.com/office/drawing/2010/main">
        <mc:Choice Requires="a14">
          <p:sp>
            <p:nvSpPr>
              <p:cNvPr id="5" name="CaixaDeTexto 4"/>
              <p:cNvSpPr txBox="1"/>
              <p:nvPr/>
            </p:nvSpPr>
            <p:spPr>
              <a:xfrm>
                <a:off x="9982986" y="4229099"/>
                <a:ext cx="2037564" cy="830997"/>
              </a:xfrm>
              <a:prstGeom prst="rect">
                <a:avLst/>
              </a:prstGeom>
              <a:noFill/>
            </p:spPr>
            <p:txBody>
              <a:bodyPr wrap="square" rtlCol="0">
                <a:spAutoFit/>
              </a:bodyPr>
              <a:lstStyle/>
              <a:p>
                <a:pPr algn="ctr"/>
                <a:r>
                  <a:rPr lang="pt-BR" sz="1200" b="1" dirty="0"/>
                  <a:t>OBS</a:t>
                </a:r>
                <a:r>
                  <a:rPr lang="pt-BR" sz="1200" dirty="0"/>
                  <a:t>.: As funções </a:t>
                </a:r>
                <a14:m>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𝑔</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𝑒</m:t>
                    </m:r>
                    <m:r>
                      <a:rPr lang="pt-BR" sz="1200" b="0" i="1" smtClean="0">
                        <a:latin typeface="Cambria Math" panose="02040503050406030204" pitchFamily="18" charset="0"/>
                      </a:rPr>
                      <m:t> </m:t>
                    </m:r>
                    <m:r>
                      <a:rPr lang="pt-BR" sz="1200" b="0" i="1" smtClean="0">
                        <a:latin typeface="Cambria Math" panose="02040503050406030204" pitchFamily="18" charset="0"/>
                      </a:rPr>
                      <m:t>h</m:t>
                    </m:r>
                    <m:r>
                      <a:rPr lang="pt-BR" sz="1200" b="0" i="1" smtClean="0">
                        <a:latin typeface="Cambria Math" panose="02040503050406030204" pitchFamily="18" charset="0"/>
                      </a:rPr>
                      <m:t>(.)</m:t>
                    </m:r>
                  </m:oMath>
                </a14:m>
                <a:r>
                  <a:rPr lang="pt-BR" sz="1200" dirty="0"/>
                  <a:t> podem ser interpretadas como sendo as funções de ativação dos nós.</a:t>
                </a:r>
              </a:p>
            </p:txBody>
          </p:sp>
        </mc:Choice>
        <mc:Fallback xmlns="">
          <p:sp>
            <p:nvSpPr>
              <p:cNvPr id="5" name="CaixaDeTexto 4"/>
              <p:cNvSpPr txBox="1">
                <a:spLocks noRot="1" noChangeAspect="1" noMove="1" noResize="1" noEditPoints="1" noAdjustHandles="1" noChangeArrowheads="1" noChangeShapeType="1" noTextEdit="1"/>
              </p:cNvSpPr>
              <p:nvPr/>
            </p:nvSpPr>
            <p:spPr>
              <a:xfrm>
                <a:off x="9982986" y="4229099"/>
                <a:ext cx="2037564" cy="830997"/>
              </a:xfrm>
              <a:prstGeom prst="rect">
                <a:avLst/>
              </a:prstGeom>
              <a:blipFill rotWithShape="0">
                <a:blip r:embed="rId5"/>
                <a:stretch>
                  <a:fillRect t="-735" r="-299" b="-5147"/>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gradientes das primeiras camadas.</a:t>
                </a:r>
              </a:p>
              <a:p>
                <a:r>
                  <a:rPr lang="pt-BR" dirty="0"/>
                  <a:t>O que significa que o </a:t>
                </a:r>
                <a:r>
                  <a:rPr lang="pt-BR" b="1" i="1" dirty="0"/>
                  <a:t>gradiente diminui exponencialmente </a:t>
                </a:r>
                <a:r>
                  <a:rPr lang="pt-BR" dirty="0"/>
                  <a:t>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a:t>
                </a:r>
                <a:r>
                  <a:rPr lang="pt-BR" b="1" i="1" dirty="0"/>
                  <a:t>nós das camadas iniciais aprendem muito mais lentamente do que os nós das camadas finais</a:t>
                </a:r>
                <a:r>
                  <a:rPr lang="pt-BR" dirty="0"/>
                  <a:t>, pois o valor do gradiente é muito pequeno, fazendo com que a </a:t>
                </a:r>
                <a:r>
                  <a:rPr lang="pt-BR" b="1" i="1" dirty="0"/>
                  <a:t>atualização dos pesos também seja pequena </a:t>
                </a:r>
                <a:r>
                  <a:rPr lang="pt-BR" dirty="0"/>
                  <a:t>(i.e.,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a:blip r:embed="rId3"/>
                <a:stretch>
                  <a:fillRect l="-816" t="-4032" r="-1523" b="-100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1898618"/>
                <a:ext cx="11199725" cy="4959382"/>
              </a:xfrm>
            </p:spPr>
            <p:txBody>
              <a:bodyPr>
                <a:normAutofit fontScale="70000" lnSpcReduction="20000"/>
              </a:bodyPr>
              <a:lstStyle/>
              <a:p>
                <a:pPr marL="0" indent="0">
                  <a:buNone/>
                </a:pPr>
                <a:r>
                  <a:rPr lang="pt-BR" b="1" i="1" dirty="0"/>
                  <a:t>Considerações</a:t>
                </a:r>
                <a:r>
                  <a:rPr lang="pt-BR" dirty="0"/>
                  <a:t>: </a:t>
                </a:r>
              </a:p>
              <a:p>
                <a:pPr marL="285750" indent="-285750"/>
                <a:r>
                  <a:rPr lang="pt-BR" dirty="0"/>
                  <a:t>2 x Perceptrons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do segundo perceptron.</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perceptron.</a:t>
                </a:r>
              </a:p>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a:t>
                </a:r>
                <a:r>
                  <a:rPr lang="pt-BR" b="1" i="1" dirty="0"/>
                  <a:t>regra da cadeia</a:t>
                </a:r>
                <a:r>
                  <a:rPr lang="pt-BR" dirty="0"/>
                  <a:t>.</a:t>
                </a: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544" t="-2211"/>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DDA32F11-9374-4C54-ABCD-0438654B8E82}"/>
              </a:ext>
            </a:extLst>
          </p:cNvPr>
          <p:cNvGrpSpPr/>
          <p:nvPr/>
        </p:nvGrpSpPr>
        <p:grpSpPr>
          <a:xfrm>
            <a:off x="4902699" y="1219115"/>
            <a:ext cx="3070723" cy="538650"/>
            <a:chOff x="3470196" y="2338442"/>
            <a:chExt cx="3070723" cy="538650"/>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7" name="Conector de seta reta 10">
              <a:extLst>
                <a:ext uri="{FF2B5EF4-FFF2-40B4-BE49-F238E27FC236}">
                  <a16:creationId xmlns:a16="http://schemas.microsoft.com/office/drawing/2014/main"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id="{E4EBB7CB-9B70-401A-B744-8CD1F89E3BB9}"/>
              </a:ext>
            </a:extLst>
          </p:cNvPr>
          <p:cNvSpPr/>
          <p:nvPr/>
        </p:nvSpPr>
        <p:spPr>
          <a:xfrm>
            <a:off x="7823111" y="4466012"/>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a16="http://schemas.microsoft.com/office/drawing/2014/main" id="{938A7AF6-E11B-41A9-AA12-497491ADD98E}"/>
              </a:ext>
            </a:extLst>
          </p:cNvPr>
          <p:cNvCxnSpPr>
            <a:cxnSpLocks/>
          </p:cNvCxnSpPr>
          <p:nvPr/>
        </p:nvCxnSpPr>
        <p:spPr>
          <a:xfrm flipV="1">
            <a:off x="7600335" y="5156462"/>
            <a:ext cx="1972378" cy="238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5" idx="0"/>
          </p:cNvCxnSpPr>
          <p:nvPr/>
        </p:nvCxnSpPr>
        <p:spPr>
          <a:xfrm>
            <a:off x="8075111" y="4466012"/>
            <a:ext cx="1497602" cy="5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42" idx="0"/>
          </p:cNvCxnSpPr>
          <p:nvPr/>
        </p:nvCxnSpPr>
        <p:spPr>
          <a:xfrm flipV="1">
            <a:off x="8510905" y="5301438"/>
            <a:ext cx="1165505" cy="9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a:blip r:embed="rId10"/>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id="{921DA05B-3836-445F-BC79-728E549B3546}"/>
              </a:ext>
            </a:extLst>
          </p:cNvPr>
          <p:cNvSpPr/>
          <p:nvPr/>
        </p:nvSpPr>
        <p:spPr>
          <a:xfrm>
            <a:off x="7352118"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id="{B941F51B-31BC-4A18-8D32-EC0300AE86DD}"/>
              </a:ext>
            </a:extLst>
          </p:cNvPr>
          <p:cNvSpPr/>
          <p:nvPr/>
        </p:nvSpPr>
        <p:spPr>
          <a:xfrm>
            <a:off x="825890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ixaDeTexto 15"/>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25" name="CaixaDeTexto 24"/>
          <p:cNvSpPr txBox="1"/>
          <p:nvPr/>
        </p:nvSpPr>
        <p:spPr>
          <a:xfrm>
            <a:off x="7017382" y="1016331"/>
            <a:ext cx="342900" cy="276999"/>
          </a:xfrm>
          <a:prstGeom prst="rect">
            <a:avLst/>
          </a:prstGeom>
          <a:noFill/>
        </p:spPr>
        <p:txBody>
          <a:bodyPr wrap="square" rtlCol="0">
            <a:spAutoFit/>
          </a:bodyPr>
          <a:lstStyle/>
          <a:p>
            <a:r>
              <a:rPr lang="pt-BR" sz="1200" dirty="0"/>
              <a:t>2</a:t>
            </a:r>
          </a:p>
        </p:txBody>
      </p:sp>
    </p:spTree>
    <p:extLst>
      <p:ext uri="{BB962C8B-B14F-4D97-AF65-F5344CB8AC3E}">
        <p14:creationId xmlns:p14="http://schemas.microsoft.com/office/powerpoint/2010/main" val="15948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computacionais e numéricas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584775"/>
          </a:xfrm>
          <a:prstGeom prst="rect">
            <a:avLst/>
          </a:prstGeom>
        </p:spPr>
        <p:txBody>
          <a:bodyPr wrap="square">
            <a:spAutoFit/>
          </a:bodyPr>
          <a:lstStyle/>
          <a:p>
            <a:pPr algn="ctr"/>
            <a:r>
              <a:rPr lang="pt-BR" sz="1600"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830997"/>
          </a:xfrm>
          <a:prstGeom prst="rect">
            <a:avLst/>
          </a:prstGeom>
        </p:spPr>
        <p:txBody>
          <a:bodyPr wrap="square">
            <a:spAutoFit/>
          </a:bodyPr>
          <a:lstStyle/>
          <a:p>
            <a:pPr algn="ctr"/>
            <a:r>
              <a:rPr lang="pt-BR" sz="1600" dirty="0"/>
              <a:t>Derivada da Função Retificadora</a:t>
            </a:r>
          </a:p>
        </p:txBody>
      </p:sp>
      <p:sp>
        <p:nvSpPr>
          <p:cNvPr id="4" name="CaixaDeTexto 3"/>
          <p:cNvSpPr txBox="1"/>
          <p:nvPr/>
        </p:nvSpPr>
        <p:spPr>
          <a:xfrm>
            <a:off x="7013542" y="3862335"/>
            <a:ext cx="923925" cy="646331"/>
          </a:xfrm>
          <a:prstGeom prst="rect">
            <a:avLst/>
          </a:prstGeom>
          <a:noFill/>
        </p:spPr>
        <p:txBody>
          <a:bodyPr wrap="square" rtlCol="0">
            <a:spAutoFit/>
          </a:bodyPr>
          <a:lstStyle/>
          <a:p>
            <a:pPr algn="ctr"/>
            <a:r>
              <a:rPr lang="pt-BR" dirty="0">
                <a:solidFill>
                  <a:srgbClr val="00B0F0"/>
                </a:solidFill>
              </a:rPr>
              <a:t>Função degrau</a:t>
            </a:r>
          </a:p>
        </p:txBody>
      </p:sp>
      <p:cxnSp>
        <p:nvCxnSpPr>
          <p:cNvPr id="10" name="Conector de seta reta 9"/>
          <p:cNvCxnSpPr>
            <a:endCxn id="4" idx="1"/>
          </p:cNvCxnSpPr>
          <p:nvPr/>
        </p:nvCxnSpPr>
        <p:spPr>
          <a:xfrm flipV="1">
            <a:off x="6570482" y="4185501"/>
            <a:ext cx="443060" cy="91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7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18198"/>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9" y="1559170"/>
                <a:ext cx="11213123" cy="5298830"/>
              </a:xfrm>
            </p:spPr>
            <p:txBody>
              <a:bodyPr>
                <a:normAutofit fontScale="92500" lnSpcReduction="10000"/>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logística e tangente hiperbólica.</a:t>
                </a:r>
              </a:p>
              <a:p>
                <a:pPr lvl="1">
                  <a:buFont typeface="Wingdings" panose="05000000000000000000" pitchFamily="2" charset="2"/>
                  <a:buChar char="§"/>
                </a:pPr>
                <a:r>
                  <a:rPr lang="pt-BR" dirty="0"/>
                  <a:t>Sofre menos com o </a:t>
                </a:r>
                <a:r>
                  <a:rPr lang="pt-BR" b="1" i="1" dirty="0"/>
                  <a:t>problema da dissipação do gradiente</a:t>
                </a:r>
                <a:r>
                  <a:rPr lang="pt-BR" dirty="0"/>
                  <a:t>,</a:t>
                </a:r>
                <a:r>
                  <a:rPr lang="pt-BR" b="1" i="1" dirty="0"/>
                  <a:t> </a:t>
                </a:r>
                <a:r>
                  <a:rPr lang="pt-BR" dirty="0"/>
                  <a:t>pois sua derivada é igual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 O produto da derivada da função de ativação </a:t>
                </a:r>
                <a:r>
                  <a:rPr lang="pt-BR" dirty="0" err="1"/>
                  <a:t>ReLU</a:t>
                </a:r>
                <a:r>
                  <a:rPr lang="pt-BR" dirty="0"/>
                  <a:t> dos nós de várias camadas sempre será igual a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a:t>
                </a:r>
              </a:p>
              <a:p>
                <a:r>
                  <a:rPr lang="pt-BR" dirty="0"/>
                  <a:t>Desvantagem</a:t>
                </a:r>
              </a:p>
              <a:p>
                <a:pPr lvl="1">
                  <a:buFont typeface="Wingdings" panose="05000000000000000000" pitchFamily="2" charset="2"/>
                  <a:buChar char="§"/>
                </a:pPr>
                <a:r>
                  <a:rPr lang="pt-BR" dirty="0"/>
                  <a:t>Entretanto, 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r>
                      <a:rPr lang="pt-BR">
                        <a:latin typeface="Cambria Math" panose="02040503050406030204" pitchFamily="18" charset="0"/>
                      </a:rPr>
                      <m:t>, </m:t>
                    </m:r>
                  </m:oMath>
                </a14:m>
                <a:r>
                  <a:rPr lang="pt-BR" dirty="0"/>
                  <a:t>o nó é considerado </a:t>
                </a:r>
                <a:r>
                  <a:rPr lang="pt-BR" b="1" i="1" dirty="0"/>
                  <a:t>morto</a:t>
                </a:r>
                <a:r>
                  <a:rPr lang="pt-BR" dirty="0"/>
                  <a:t>, pois a derivada será igual a 0, fazendo com que os pesos permanecem inalterados (i.e., não há atualização).</a:t>
                </a:r>
              </a:p>
              <a:p>
                <a:r>
                  <a:rPr lang="pt-BR" dirty="0"/>
                  <a:t>Outras funções de ativação são:</a:t>
                </a:r>
              </a:p>
              <a:p>
                <a:pPr lvl="1">
                  <a:buFont typeface="Wingdings" panose="05000000000000000000" pitchFamily="2" charset="2"/>
                  <a:buChar char="§"/>
                </a:pPr>
                <a:r>
                  <a:rPr lang="en-US" dirty="0"/>
                  <a:t>Parametric rectified linear unit (</a:t>
                </a:r>
                <a:r>
                  <a:rPr lang="en-US" dirty="0" err="1"/>
                  <a:t>PReLU</a:t>
                </a:r>
                <a:r>
                  <a:rPr lang="en-US" dirty="0"/>
                  <a:t>).</a:t>
                </a:r>
                <a:endParaRPr lang="en-US" baseline="30000" dirty="0"/>
              </a:p>
              <a:p>
                <a:pPr lvl="1">
                  <a:buFont typeface="Wingdings" panose="05000000000000000000" pitchFamily="2" charset="2"/>
                  <a:buChar char="§"/>
                </a:pPr>
                <a:r>
                  <a:rPr lang="en-US" dirty="0"/>
                  <a:t>Leaky rectified linear unit (Leaky </a:t>
                </a:r>
                <a:r>
                  <a:rPr lang="en-US" dirty="0" err="1"/>
                  <a:t>ReLU</a:t>
                </a:r>
                <a:r>
                  <a:rPr lang="en-US" dirty="0"/>
                  <a:t>).</a:t>
                </a:r>
              </a:p>
              <a:p>
                <a:pPr lvl="1">
                  <a:buFont typeface="Wingdings" panose="05000000000000000000" pitchFamily="2" charset="2"/>
                  <a:buChar char="§"/>
                </a:pPr>
                <a:r>
                  <a:rPr lang="pt-BR" dirty="0">
                    <a:hlinkClick r:id="rId3"/>
                  </a:rPr>
                  <a:t>https://en.wikipedia.org/wiki/Activation_function#Table_of_activation_functions</a:t>
                </a:r>
                <a:endParaRPr lang="pt-BR" dirty="0"/>
              </a:p>
              <a:p>
                <a:r>
                  <a:rPr lang="pt-BR" dirty="0"/>
                  <a:t>Outras técnicas mais avançadas para evitar a dissipação do gradiente são a normalização de batch e o </a:t>
                </a:r>
                <a:r>
                  <a:rPr lang="pt-BR" i="1" dirty="0" err="1"/>
                  <a:t>dropout</a:t>
                </a:r>
                <a:r>
                  <a:rPr lang="pt-BR" dirty="0"/>
                  <a:t>.</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9" y="1559170"/>
                <a:ext cx="11213123" cy="5298830"/>
              </a:xfrm>
              <a:blipFill rotWithShape="0">
                <a:blip r:embed="rId4"/>
                <a:stretch>
                  <a:fillRect l="-815" t="-2301" b="-10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tângulo 3"/>
              <p:cNvSpPr/>
              <p:nvPr/>
            </p:nvSpPr>
            <p:spPr>
              <a:xfrm>
                <a:off x="6556010" y="5039952"/>
                <a:ext cx="4962705" cy="391646"/>
              </a:xfrm>
              <a:prstGeom prst="rect">
                <a:avLst/>
              </a:prstGeom>
            </p:spPr>
            <p:txBody>
              <a:bodyPr wrap="none">
                <a:spAutoFit/>
              </a:bodyPr>
              <a:lstStyle/>
              <a:p>
                <a:r>
                  <a:rPr lang="pt-BR" dirty="0"/>
                  <a:t>Ambas têm derivada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b="0" i="1" smtClean="0">
                        <a:latin typeface="Cambria Math" panose="02040503050406030204" pitchFamily="18" charset="0"/>
                      </a:rPr>
                      <m:t>&lt;0</m:t>
                    </m:r>
                  </m:oMath>
                </a14:m>
                <a:r>
                  <a:rPr lang="pt-BR" dirty="0"/>
                  <a:t>.</a:t>
                </a:r>
              </a:p>
            </p:txBody>
          </p:sp>
        </mc:Choice>
        <mc:Fallback xmlns="">
          <p:sp>
            <p:nvSpPr>
              <p:cNvPr id="4" name="Retângulo 3"/>
              <p:cNvSpPr>
                <a:spLocks noRot="1" noChangeAspect="1" noMove="1" noResize="1" noEditPoints="1" noAdjustHandles="1" noChangeArrowheads="1" noChangeShapeType="1" noTextEdit="1"/>
              </p:cNvSpPr>
              <p:nvPr/>
            </p:nvSpPr>
            <p:spPr>
              <a:xfrm>
                <a:off x="6556010" y="5039952"/>
                <a:ext cx="4962705" cy="391646"/>
              </a:xfrm>
              <a:prstGeom prst="rect">
                <a:avLst/>
              </a:prstGeom>
              <a:blipFill rotWithShape="0">
                <a:blip r:embed="rId5"/>
                <a:stretch>
                  <a:fillRect l="-982" t="-7813" r="-123" b="-20313"/>
                </a:stretch>
              </a:blipFill>
            </p:spPr>
            <p:txBody>
              <a:bodyPr/>
              <a:lstStyle/>
              <a:p>
                <a:r>
                  <a:rPr lang="pt-BR">
                    <a:noFill/>
                  </a:rPr>
                  <a:t> </a:t>
                </a:r>
              </a:p>
            </p:txBody>
          </p:sp>
        </mc:Fallback>
      </mc:AlternateContent>
      <p:sp>
        <p:nvSpPr>
          <p:cNvPr id="5" name="Chave direita 4"/>
          <p:cNvSpPr/>
          <p:nvPr/>
        </p:nvSpPr>
        <p:spPr>
          <a:xfrm>
            <a:off x="6187833" y="4828317"/>
            <a:ext cx="256927" cy="814916"/>
          </a:xfrm>
          <a:prstGeom prst="rightBrace">
            <a:avLst>
              <a:gd name="adj1" fmla="val 8333"/>
              <a:gd name="adj2" fmla="val 4665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65377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2184018"/>
            <a:ext cx="11163300" cy="4673982"/>
          </a:xfrm>
        </p:spPr>
        <p:txBody>
          <a:bodyPr>
            <a:normAutofit fontScale="85000" lnSpcReduction="10000"/>
          </a:bodyPr>
          <a:lstStyle/>
          <a:p>
            <a:r>
              <a:rPr lang="pt-BR" dirty="0"/>
              <a:t>Na figura acima,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solidFill>
                  <a:srgbClr val="00B050"/>
                </a:solidFill>
              </a:rPr>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solidFill>
                  <a:srgbClr val="00B050"/>
                </a:solidFill>
              </a:rPr>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saídas anteriores.</a:t>
            </a:r>
          </a:p>
          <a:p>
            <a:r>
              <a:rPr lang="pt-BR" dirty="0"/>
              <a:t>Portanto, </a:t>
            </a:r>
            <a:r>
              <a:rPr lang="pt-BR" b="1" i="1" dirty="0"/>
              <a:t>redes recorrentes </a:t>
            </a:r>
            <a:r>
              <a:rPr lang="pt-BR" dirty="0"/>
              <a:t>possuem </a:t>
            </a:r>
            <a:r>
              <a:rPr lang="pt-BR" b="1" i="1" dirty="0">
                <a:solidFill>
                  <a:srgbClr val="00B050"/>
                </a:solidFill>
              </a:rPr>
              <a:t>memória</a:t>
            </a:r>
            <a:r>
              <a:rPr lang="pt-BR" dirty="0"/>
              <a:t>.</a:t>
            </a:r>
          </a:p>
          <a:p>
            <a:r>
              <a:rPr lang="pt-BR" dirty="0"/>
              <a:t>Essas redes são úteis para o </a:t>
            </a:r>
            <a:r>
              <a:rPr lang="pt-BR" b="1" i="1" dirty="0">
                <a:solidFill>
                  <a:srgbClr val="00B050"/>
                </a:solidFill>
              </a:rPr>
              <a:t>processamento de dados sequenciais</a:t>
            </a:r>
            <a:r>
              <a:rPr lang="pt-BR" dirty="0"/>
              <a:t>, como som, dados de séries temporais (preços de ações, padrões cerebrais, etc.) ou linguagem natural (escrita e fala).</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7591235" y="47626"/>
            <a:ext cx="3236783" cy="222211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(i.e., aproximar)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a:t>
                </a:r>
                <a:r>
                  <a:rPr lang="pt-BR" b="1" i="1" dirty="0">
                    <a:solidFill>
                      <a:srgbClr val="00B050"/>
                    </a:solidFill>
                  </a:rPr>
                  <a:t>uma única camada oculta suficientemente grande, é possível representar qualquer </a:t>
                </a:r>
                <a:r>
                  <a:rPr lang="pt-BR" b="1" i="1" dirty="0">
                    <a:solidFill>
                      <a:srgbClr val="00B0F0"/>
                    </a:solidFill>
                  </a:rPr>
                  <a:t>função contínua </a:t>
                </a:r>
                <a:r>
                  <a:rPr lang="pt-BR" b="1" i="1" dirty="0">
                    <a:solidFill>
                      <a:srgbClr val="00B050"/>
                    </a:solidFill>
                  </a:rPr>
                  <a:t>das entradas</a:t>
                </a:r>
                <a:r>
                  <a:rPr lang="pt-BR" dirty="0"/>
                  <a:t> com uma precisão arbitrária (depende da topologia).</a:t>
                </a:r>
              </a:p>
              <a:p>
                <a:r>
                  <a:rPr lang="pt-BR" dirty="0"/>
                  <a:t>Com </a:t>
                </a:r>
                <a:r>
                  <a:rPr lang="pt-BR" b="1" i="1" dirty="0">
                    <a:solidFill>
                      <a:srgbClr val="00B050"/>
                    </a:solidFill>
                  </a:rPr>
                  <a:t>duas camadas ocultas, até </a:t>
                </a:r>
                <a:r>
                  <a:rPr lang="pt-BR" b="1" i="1" dirty="0">
                    <a:solidFill>
                      <a:srgbClr val="00B0F0"/>
                    </a:solidFill>
                  </a:rPr>
                  <a:t>funções descontínuas</a:t>
                </a:r>
                <a:r>
                  <a:rPr lang="pt-BR" b="1" i="1" dirty="0">
                    <a:solidFill>
                      <a:srgbClr val="00B050"/>
                    </a:solidFill>
                  </a:rPr>
                  <a:t> podem ser representadas</a:t>
                </a:r>
                <a:r>
                  <a:rPr lang="pt-BR" dirty="0"/>
                  <a:t>.</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86749" y="71438"/>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973308" cy="1325563"/>
          </a:xfrm>
        </p:spPr>
        <p:txBody>
          <a:bodyPr/>
          <a:lstStyle/>
          <a:p>
            <a:r>
              <a:rPr lang="pt-BR" dirty="0"/>
              <a:t>Aproximação universal de funções: Classificação</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8185085" y="1365376"/>
            <a:ext cx="3727559" cy="307777"/>
          </a:xfrm>
          <a:prstGeom prst="rect">
            <a:avLst/>
          </a:prstGeom>
        </p:spPr>
        <p:txBody>
          <a:bodyPr wrap="none">
            <a:spAutoFit/>
          </a:bodyPr>
          <a:lstStyle/>
          <a:p>
            <a:pPr lvl="0">
              <a:defRPr/>
            </a:pPr>
            <a:r>
              <a:rPr lang="pt-BR" sz="1400" dirty="0">
                <a:solidFill>
                  <a:srgbClr val="00B0F0"/>
                </a:solidFill>
                <a:hlinkClick r:id="rId9"/>
              </a:rPr>
              <a:t>Exemplo: FunctionApproximationWithMLP.ipynb</a:t>
            </a:r>
            <a:endParaRPr lang="pt-BR" sz="14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 Regressão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838200" y="6380443"/>
            <a:ext cx="3115661" cy="307777"/>
          </a:xfrm>
          <a:prstGeom prst="rect">
            <a:avLst/>
          </a:prstGeom>
        </p:spPr>
        <p:txBody>
          <a:bodyPr wrap="none">
            <a:spAutoFit/>
          </a:bodyPr>
          <a:lstStyle/>
          <a:p>
            <a:pPr lvl="0">
              <a:defRPr/>
            </a:pPr>
            <a:r>
              <a:rPr lang="pt-BR" sz="1400" dirty="0">
                <a:solidFill>
                  <a:srgbClr val="00B0F0"/>
                </a:solidFill>
                <a:hlinkClick r:id="rId8"/>
              </a:rPr>
              <a:t>Exemplo: function_approximation.ipynb</a:t>
            </a:r>
            <a:endParaRPr lang="pt-BR" sz="1400"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589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165157" cy="5344510"/>
          </a:xfrm>
        </p:spPr>
        <p:txBody>
          <a:bodyPr>
            <a:normAutofit fontScale="92500" lnSpcReduction="20000"/>
          </a:bodyPr>
          <a:lstStyle/>
          <a:p>
            <a:r>
              <a:rPr lang="pt-BR" dirty="0"/>
              <a:t>Em termos gerais, 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 </a:t>
            </a:r>
          </a:p>
          <a:p>
            <a:r>
              <a:rPr lang="pt-BR" dirty="0"/>
              <a:t>As </a:t>
            </a:r>
            <a:r>
              <a:rPr lang="pt-BR" b="1" i="1" dirty="0"/>
              <a:t>propriedades da rede neural </a:t>
            </a:r>
            <a:r>
              <a:rPr lang="pt-BR" dirty="0"/>
              <a:t>são determinadas por sua </a:t>
            </a:r>
            <a:r>
              <a:rPr lang="pt-BR" b="1" i="1" dirty="0"/>
              <a:t>topologia</a:t>
            </a:r>
            <a:r>
              <a:rPr lang="pt-BR" dirty="0"/>
              <a:t> (i.e., como os neurônios estão conectados, camadas, etc.) e pelas </a:t>
            </a:r>
            <a:r>
              <a:rPr lang="pt-BR" b="1" i="1" dirty="0"/>
              <a:t>propriedades dos neurônios</a:t>
            </a:r>
            <a:r>
              <a:rPr lang="pt-BR" dirty="0"/>
              <a:t> (e.g., função de ativação e pesos).</a:t>
            </a:r>
          </a:p>
          <a:p>
            <a:r>
              <a:rPr lang="pt-BR" dirty="0"/>
              <a:t>Algumas das </a:t>
            </a:r>
            <a:r>
              <a:rPr lang="pt-BR" b="1" i="1" dirty="0"/>
              <a:t>limitações dos perceptrons</a:t>
            </a:r>
            <a:r>
              <a:rPr lang="pt-BR" dirty="0"/>
              <a:t> (e.g., classificação apenas de classes linearmente separáveis) podem ser </a:t>
            </a:r>
            <a:r>
              <a:rPr lang="pt-BR" b="1" i="1" dirty="0"/>
              <a:t>eliminadas adicionando-se camadas intermediárias</a:t>
            </a:r>
            <a:r>
              <a:rPr lang="pt-BR" dirty="0"/>
              <a:t>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(do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199" y="1778614"/>
            <a:ext cx="6981825" cy="5079386"/>
          </a:xfrm>
        </p:spPr>
        <p:txBody>
          <a:bodyPr>
            <a:normAutofit fontScale="92500" lnSpcReduction="10000"/>
          </a:bodyPr>
          <a:lstStyle/>
          <a:p>
            <a:r>
              <a:rPr lang="pt-BR" dirty="0"/>
              <a:t>Uma rede MLP é sempre </a:t>
            </a:r>
            <a:r>
              <a:rPr lang="pt-BR" b="1" i="1" dirty="0"/>
              <a:t>densamente</a:t>
            </a:r>
            <a:r>
              <a:rPr lang="pt-BR" dirty="0"/>
              <a:t> conectada.</a:t>
            </a:r>
          </a:p>
          <a:p>
            <a:pPr lvl="1">
              <a:buFont typeface="Wingdings" panose="05000000000000000000" pitchFamily="2" charset="2"/>
              <a:buChar char="§"/>
            </a:pPr>
            <a:r>
              <a:rPr lang="pt-BR" dirty="0"/>
              <a:t>Cada saída de um nó em uma camada se conecta a todos os nós da camada seguinte através de pesos sinápticos.</a:t>
            </a:r>
          </a:p>
          <a:p>
            <a:r>
              <a:rPr lang="pt-BR" dirty="0"/>
              <a:t>Um exemplo de rede </a:t>
            </a:r>
            <a:r>
              <a:rPr lang="pt-BR" b="1" i="1" dirty="0"/>
              <a:t>MLP com duas camadas intermediárias</a:t>
            </a:r>
            <a:r>
              <a:rPr lang="pt-BR" dirty="0"/>
              <a:t> é mostrado na figura ao lado.</a:t>
            </a:r>
          </a:p>
          <a:p>
            <a:r>
              <a:rPr lang="pt-BR" dirty="0"/>
              <a:t>As RNAs são o coração do </a:t>
            </a:r>
            <a:r>
              <a:rPr lang="pt-BR" b="1" i="1" dirty="0"/>
              <a:t>Deep Learning</a:t>
            </a:r>
            <a:r>
              <a:rPr lang="pt-BR" dirty="0"/>
              <a:t>. </a:t>
            </a:r>
          </a:p>
          <a:p>
            <a:pPr lvl="1">
              <a:buFont typeface="Wingdings" panose="05000000000000000000" pitchFamily="2" charset="2"/>
              <a:buChar char="§"/>
            </a:pPr>
            <a:r>
              <a:rPr lang="pt-BR" dirty="0"/>
              <a:t>Quando uma RNA tem duas ou 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da lógica XOR.</a:t>
            </a:r>
          </a:p>
          <a:p>
            <a:pPr lvl="1">
              <a:buFont typeface="Wingdings" panose="05000000000000000000" pitchFamily="2" charset="2"/>
              <a:buChar char="§"/>
            </a:pPr>
            <a:r>
              <a:rPr lang="pt-BR" dirty="0"/>
              <a:t>Lembrem-se que um único </a:t>
            </a:r>
            <a:r>
              <a:rPr lang="pt-BR" b="1" i="1" dirty="0"/>
              <a:t>perceptron</a:t>
            </a:r>
            <a:r>
              <a:rPr lang="pt-BR" dirty="0"/>
              <a:t> não é capaz de realizar essa tarefa.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3393" y="1571967"/>
            <a:ext cx="4188708" cy="3425908"/>
          </a:xfrm>
          <a:prstGeom prst="rect">
            <a:avLst/>
          </a:prstGeom>
        </p:spPr>
      </p:pic>
      <p:sp>
        <p:nvSpPr>
          <p:cNvPr id="8" name="TextBox 7"/>
          <p:cNvSpPr txBox="1"/>
          <p:nvPr/>
        </p:nvSpPr>
        <p:spPr>
          <a:xfrm>
            <a:off x="8629698"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698" y="5363308"/>
            <a:ext cx="2946903" cy="1344102"/>
          </a:xfrm>
          <a:prstGeom prst="rect">
            <a:avLst/>
          </a:prstGeom>
        </p:spPr>
      </p:pic>
      <p:cxnSp>
        <p:nvCxnSpPr>
          <p:cNvPr id="7" name="Conector de seta reta 6"/>
          <p:cNvCxnSpPr>
            <a:endCxn id="5" idx="1"/>
          </p:cNvCxnSpPr>
          <p:nvPr/>
        </p:nvCxnSpPr>
        <p:spPr>
          <a:xfrm>
            <a:off x="7343775" y="5572125"/>
            <a:ext cx="1285923" cy="463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a:t>
            </a:r>
            <a:r>
              <a:rPr lang="pt-BR" b="1" i="1" dirty="0"/>
              <a:t>não-lineares devido às funções de ativação </a:t>
            </a:r>
            <a:r>
              <a:rPr lang="pt-BR" dirty="0"/>
              <a:t>utilizadas não serem lineares, e.g., função logística, tangente hiperbólica, etc.</a:t>
            </a:r>
          </a:p>
          <a:p>
            <a:r>
              <a:rPr lang="pt-BR" dirty="0"/>
              <a:t>Por fim, os </a:t>
            </a:r>
            <a:r>
              <a:rPr lang="pt-BR" b="1" i="1" dirty="0"/>
              <a:t>neurônios</a:t>
            </a:r>
            <a:r>
              <a:rPr lang="pt-BR" dirty="0"/>
              <a:t> da </a:t>
            </a:r>
            <a:r>
              <a:rPr lang="pt-BR" b="1" i="1" dirty="0"/>
              <a:t>camada de saída combinam a informação </a:t>
            </a:r>
            <a:r>
              <a:rPr lang="pt-BR" dirty="0"/>
              <a:t>que lhes é </a:t>
            </a:r>
            <a:r>
              <a:rPr lang="pt-BR" b="1" i="1" dirty="0"/>
              <a:t>oferecida pela última camada intermediária </a:t>
            </a:r>
            <a:r>
              <a:rPr lang="pt-BR" dirty="0"/>
              <a:t>para formar as saídas.</a:t>
            </a:r>
          </a:p>
          <a:p>
            <a:r>
              <a:rPr lang="pt-BR" dirty="0"/>
              <a:t>Redes MLPs são formadas por </a:t>
            </a:r>
            <a:r>
              <a:rPr lang="pt-BR" b="1" i="1" dirty="0"/>
              <a:t>múltiplas camadas de 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3437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 o sinal de ativação </a:t>
                </a:r>
                <a:r>
                  <a:rPr lang="pt-BR" dirty="0"/>
                  <a:t>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a:t>
                </a:r>
              </a:p>
              <a:p>
                <a:pPr lvl="1">
                  <a:buFont typeface="Wingdings" panose="05000000000000000000" pitchFamily="2" charset="2"/>
                  <a:buChar char="§"/>
                </a:pPr>
                <a:r>
                  <a:rPr lang="pt-BR" dirty="0"/>
                  <a:t>Ou seja, esta entrada </a:t>
                </a:r>
                <a:r>
                  <a:rPr lang="pt-BR" b="1" i="1" dirty="0"/>
                  <a:t>não está conectada a nenhum outro 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a:t>
                </a:r>
                <a:r>
                  <a:rPr lang="pt-BR" b="1" i="1" dirty="0"/>
                  <a:t>soma ponderada </a:t>
                </a:r>
                <a:r>
                  <a:rPr lang="pt-BR" dirty="0"/>
                  <a:t>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pode usar funções de ativação diferentes, mas, em geral, a mesma camada usa a mesma função.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343775" cy="5032376"/>
              </a:xfrm>
              <a:blipFill rotWithShape="0">
                <a:blip r:embed="rId3"/>
                <a:stretch>
                  <a:fillRect l="-997" t="-2300" r="-1329" b="-205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0545" y="3704466"/>
            <a:ext cx="4181455" cy="19343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57801" y="5773736"/>
                <a:ext cx="4086942" cy="788677"/>
              </a:xfrm>
              <a:prstGeom prst="rect">
                <a:avLst/>
              </a:prstGeom>
              <a:noFill/>
            </p:spPr>
            <p:txBody>
              <a:bodyPr wrap="square" rtlCol="0">
                <a:spAutoFit/>
              </a:bodyPr>
              <a:lstStyle/>
              <a:p>
                <a:pPr algn="ctr"/>
                <a14:m>
                  <m:oMath xmlns:m="http://schemas.openxmlformats.org/officeDocument/2006/math">
                    <m:sSub>
                      <m:sSubPr>
                        <m:ctrlPr>
                          <a:rPr lang="pt-BR" sz="1400" i="1" smtClean="0">
                            <a:latin typeface="Cambria Math" panose="02040503050406030204" pitchFamily="18" charset="0"/>
                          </a:rPr>
                        </m:ctrlPr>
                      </m:sSubPr>
                      <m:e>
                        <m:r>
                          <a:rPr lang="pt-BR" sz="1400" b="0" i="1" smtClean="0">
                            <a:latin typeface="Cambria Math" panose="02040503050406030204" pitchFamily="18" charset="0"/>
                          </a:rPr>
                          <m:t>𝑦</m:t>
                        </m:r>
                      </m:e>
                      <m:sub>
                        <m:r>
                          <a:rPr lang="pt-BR" sz="1400" b="0" i="1" smtClean="0">
                            <a:latin typeface="Cambria Math" panose="02040503050406030204" pitchFamily="18" charset="0"/>
                          </a:rPr>
                          <m:t>𝑗</m:t>
                        </m:r>
                      </m:sub>
                    </m:sSub>
                    <m:r>
                      <a:rPr lang="pt-BR" sz="1400" b="0" i="1" smtClean="0">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e>
                    </m:d>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nary>
                          <m:naryPr>
                            <m:chr m:val="∑"/>
                            <m:ctrlPr>
                              <a:rPr lang="pt-BR" sz="1400" b="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=0</m:t>
                            </m:r>
                          </m:sub>
                          <m:sup>
                            <m:r>
                              <a:rPr lang="pt-BR" sz="1400" b="0" i="1" smtClean="0">
                                <a:latin typeface="Cambria Math" panose="02040503050406030204" pitchFamily="18" charset="0"/>
                              </a:rPr>
                              <m:t>𝐾</m:t>
                            </m:r>
                          </m:sup>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𝑤</m:t>
                                </m:r>
                              </m:e>
                              <m:sub>
                                <m:r>
                                  <a:rPr lang="pt-BR" sz="1400" b="0" i="1" smtClean="0">
                                    <a:latin typeface="Cambria Math" panose="02040503050406030204" pitchFamily="18" charset="0"/>
                                  </a:rPr>
                                  <m:t>𝑖𝑗</m:t>
                                </m:r>
                              </m:sub>
                            </m:sSub>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𝑥</m:t>
                                </m:r>
                              </m:e>
                              <m:sub>
                                <m:r>
                                  <a:rPr lang="pt-BR" sz="1400" b="0" i="1" smtClean="0">
                                    <a:latin typeface="Cambria Math" panose="02040503050406030204" pitchFamily="18" charset="0"/>
                                  </a:rPr>
                                  <m:t>𝑖</m:t>
                                </m:r>
                              </m:sub>
                            </m:sSub>
                          </m:e>
                        </m:nary>
                      </m:e>
                    </m:d>
                  </m:oMath>
                </a14:m>
                <a:r>
                  <a:rPr lang="pt-BR" sz="1400" dirty="0"/>
                  <a:t>,</a:t>
                </a:r>
              </a:p>
              <a:p>
                <a:r>
                  <a:rPr lang="pt-BR" sz="1400" dirty="0"/>
                  <a:t>onde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𝑖</m:t>
                        </m:r>
                      </m:sub>
                    </m:sSub>
                  </m:oMath>
                </a14:m>
                <a:r>
                  <a:rPr lang="pt-BR" sz="1400" dirty="0"/>
                  <a:t> é a saída do nó </a:t>
                </a:r>
                <a14:m>
                  <m:oMath xmlns:m="http://schemas.openxmlformats.org/officeDocument/2006/math">
                    <m:r>
                      <a:rPr lang="pt-BR" sz="1400" i="1">
                        <a:latin typeface="Cambria Math" panose="02040503050406030204" pitchFamily="18" charset="0"/>
                      </a:rPr>
                      <m:t>𝑖</m:t>
                    </m:r>
                  </m:oMath>
                </a14:m>
                <a:r>
                  <a:rPr lang="pt-BR" sz="1400" dirty="0"/>
                  <a:t> 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𝑤</m:t>
                        </m:r>
                      </m:e>
                      <m:sub>
                        <m:r>
                          <a:rPr lang="pt-BR" sz="1400" i="1">
                            <a:latin typeface="Cambria Math" panose="02040503050406030204" pitchFamily="18" charset="0"/>
                          </a:rPr>
                          <m:t>𝑖𝑗</m:t>
                        </m:r>
                      </m:sub>
                    </m:sSub>
                  </m:oMath>
                </a14:m>
                <a:r>
                  <a:rPr lang="pt-BR" sz="1400" dirty="0"/>
                  <a:t> é o peso conectando a saída do nó </a:t>
                </a:r>
                <a14:m>
                  <m:oMath xmlns:m="http://schemas.openxmlformats.org/officeDocument/2006/math">
                    <m:r>
                      <a:rPr lang="pt-BR" sz="1400" i="1">
                        <a:latin typeface="Cambria Math" panose="02040503050406030204" pitchFamily="18" charset="0"/>
                      </a:rPr>
                      <m:t>𝑖</m:t>
                    </m:r>
                  </m:oMath>
                </a14:m>
                <a:r>
                  <a:rPr lang="pt-BR" sz="1400" dirty="0"/>
                  <a:t> para este nó, o nó </a:t>
                </a:r>
                <a14:m>
                  <m:oMath xmlns:m="http://schemas.openxmlformats.org/officeDocument/2006/math">
                    <m:r>
                      <a:rPr lang="pt-BR" sz="1400" b="0" i="1" smtClean="0">
                        <a:latin typeface="Cambria Math" panose="02040503050406030204" pitchFamily="18" charset="0"/>
                      </a:rPr>
                      <m:t>𝑗</m:t>
                    </m:r>
                  </m:oMath>
                </a14:m>
                <a:r>
                  <a:rPr lang="pt-BR" sz="14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57801" y="5773736"/>
                <a:ext cx="4086942" cy="788677"/>
              </a:xfrm>
              <a:prstGeom prst="rect">
                <a:avLst/>
              </a:prstGeom>
              <a:blipFill rotWithShape="0">
                <a:blip r:embed="rId5"/>
                <a:stretch>
                  <a:fillRect l="-448" t="-37692" r="-448" b="-7692"/>
                </a:stretch>
              </a:blipFill>
            </p:spPr>
            <p:txBody>
              <a:bodyPr/>
              <a:lstStyle/>
              <a:p>
                <a:r>
                  <a:rPr lang="pt-BR">
                    <a:noFill/>
                  </a:rPr>
                  <a:t> </a:t>
                </a:r>
              </a:p>
            </p:txBody>
          </p:sp>
        </mc:Fallback>
      </mc:AlternateContent>
      <p:pic>
        <p:nvPicPr>
          <p:cNvPr id="6" name="Picture 3"/>
          <p:cNvPicPr>
            <a:picLocks noChangeAspect="1"/>
          </p:cNvPicPr>
          <p:nvPr/>
        </p:nvPicPr>
        <p:blipFill rotWithShape="1">
          <a:blip r:embed="rId6" cstate="print">
            <a:extLst>
              <a:ext uri="{28A0092B-C50C-407E-A947-70E740481C1C}">
                <a14:useLocalDpi xmlns:a14="http://schemas.microsoft.com/office/drawing/2010/main" val="0"/>
              </a:ext>
            </a:extLst>
          </a:blip>
          <a:srcRect b="26054"/>
          <a:stretch/>
        </p:blipFill>
        <p:spPr>
          <a:xfrm>
            <a:off x="8382001" y="1253206"/>
            <a:ext cx="3673294" cy="2221589"/>
          </a:xfrm>
          <a:prstGeom prst="rect">
            <a:avLst/>
          </a:prstGeom>
        </p:spPr>
      </p:pic>
      <mc:AlternateContent xmlns:mc="http://schemas.openxmlformats.org/markup-compatibility/2006" xmlns:a14="http://schemas.microsoft.com/office/drawing/2010/main">
        <mc:Choice Requires="a14">
          <p:sp>
            <p:nvSpPr>
              <p:cNvPr id="7" name="CaixaDeTexto 6"/>
              <p:cNvSpPr txBox="1"/>
              <p:nvPr/>
            </p:nvSpPr>
            <p:spPr>
              <a:xfrm>
                <a:off x="5788059" y="4110979"/>
                <a:ext cx="1800520" cy="461665"/>
              </a:xfrm>
              <a:prstGeom prst="rect">
                <a:avLst/>
              </a:prstGeom>
              <a:noFill/>
            </p:spPr>
            <p:txBody>
              <a:bodyPr wrap="square" rtlCol="0">
                <a:spAutoFit/>
              </a:bodyPr>
              <a:lstStyle/>
              <a:p>
                <a:pPr algn="ct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também chamada de </a:t>
                </a:r>
                <a:r>
                  <a:rPr lang="pt-BR" sz="1200" b="1" dirty="0"/>
                  <a:t>ativação</a:t>
                </a:r>
                <a:r>
                  <a:rPr lang="pt-BR" sz="1200" dirty="0"/>
                  <a:t> do nó.</a:t>
                </a:r>
              </a:p>
            </p:txBody>
          </p:sp>
        </mc:Choice>
        <mc:Fallback xmlns="">
          <p:sp>
            <p:nvSpPr>
              <p:cNvPr id="7" name="CaixaDeTexto 6"/>
              <p:cNvSpPr txBox="1">
                <a:spLocks noRot="1" noChangeAspect="1" noMove="1" noResize="1" noEditPoints="1" noAdjustHandles="1" noChangeArrowheads="1" noChangeShapeType="1" noTextEdit="1"/>
              </p:cNvSpPr>
              <p:nvPr/>
            </p:nvSpPr>
            <p:spPr>
              <a:xfrm>
                <a:off x="5788059" y="4110979"/>
                <a:ext cx="1800520" cy="461665"/>
              </a:xfrm>
              <a:prstGeom prst="rect">
                <a:avLst/>
              </a:prstGeom>
              <a:blipFill rotWithShape="0">
                <a:blip r:embed="rId7"/>
                <a:stretch>
                  <a:fillRect r="-1014" b="-921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lnSpcReduction="20000"/>
              </a:bodyPr>
              <a:lstStyle/>
              <a:p>
                <a:r>
                  <a:rPr lang="pt-BR" dirty="0"/>
                  <a:t>Devido a suas características, não se utiliza a </a:t>
                </a:r>
                <a:r>
                  <a:rPr lang="pt-BR" b="1" i="1" dirty="0"/>
                  <a:t>função degrau</a:t>
                </a:r>
                <a:r>
                  <a:rPr lang="pt-BR" dirty="0"/>
                  <a:t> como função de ativação em </a:t>
                </a:r>
                <a:r>
                  <a:rPr lang="pt-BR" dirty="0" err="1"/>
                  <a:t>MLPs</a:t>
                </a:r>
                <a:r>
                  <a:rPr lang="pt-BR" dirty="0"/>
                  <a:t>.</a:t>
                </a:r>
              </a:p>
              <a:p>
                <a:pPr lvl="1">
                  <a:buFont typeface="Wingdings" panose="05000000000000000000" pitchFamily="2" charset="2"/>
                  <a:buChar char="§"/>
                </a:pPr>
                <a:r>
                  <a:rPr lang="pt-BR" dirty="0"/>
                  <a:t>Derivada sempre igual a zero, exceto na origem, onde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𝑦</m:t>
                          </m:r>
                        </m:e>
                        <m:sub>
                          <m:r>
                            <a:rPr lang="pt-BR" sz="2400" b="0" i="1" smtClean="0">
                              <a:latin typeface="Cambria Math" panose="02040503050406030204" pitchFamily="18" charset="0"/>
                            </a:rPr>
                            <m:t>𝑗</m:t>
                          </m:r>
                        </m:sub>
                      </m:sSub>
                      <m:r>
                        <a:rPr lang="pt-BR" sz="2400" b="0" i="1" smtClean="0">
                          <a:latin typeface="Cambria Math" panose="02040503050406030204" pitchFamily="18" charset="0"/>
                        </a:rPr>
                        <m:t>=</m:t>
                      </m:r>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𝑧</m:t>
                              </m:r>
                            </m:e>
                            <m:sub>
                              <m:r>
                                <a:rPr lang="pt-BR" sz="2400" b="0" i="1" smtClean="0">
                                  <a:latin typeface="Cambria Math" panose="02040503050406030204" pitchFamily="18" charset="0"/>
                                </a:rPr>
                                <m:t>𝑗</m:t>
                              </m:r>
                            </m:sub>
                          </m:sSub>
                        </m:e>
                      </m:d>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sSup>
                            <m:sSupPr>
                              <m:ctrlPr>
                                <a:rPr lang="pt-BR" sz="2400" b="0" i="1" smtClean="0">
                                  <a:latin typeface="Cambria Math" panose="02040503050406030204" pitchFamily="18" charset="0"/>
                                </a:rPr>
                              </m:ctrlPr>
                            </m:sSupPr>
                            <m:e>
                              <m:r>
                                <a:rPr lang="pt-BR" sz="2400" b="0" i="1" smtClean="0">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+1</m:t>
                          </m:r>
                        </m:den>
                      </m:f>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1+</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den>
                      </m:f>
                      <m:r>
                        <a:rPr lang="pt-BR" sz="2400" b="0" i="1" smtClean="0">
                          <a:latin typeface="Cambria Math" panose="02040503050406030204" pitchFamily="18" charset="0"/>
                        </a:rPr>
                        <m:t>,</m:t>
                      </m:r>
                    </m:oMath>
                  </m:oMathPara>
                </a14:m>
                <a:endParaRPr lang="pt-BR" sz="2400"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smtClean="0">
                              <a:latin typeface="Cambria Math" panose="02040503050406030204" pitchFamily="18" charset="0"/>
                            </a:rPr>
                          </m:ctrlPr>
                        </m:fPr>
                        <m:num>
                          <m:r>
                            <a:rPr lang="pt-BR" sz="2400" i="1" smtClean="0">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smtClean="0">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d>
                        <m:dPr>
                          <m:ctrlPr>
                            <a:rPr lang="pt-BR" sz="2400" i="1" smtClean="0">
                              <a:latin typeface="Cambria Math" panose="02040503050406030204" pitchFamily="18" charset="0"/>
                            </a:rPr>
                          </m:ctrlPr>
                        </m:dPr>
                        <m:e>
                          <m:r>
                            <a:rPr lang="pt-BR" sz="2400" b="0" i="1" smtClean="0">
                              <a:latin typeface="Cambria Math" panose="02040503050406030204" pitchFamily="18" charset="0"/>
                            </a:rPr>
                            <m:t>1−</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948" r="-434" b="-2241"/>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152695" cy="4351338"/>
              </a:xfrm>
            </p:spPr>
            <p:txBody>
              <a:bodyPr/>
              <a:lstStyle/>
              <a:p>
                <a:r>
                  <a:rPr lang="pt-BR" dirty="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a:t>
                </a:r>
                <a:r>
                  <a:rPr lang="pt-BR" b="1" i="1" dirty="0">
                    <a:solidFill>
                      <a:srgbClr val="00B050"/>
                    </a:solidFill>
                  </a:rPr>
                  <a:t>sempre será menor do que 1</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152695" cy="4351338"/>
              </a:xfrm>
              <a:blipFill rotWithShape="0">
                <a:blip r:embed="rId3"/>
                <a:stretch>
                  <a:fillRect l="-929" t="-2241" r="-1530"/>
                </a:stretch>
              </a:blipFill>
            </p:spPr>
            <p:txBody>
              <a:bodyPr/>
              <a:lstStyle/>
              <a:p>
                <a:r>
                  <a:rPr lang="pt-BR">
                    <a:noFill/>
                  </a:rPr>
                  <a:t> </a:t>
                </a:r>
              </a:p>
            </p:txBody>
          </p:sp>
        </mc:Fallback>
      </mc:AlternateContent>
      <p:sp>
        <p:nvSpPr>
          <p:cNvPr id="7" name="Rectangle 6"/>
          <p:cNvSpPr/>
          <p:nvPr/>
        </p:nvSpPr>
        <p:spPr>
          <a:xfrm>
            <a:off x="1342550" y="648903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8903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4"/>
          <a:stretch>
            <a:fillRect/>
          </a:stretch>
        </p:blipFill>
        <p:spPr>
          <a:xfrm>
            <a:off x="1342550" y="3869264"/>
            <a:ext cx="3656650" cy="2742488"/>
          </a:xfrm>
          <a:prstGeom prst="rect">
            <a:avLst/>
          </a:prstGeom>
        </p:spPr>
      </p:pic>
      <p:pic>
        <p:nvPicPr>
          <p:cNvPr id="16" name="Imagem 15"/>
          <p:cNvPicPr>
            <a:picLocks noChangeAspect="1"/>
          </p:cNvPicPr>
          <p:nvPr/>
        </p:nvPicPr>
        <p:blipFill>
          <a:blip r:embed="rId5"/>
          <a:stretch>
            <a:fillRect/>
          </a:stretch>
        </p:blipFill>
        <p:spPr>
          <a:xfrm>
            <a:off x="7205500" y="3869264"/>
            <a:ext cx="3606800" cy="2705101"/>
          </a:xfrm>
          <a:prstGeom prst="rect">
            <a:avLst/>
          </a:prstGeom>
        </p:spPr>
      </p:pic>
      <p:cxnSp>
        <p:nvCxnSpPr>
          <p:cNvPr id="6" name="Conector de Seta Reta 5">
            <a:extLst>
              <a:ext uri="{FF2B5EF4-FFF2-40B4-BE49-F238E27FC236}">
                <a16:creationId xmlns:a16="http://schemas.microsoft.com/office/drawing/2014/main" id="{022BDF03-3B8A-4862-8739-B578666F19DF}"/>
              </a:ext>
            </a:extLst>
          </p:cNvPr>
          <p:cNvCxnSpPr>
            <a:cxnSpLocks/>
          </p:cNvCxnSpPr>
          <p:nvPr/>
        </p:nvCxnSpPr>
        <p:spPr>
          <a:xfrm flipH="1" flipV="1">
            <a:off x="4510951" y="410606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073FE868-325A-4FF4-BD4C-B8FFB02A80A3}"/>
              </a:ext>
            </a:extLst>
          </p:cNvPr>
          <p:cNvCxnSpPr>
            <a:cxnSpLocks/>
          </p:cNvCxnSpPr>
          <p:nvPr/>
        </p:nvCxnSpPr>
        <p:spPr>
          <a:xfrm>
            <a:off x="838200" y="5809214"/>
            <a:ext cx="1136982" cy="395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5">
            <a:extLst>
              <a:ext uri="{FF2B5EF4-FFF2-40B4-BE49-F238E27FC236}">
                <a16:creationId xmlns:a16="http://schemas.microsoft.com/office/drawing/2014/main" id="{022BDF03-3B8A-4862-8739-B578666F19DF}"/>
              </a:ext>
            </a:extLst>
          </p:cNvPr>
          <p:cNvCxnSpPr>
            <a:cxnSpLocks/>
          </p:cNvCxnSpPr>
          <p:nvPr/>
        </p:nvCxnSpPr>
        <p:spPr>
          <a:xfrm flipH="1">
            <a:off x="10382250" y="5809214"/>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4CCEF927-B8CC-4C90-A772-24E6A0CFD474}"/>
                  </a:ext>
                </a:extLst>
              </p:cNvPr>
              <p:cNvSpPr txBox="1"/>
              <p:nvPr/>
            </p:nvSpPr>
            <p:spPr>
              <a:xfrm>
                <a:off x="4668601" y="4598115"/>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668601" y="4598115"/>
                <a:ext cx="1500099" cy="646331"/>
              </a:xfrm>
              <a:prstGeom prst="rect">
                <a:avLst/>
              </a:prstGeom>
              <a:blipFill rotWithShape="0">
                <a:blip r:embed="rId6"/>
                <a:stretch>
                  <a:fillRect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4CCEF927-B8CC-4C90-A772-24E6A0CFD474}"/>
                  </a:ext>
                </a:extLst>
              </p:cNvPr>
              <p:cNvSpPr txBox="1"/>
              <p:nvPr/>
            </p:nvSpPr>
            <p:spPr>
              <a:xfrm>
                <a:off x="10580651" y="516064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1, a </a:t>
                </a:r>
                <a:r>
                  <a:rPr lang="en-US" sz="1200" dirty="0" err="1"/>
                  <a:t>derivada</a:t>
                </a:r>
                <a:r>
                  <a:rPr lang="en-US" sz="1200" dirty="0"/>
                  <a:t> </a:t>
                </a:r>
                <a:r>
                  <a:rPr lang="en-US" sz="1200" dirty="0" err="1"/>
                  <a:t>tende</a:t>
                </a:r>
                <a:r>
                  <a:rPr lang="en-US" sz="1200" dirty="0"/>
                  <a:t> a 0.</a:t>
                </a:r>
              </a:p>
            </p:txBody>
          </p:sp>
        </mc:Choice>
        <mc:Fallback xmlns="">
          <p:sp>
            <p:nvSpPr>
              <p:cNvPr id="20" name="CaixaDeTexto 19">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10580651" y="5160645"/>
                <a:ext cx="1500099" cy="646331"/>
              </a:xfrm>
              <a:prstGeom prst="rect">
                <a:avLst/>
              </a:prstGeom>
              <a:blipFill rotWithShape="0">
                <a:blip r:embed="rId7"/>
                <a:stretch>
                  <a:fillRect t="-943"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4CCEF927-B8CC-4C90-A772-24E6A0CFD474}"/>
                  </a:ext>
                </a:extLst>
              </p:cNvPr>
              <p:cNvSpPr txBox="1"/>
              <p:nvPr/>
            </p:nvSpPr>
            <p:spPr>
              <a:xfrm>
                <a:off x="5705401" y="531285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0, a </a:t>
                </a:r>
                <a:r>
                  <a:rPr lang="en-US" sz="1200" dirty="0" err="1"/>
                  <a:t>derivada</a:t>
                </a:r>
                <a:r>
                  <a:rPr lang="en-US" sz="1200" dirty="0"/>
                  <a:t> </a:t>
                </a:r>
                <a:r>
                  <a:rPr lang="en-US" sz="1200" dirty="0" err="1"/>
                  <a:t>tende</a:t>
                </a:r>
                <a:r>
                  <a:rPr lang="en-US" sz="1200" dirty="0"/>
                  <a:t> a 0.</a:t>
                </a:r>
              </a:p>
            </p:txBody>
          </p:sp>
        </mc:Choice>
        <mc:Fallback xmlns="">
          <p:sp>
            <p:nvSpPr>
              <p:cNvPr id="21" name="CaixaDeTexto 20">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5705401" y="5312855"/>
                <a:ext cx="1500099" cy="646331"/>
              </a:xfrm>
              <a:prstGeom prst="rect">
                <a:avLst/>
              </a:prstGeom>
              <a:blipFill rotWithShape="0">
                <a:blip r:embed="rId8"/>
                <a:stretch>
                  <a:fillRect t="-943" r="-407"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4CCEF927-B8CC-4C90-A772-24E6A0CFD474}"/>
                  </a:ext>
                </a:extLst>
              </p:cNvPr>
              <p:cNvSpPr txBox="1"/>
              <p:nvPr/>
            </p:nvSpPr>
            <p:spPr>
              <a:xfrm>
                <a:off x="69826" y="509541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2" name="CaixaDeTexto 21">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69826" y="5095414"/>
                <a:ext cx="1500099" cy="646331"/>
              </a:xfrm>
              <a:prstGeom prst="rect">
                <a:avLst/>
              </a:prstGeom>
              <a:blipFill rotWithShape="0">
                <a:blip r:embed="rId9"/>
                <a:stretch>
                  <a:fillRect t="-943" r="-2024" b="-6604"/>
                </a:stretch>
              </a:blipFill>
            </p:spPr>
            <p:txBody>
              <a:bodyPr/>
              <a:lstStyle/>
              <a:p>
                <a:r>
                  <a:rPr lang="pt-BR">
                    <a:noFill/>
                  </a:rPr>
                  <a:t> </a:t>
                </a:r>
              </a:p>
            </p:txBody>
          </p:sp>
        </mc:Fallback>
      </mc:AlternateContent>
      <p:cxnSp>
        <p:nvCxnSpPr>
          <p:cNvPr id="23" name="Conector de Seta Reta 5">
            <a:extLst>
              <a:ext uri="{FF2B5EF4-FFF2-40B4-BE49-F238E27FC236}">
                <a16:creationId xmlns:a16="http://schemas.microsoft.com/office/drawing/2014/main" id="{022BDF03-3B8A-4862-8739-B578666F19DF}"/>
              </a:ext>
            </a:extLst>
          </p:cNvPr>
          <p:cNvCxnSpPr>
            <a:cxnSpLocks/>
            <a:stCxn id="21" idx="2"/>
          </p:cNvCxnSpPr>
          <p:nvPr/>
        </p:nvCxnSpPr>
        <p:spPr>
          <a:xfrm>
            <a:off x="6455451" y="5959186"/>
            <a:ext cx="1255675" cy="2081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700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b="0" i="1" smtClean="0">
                          <a:latin typeface="Cambria Math" panose="02040503050406030204" pitchFamily="18" charset="0"/>
                        </a:rPr>
                        <m:t>=</m:t>
                      </m:r>
                      <m:func>
                        <m:funcPr>
                          <m:ctrlPr>
                            <a:rPr lang="pt-BR" sz="2400" b="0" i="1" smtClean="0">
                              <a:latin typeface="Cambria Math" panose="02040503050406030204" pitchFamily="18" charset="0"/>
                            </a:rPr>
                          </m:ctrlPr>
                        </m:funcPr>
                        <m:fName>
                          <m:r>
                            <m:rPr>
                              <m:sty m:val="p"/>
                            </m:rPr>
                            <a:rPr lang="pt-BR" sz="2400" b="0" i="0" smtClean="0">
                              <a:latin typeface="Cambria Math" panose="02040503050406030204" pitchFamily="18" charset="0"/>
                            </a:rPr>
                            <m:t>tanh</m:t>
                          </m:r>
                        </m:fName>
                        <m:e>
                          <m:d>
                            <m:dPr>
                              <m:ctrlPr>
                                <a:rPr lang="pt-BR" sz="2400" b="0" i="1" smtClean="0">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e>
                      </m:func>
                      <m:r>
                        <a:rPr lang="pt-BR" sz="2400" i="1">
                          <a:latin typeface="Cambria Math" panose="02040503050406030204" pitchFamily="18" charset="0"/>
                        </a:rPr>
                        <m:t>=</m:t>
                      </m:r>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den>
                      </m:f>
                      <m:r>
                        <m:rPr>
                          <m:nor/>
                        </m:rPr>
                        <a:rPr lang="pt-BR" sz="2400" dirty="0"/>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i="1">
                          <a:latin typeface="Cambria Math" panose="02040503050406030204" pitchFamily="18" charset="0"/>
                        </a:rPr>
                        <m:t>=1−</m:t>
                      </m:r>
                      <m:sSup>
                        <m:sSupPr>
                          <m:ctrlPr>
                            <a:rPr lang="pt-BR" sz="2400" i="1">
                              <a:latin typeface="Cambria Math" panose="02040503050406030204" pitchFamily="18" charset="0"/>
                            </a:rPr>
                          </m:ctrlPr>
                        </m:sSupPr>
                        <m:e>
                          <m:r>
                            <m:rPr>
                              <m:sty m:val="p"/>
                            </m:rPr>
                            <a:rPr lang="pt-BR" sz="2400">
                              <a:latin typeface="Cambria Math" panose="02040503050406030204" pitchFamily="18" charset="0"/>
                            </a:rPr>
                            <m:t>tanh</m:t>
                          </m:r>
                        </m:e>
                        <m:sup>
                          <m:r>
                            <a:rPr lang="pt-BR" sz="2400" i="1">
                              <a:latin typeface="Cambria Math" panose="02040503050406030204" pitchFamily="18" charset="0"/>
                            </a:rPr>
                            <m:t>2</m:t>
                          </m:r>
                        </m:sup>
                      </m:sSup>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i="1">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a:blip r:embed="rId3"/>
                <a:stretch>
                  <a:fillRect l="-601" t="-4513"/>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139065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738664"/>
          </a:xfrm>
          <a:prstGeom prst="rect">
            <a:avLst/>
          </a:prstGeom>
        </p:spPr>
        <p:txBody>
          <a:bodyPr wrap="square">
            <a:spAutoFit/>
          </a:bodyPr>
          <a:lstStyle/>
          <a:p>
            <a:pPr algn="ctr"/>
            <a:r>
              <a:rPr lang="pt-BR" sz="1400" dirty="0"/>
              <a:t>Derivada da Tangente Hiperbólica</a:t>
            </a:r>
          </a:p>
        </p:txBody>
      </p:sp>
      <p:sp>
        <p:nvSpPr>
          <p:cNvPr id="6" name="Rectangle 5"/>
          <p:cNvSpPr/>
          <p:nvPr/>
        </p:nvSpPr>
        <p:spPr>
          <a:xfrm>
            <a:off x="1841486" y="4203733"/>
            <a:ext cx="1718234" cy="523220"/>
          </a:xfrm>
          <a:prstGeom prst="rect">
            <a:avLst/>
          </a:prstGeom>
        </p:spPr>
        <p:txBody>
          <a:bodyPr wrap="square">
            <a:spAutoFit/>
          </a:bodyPr>
          <a:lstStyle/>
          <a:p>
            <a:pPr algn="ctr"/>
            <a:r>
              <a:rPr lang="pt-BR" sz="1400"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646331"/>
              </a:xfrm>
              <a:prstGeom prst="rect">
                <a:avLst/>
              </a:prstGeom>
              <a:noFill/>
            </p:spPr>
            <p:txBody>
              <a:bodyPr wrap="square" rtlCol="0">
                <a:spAutoFit/>
              </a:bodyPr>
              <a:lstStyle/>
              <a:p>
                <a:pPr algn="ctr"/>
                <a:r>
                  <a:rPr lang="pt-BR" sz="1200" dirty="0"/>
                  <a:t>A derivada é no máximo igual a 1 quando </a:t>
                </a:r>
                <a14:m>
                  <m:oMath xmlns:m="http://schemas.openxmlformats.org/officeDocument/2006/math">
                    <m:r>
                      <a:rPr lang="pt-BR" sz="1200" b="0" i="1" smtClean="0">
                        <a:latin typeface="Cambria Math" panose="02040503050406030204" pitchFamily="18" charset="0"/>
                      </a:rPr>
                      <m:t>𝑧</m:t>
                    </m:r>
                  </m:oMath>
                </a14:m>
                <a:r>
                  <a:rPr lang="pt-BR"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646331"/>
              </a:xfrm>
              <a:prstGeom prst="rect">
                <a:avLst/>
              </a:prstGeom>
              <a:blipFill rotWithShape="0">
                <a:blip r:embed="rId6"/>
                <a:stretch>
                  <a:fillRect r="-595" b="-560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508380"/>
            <a:ext cx="1232746" cy="544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5C617E03-F638-4320-8FDA-A6A62315797C}"/>
              </a:ext>
            </a:extLst>
          </p:cNvPr>
          <p:cNvCxnSpPr>
            <a:cxnSpLocks/>
          </p:cNvCxnSpPr>
          <p:nvPr/>
        </p:nvCxnSpPr>
        <p:spPr>
          <a:xfrm flipH="1" flipV="1">
            <a:off x="440625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id="{9F0A5C87-8500-4308-83F7-0C62ED06739C}"/>
              </a:ext>
            </a:extLst>
          </p:cNvPr>
          <p:cNvCxnSpPr>
            <a:cxnSpLocks/>
          </p:cNvCxnSpPr>
          <p:nvPr/>
        </p:nvCxnSpPr>
        <p:spPr>
          <a:xfrm>
            <a:off x="1203979" y="5904055"/>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4CCEF927-B8CC-4C90-A772-24E6A0CFD474}"/>
                  </a:ext>
                </a:extLst>
              </p:cNvPr>
              <p:cNvSpPr txBox="1"/>
              <p:nvPr/>
            </p:nvSpPr>
            <p:spPr>
              <a:xfrm>
                <a:off x="4981219" y="4599311"/>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7" name="CaixaDeTexto 16">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981219" y="4599311"/>
                <a:ext cx="1500099" cy="646331"/>
              </a:xfrm>
              <a:prstGeom prst="rect">
                <a:avLst/>
              </a:prstGeom>
              <a:blipFill rotWithShape="0">
                <a:blip r:embed="rId7"/>
                <a:stretch>
                  <a:fillRect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4CCEF927-B8CC-4C90-A772-24E6A0CFD474}"/>
                  </a:ext>
                </a:extLst>
              </p:cNvPr>
              <p:cNvSpPr txBox="1"/>
              <p:nvPr/>
            </p:nvSpPr>
            <p:spPr>
              <a:xfrm>
                <a:off x="88150" y="525772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 xmlns:a16="http://schemas.microsoft.com/office/drawing/2014/main" xmlns:a14="http://schemas.microsoft.com/office/drawing/2010/main" id="{4CCEF927-B8CC-4C90-A772-24E6A0CFD474}"/>
                  </a:ext>
                </a:extLst>
              </p:cNvPr>
              <p:cNvSpPr txBox="1">
                <a:spLocks noRot="1" noChangeAspect="1" noMove="1" noResize="1" noEditPoints="1" noAdjustHandles="1" noChangeArrowheads="1" noChangeShapeType="1" noTextEdit="1"/>
              </p:cNvSpPr>
              <p:nvPr/>
            </p:nvSpPr>
            <p:spPr>
              <a:xfrm>
                <a:off x="88150" y="5257724"/>
                <a:ext cx="1500099" cy="646331"/>
              </a:xfrm>
              <a:prstGeom prst="rect">
                <a:avLst/>
              </a:prstGeom>
              <a:blipFill rotWithShape="0">
                <a:blip r:embed="rId8"/>
                <a:stretch>
                  <a:fillRect r="-2024"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6415854" y="5672049"/>
                <a:ext cx="1218730" cy="646331"/>
              </a:xfrm>
              <a:prstGeom prst="rect">
                <a:avLst/>
              </a:prstGeom>
              <a:noFill/>
            </p:spPr>
            <p:txBody>
              <a:bodyPr wrap="square" rtlCol="0">
                <a:spAutoFit/>
              </a:bodyPr>
              <a:lstStyle/>
              <a:p>
                <a:pPr algn="ctr"/>
                <a:r>
                  <a:rPr lang="pt-BR" sz="1200" dirty="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a:t>. </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6415854" y="5672049"/>
                <a:ext cx="1218730" cy="646331"/>
              </a:xfrm>
              <a:prstGeom prst="rect">
                <a:avLst/>
              </a:prstGeom>
              <a:blipFill rotWithShape="0">
                <a:blip r:embed="rId9"/>
                <a:stretch>
                  <a:fillRect r="-2500"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p:cNvSpPr txBox="1"/>
              <p:nvPr/>
            </p:nvSpPr>
            <p:spPr>
              <a:xfrm>
                <a:off x="10944014" y="5348884"/>
                <a:ext cx="1261737" cy="646331"/>
              </a:xfrm>
              <a:prstGeom prst="rect">
                <a:avLst/>
              </a:prstGeom>
              <a:noFill/>
            </p:spPr>
            <p:txBody>
              <a:bodyPr wrap="square" rtlCol="0">
                <a:spAutoFit/>
              </a:bodyPr>
              <a:lstStyle/>
              <a:p>
                <a:pPr algn="ctr"/>
                <a:r>
                  <a:rPr lang="pt-BR" sz="1200" dirty="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a:t>. </a:t>
                </a:r>
              </a:p>
            </p:txBody>
          </p:sp>
        </mc:Choice>
        <mc:Fallback xmlns="">
          <p:sp>
            <p:nvSpPr>
              <p:cNvPr id="20" name="CaixaDeTexto 19"/>
              <p:cNvSpPr txBox="1">
                <a:spLocks noRot="1" noChangeAspect="1" noMove="1" noResize="1" noEditPoints="1" noAdjustHandles="1" noChangeArrowheads="1" noChangeShapeType="1" noTextEdit="1"/>
              </p:cNvSpPr>
              <p:nvPr/>
            </p:nvSpPr>
            <p:spPr>
              <a:xfrm>
                <a:off x="10944014" y="5348884"/>
                <a:ext cx="1261737" cy="646331"/>
              </a:xfrm>
              <a:prstGeom prst="rect">
                <a:avLst/>
              </a:prstGeom>
              <a:blipFill rotWithShape="0">
                <a:blip r:embed="rId10"/>
                <a:stretch>
                  <a:fillRect r="-966" b="-6604"/>
                </a:stretch>
              </a:blipFill>
            </p:spPr>
            <p:txBody>
              <a:bodyPr/>
              <a:lstStyle/>
              <a:p>
                <a:r>
                  <a:rPr lang="pt-BR">
                    <a:noFill/>
                  </a:rPr>
                  <a:t> </a:t>
                </a:r>
              </a:p>
            </p:txBody>
          </p:sp>
        </mc:Fallback>
      </mc:AlternateContent>
      <p:cxnSp>
        <p:nvCxnSpPr>
          <p:cNvPr id="21" name="Conector de seta reta 20"/>
          <p:cNvCxnSpPr/>
          <p:nvPr/>
        </p:nvCxnSpPr>
        <p:spPr>
          <a:xfrm flipH="1">
            <a:off x="11054927" y="5995215"/>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a:off x="7102125" y="6257550"/>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16140</TotalTime>
  <Words>5297</Words>
  <Application>Microsoft Office PowerPoint</Application>
  <PresentationFormat>Widescreen</PresentationFormat>
  <Paragraphs>366</Paragraphs>
  <Slides>28</Slides>
  <Notes>22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28</vt:i4>
      </vt:variant>
    </vt:vector>
  </HeadingPairs>
  <TitlesOfParts>
    <vt:vector size="34"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Função de ativação retificadora</vt:lpstr>
      <vt:lpstr>Função de ativação retificadora</vt:lpstr>
      <vt:lpstr>Tarefa</vt:lpstr>
      <vt:lpstr>Conectando Neurônios</vt:lpstr>
      <vt:lpstr>Conectando Neurônios</vt:lpstr>
      <vt:lpstr>Regressão Não-Linear</vt:lpstr>
      <vt:lpstr>Aproximação universal de funções: Classificação</vt:lpstr>
      <vt:lpstr>Aproximação universal de funções: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1359</cp:revision>
  <dcterms:created xsi:type="dcterms:W3CDTF">2020-04-06T23:46:10Z</dcterms:created>
  <dcterms:modified xsi:type="dcterms:W3CDTF">2023-10-20T19:13:13Z</dcterms:modified>
</cp:coreProperties>
</file>