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393" r:id="rId28"/>
    <p:sldId id="491" r:id="rId29"/>
    <p:sldId id="492" r:id="rId30"/>
    <p:sldId id="539" r:id="rId31"/>
    <p:sldId id="543" r:id="rId32"/>
    <p:sldId id="360" r:id="rId33"/>
    <p:sldId id="313" r:id="rId34"/>
    <p:sldId id="314" r:id="rId35"/>
    <p:sldId id="315" r:id="rId36"/>
    <p:sldId id="316" r:id="rId37"/>
    <p:sldId id="364" r:id="rId38"/>
    <p:sldId id="363" r:id="rId39"/>
    <p:sldId id="269" r:id="rId40"/>
    <p:sldId id="303" r:id="rId41"/>
    <p:sldId id="271" r:id="rId42"/>
    <p:sldId id="365" r:id="rId43"/>
    <p:sldId id="369" r:id="rId44"/>
    <p:sldId id="370" r:id="rId4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28/10/2023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28</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38</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43</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28/10/2023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28/10/2023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28/10/2023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28/10/2023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28/10/2023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28/10/2023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27.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27.emf"/><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53.png"/><Relationship Id="rId9"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61.jpeg"/><Relationship Id="rId2" Type="http://schemas.openxmlformats.org/officeDocument/2006/relationships/image" Target="../media/image56.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jpeg"/><Relationship Id="rId4" Type="http://schemas.openxmlformats.org/officeDocument/2006/relationships/image" Target="../media/image5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2" Type="http://schemas.openxmlformats.org/officeDocument/2006/relationships/image" Target="../media/image380.png"/><Relationship Id="rId16" Type="http://schemas.openxmlformats.org/officeDocument/2006/relationships/image" Target="../media/image530.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3.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4.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718895"/>
                <a:ext cx="11140439" cy="513910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b="0" i="1" smtClean="0">
                          <a:solidFill>
                            <a:schemeClr val="tx1"/>
                          </a:solidFill>
                          <a:latin typeface="Cambria Math" panose="02040503050406030204" pitchFamily="18" charset="0"/>
                        </a:rPr>
                        <m:t>,</m:t>
                      </m:r>
                    </m:oMath>
                  </m:oMathPara>
                </a14:m>
                <a:endParaRPr lang="pt-BR" b="1" dirty="0">
                  <a:solidFill>
                    <a:schemeClr val="tx1"/>
                  </a:solidFill>
                </a:endParaRPr>
              </a:p>
              <a:p>
                <a:pPr marL="0" indent="0">
                  <a:buNone/>
                </a:pPr>
                <a:endParaRPr lang="pt-BR" sz="1100"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(aleatória)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ao colapso do treinamento (divergência).</a:t>
                </a:r>
                <a:endParaRPr lang="pt-BR" dirty="0">
                  <a:solidFill>
                    <a:schemeClr val="tx1"/>
                  </a:solidFill>
                </a:endParaRPr>
              </a:p>
            </p:txBody>
          </p:sp>
        </mc:Choice>
        <mc:Fallback>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718895"/>
                <a:ext cx="11140439" cy="5139105"/>
              </a:xfrm>
              <a:blipFill>
                <a:blip r:embed="rId3"/>
                <a:stretch>
                  <a:fillRect l="-985" b="-2017"/>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7077626" y="1643370"/>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93F4B882-25A1-3C0A-BADE-364176B67E38}"/>
              </a:ext>
            </a:extLst>
          </p:cNvPr>
          <p:cNvSpPr/>
          <p:nvPr/>
        </p:nvSpPr>
        <p:spPr>
          <a:xfrm>
            <a:off x="6414916" y="2734957"/>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692496" y="2710369"/>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D5B1D064-4E68-F9CD-1EB8-F39D3A9B72E5}"/>
                  </a:ext>
                </a:extLst>
              </p:cNvPr>
              <p:cNvSpPr txBox="1"/>
              <p:nvPr/>
            </p:nvSpPr>
            <p:spPr>
              <a:xfrm>
                <a:off x="8226829" y="2465408"/>
                <a:ext cx="15645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oMath>
                  </m:oMathPara>
                </a14:m>
                <a:endParaRPr lang="pt-BR" dirty="0"/>
              </a:p>
            </p:txBody>
          </p:sp>
        </mc:Choice>
        <mc:Fallback xmlns="">
          <p:sp>
            <p:nvSpPr>
              <p:cNvPr id="6" name="CaixaDeTexto 5">
                <a:extLst>
                  <a:ext uri="{FF2B5EF4-FFF2-40B4-BE49-F238E27FC236}">
                    <a16:creationId xmlns:a16="http://schemas.microsoft.com/office/drawing/2014/main" id="{D5B1D064-4E68-F9CD-1EB8-F39D3A9B72E5}"/>
                  </a:ext>
                </a:extLst>
              </p:cNvPr>
              <p:cNvSpPr txBox="1">
                <a:spLocks noRot="1" noChangeAspect="1" noMove="1" noResize="1" noEditPoints="1" noAdjustHandles="1" noChangeArrowheads="1" noChangeShapeType="1" noTextEdit="1"/>
              </p:cNvSpPr>
              <p:nvPr/>
            </p:nvSpPr>
            <p:spPr>
              <a:xfrm>
                <a:off x="8226829" y="2465408"/>
                <a:ext cx="1564556" cy="369332"/>
              </a:xfrm>
              <a:prstGeom prst="rect">
                <a:avLst/>
              </a:prstGeom>
              <a:blipFill>
                <a:blip r:embed="rId4"/>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8442507" y="1349563"/>
                <a:ext cx="1702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id="{6FBFF077-F3C9-473A-1A4C-80E1393B997C}"/>
                  </a:ext>
                </a:extLst>
              </p:cNvPr>
              <p:cNvSpPr txBox="1">
                <a:spLocks noRot="1" noChangeAspect="1" noMove="1" noResize="1" noEditPoints="1" noAdjustHandles="1" noChangeArrowheads="1" noChangeShapeType="1" noTextEdit="1"/>
              </p:cNvSpPr>
              <p:nvPr/>
            </p:nvSpPr>
            <p:spPr>
              <a:xfrm>
                <a:off x="8442507" y="1349563"/>
                <a:ext cx="1702202" cy="369332"/>
              </a:xfrm>
              <a:prstGeom prst="rect">
                <a:avLst/>
              </a:prstGeom>
              <a:blipFill>
                <a:blip r:embed="rId5"/>
                <a:stretch>
                  <a:fillRect b="-13115"/>
                </a:stretch>
              </a:blipFill>
            </p:spPr>
            <p:txBody>
              <a:bodyPr/>
              <a:lstStyle/>
              <a:p>
                <a:r>
                  <a:rPr lang="pt-BR">
                    <a:noFill/>
                  </a:rPr>
                  <a:t> </a:t>
                </a:r>
              </a:p>
            </p:txBody>
          </p:sp>
        </mc:Fallback>
      </mc:AlternateContent>
      <p:cxnSp>
        <p:nvCxnSpPr>
          <p:cNvPr id="10" name="Conector de Seta Reta 9">
            <a:extLst>
              <a:ext uri="{FF2B5EF4-FFF2-40B4-BE49-F238E27FC236}">
                <a16:creationId xmlns:a16="http://schemas.microsoft.com/office/drawing/2014/main" id="{C87E4EEF-22A0-0E75-7101-378F88AB7EC6}"/>
              </a:ext>
            </a:extLst>
          </p:cNvPr>
          <p:cNvCxnSpPr>
            <a:cxnSpLocks/>
            <a:stCxn id="12" idx="6"/>
          </p:cNvCxnSpPr>
          <p:nvPr/>
        </p:nvCxnSpPr>
        <p:spPr>
          <a:xfrm flipV="1">
            <a:off x="8480405" y="2779348"/>
            <a:ext cx="873145" cy="455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7613A4EA-8A6C-E622-65F0-F50F47ED811D}"/>
              </a:ext>
            </a:extLst>
          </p:cNvPr>
          <p:cNvCxnSpPr>
            <a:cxnSpLocks/>
          </p:cNvCxnSpPr>
          <p:nvPr/>
        </p:nvCxnSpPr>
        <p:spPr>
          <a:xfrm flipV="1">
            <a:off x="7865535" y="1653044"/>
            <a:ext cx="2037417" cy="641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74111BE1-FE02-C1AD-1BA6-EC8F8A82C1AC}"/>
              </a:ext>
            </a:extLst>
          </p:cNvPr>
          <p:cNvCxnSpPr>
            <a:cxnSpLocks/>
          </p:cNvCxnSpPr>
          <p:nvPr/>
        </p:nvCxnSpPr>
        <p:spPr>
          <a:xfrm flipV="1">
            <a:off x="7202825" y="1663727"/>
            <a:ext cx="2700127" cy="1241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causar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380702" y="1825624"/>
                <a:ext cx="572756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gradiente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r>
                  <a:rPr lang="pt-BR" dirty="0" err="1">
                    <a:hlinkClick r:id="rId3"/>
                  </a:rPr>
                  <a:t>Leaky</a:t>
                </a:r>
                <a:r>
                  <a:rPr lang="pt-BR" dirty="0">
                    <a:hlinkClick r:id="rId3"/>
                  </a:rPr>
                  <a:t> </a:t>
                </a:r>
                <a:r>
                  <a:rPr lang="pt-BR" dirty="0" err="1">
                    <a:hlinkClick r:id="rId3"/>
                  </a:rPr>
                  <a:t>ReLU</a:t>
                </a:r>
                <a:r>
                  <a:rPr lang="pt-BR" dirty="0">
                    <a:hlinkClick r:id="rId3"/>
                  </a:rPr>
                  <a:t>, </a:t>
                </a: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r>
                  <a:rPr lang="pt-BR" dirty="0" err="1">
                    <a:hlinkClick r:id="rId3"/>
                  </a:rPr>
                  <a:t>Gaussian</a:t>
                </a:r>
                <a:r>
                  <a:rPr lang="pt-BR" dirty="0">
                    <a:hlinkClick r:id="rId3"/>
                  </a:rPr>
                  <a:t> </a:t>
                </a:r>
                <a:r>
                  <a:rPr lang="pt-BR" dirty="0" err="1">
                    <a:hlinkClick r:id="rId3"/>
                  </a:rPr>
                  <a:t>Error</a:t>
                </a:r>
                <a:r>
                  <a:rPr lang="pt-BR" dirty="0">
                    <a:hlinkClick r:id="rId3"/>
                  </a:rPr>
                  <a:t> Linear Unit (GELU), etc.</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380702" y="1825624"/>
                <a:ext cx="5727561" cy="5032375"/>
              </a:xfrm>
              <a:blipFill>
                <a:blip r:embed="rId4"/>
                <a:stretch>
                  <a:fillRect l="-1917" t="-1937" r="-2769"/>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7082" r="23187" b="3566"/>
          <a:stretch/>
        </p:blipFill>
        <p:spPr bwMode="auto">
          <a:xfrm>
            <a:off x="266994" y="1825624"/>
            <a:ext cx="5829006" cy="3906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p:txBody>
          <a:bodyPr/>
          <a:lstStyle/>
          <a:p>
            <a:r>
              <a:rPr lang="pt-BR" dirty="0"/>
              <a:t>Como minimizar a dissipação e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0928421" cy="5032375"/>
          </a:xfrm>
        </p:spPr>
        <p:txBody>
          <a:bodyPr>
            <a:normAutofit/>
          </a:bodyPr>
          <a:lstStyle/>
          <a:p>
            <a:r>
              <a:rPr lang="pt-BR" dirty="0"/>
              <a:t>Algumas formas de se minimizar esses problemas são:</a:t>
            </a:r>
          </a:p>
          <a:p>
            <a:pPr lvl="1">
              <a:buFont typeface="Wingdings" panose="05000000000000000000" pitchFamily="2" charset="2"/>
              <a:buChar char="§"/>
            </a:pPr>
            <a:r>
              <a:rPr lang="pt-BR" b="1" dirty="0"/>
              <a:t>Inicialização apropriada dos pesos</a:t>
            </a:r>
            <a:r>
              <a:rPr lang="pt-BR" dirty="0"/>
              <a:t>: </a:t>
            </a:r>
            <a:r>
              <a:rPr lang="pt-BR" b="1" i="1" dirty="0">
                <a:solidFill>
                  <a:srgbClr val="00B050"/>
                </a:solidFill>
              </a:rPr>
              <a:t>garantem que as variâncias de saída das camadas (e de seus respectivos gradientes) não aumentem ao longo da rede</a:t>
            </a:r>
            <a:r>
              <a:rPr lang="pt-BR" dirty="0"/>
              <a:t>,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a:t>
            </a:r>
            <a:r>
              <a:rPr lang="pt-BR" b="1" i="1" dirty="0"/>
              <a:t>padronização</a:t>
            </a:r>
            <a:r>
              <a:rPr lang="pt-BR" b="1" dirty="0"/>
              <a:t>) de batch</a:t>
            </a:r>
            <a:r>
              <a:rPr lang="pt-BR" dirty="0"/>
              <a:t>: </a:t>
            </a:r>
            <a:r>
              <a:rPr lang="pt-BR" b="1" i="1" dirty="0">
                <a:solidFill>
                  <a:srgbClr val="00B050"/>
                </a:solidFill>
                <a:effectLst/>
              </a:rPr>
              <a:t>mantém as ativações de cada camada da rede próximas à média zero e desvio padrão unitário </a:t>
            </a:r>
            <a:r>
              <a:rPr lang="pt-BR" b="0" i="0" dirty="0">
                <a:effectLst/>
              </a:rPr>
              <a:t>durante o treinamento, minimizando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6" name="Imagem 5">
            <a:extLst>
              <a:ext uri="{FF2B5EF4-FFF2-40B4-BE49-F238E27FC236}">
                <a16:creationId xmlns:a16="http://schemas.microsoft.com/office/drawing/2014/main" id="{3231D813-872C-944C-AE49-5D2E7109D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2" y="1976349"/>
            <a:ext cx="4148735" cy="1892266"/>
          </a:xfrm>
          <a:prstGeom prst="rect">
            <a:avLst/>
          </a:prstGeom>
        </p:spPr>
      </p:pic>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16491</TotalTime>
  <Words>8262</Words>
  <Application>Microsoft Office PowerPoint</Application>
  <PresentationFormat>Widescreen</PresentationFormat>
  <Paragraphs>538</Paragraphs>
  <Slides>44</Slides>
  <Notes>37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44</vt:i4>
      </vt:variant>
    </vt:vector>
  </HeadingPairs>
  <TitlesOfParts>
    <vt:vector size="51"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Função de ativação retificadora</vt:lpstr>
      <vt:lpstr>Função de ativação retificadora</vt:lpstr>
      <vt:lpstr>Função de ativação retificadora</vt:lpstr>
      <vt:lpstr>Função de ativação retificadora</vt:lpstr>
      <vt:lpstr>Como minimizar a dissipação e explosão do gradiente?</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1475</cp:revision>
  <dcterms:created xsi:type="dcterms:W3CDTF">2020-04-06T23:46:10Z</dcterms:created>
  <dcterms:modified xsi:type="dcterms:W3CDTF">2023-10-28T12:56:45Z</dcterms:modified>
</cp:coreProperties>
</file>