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6" r:id="rId3"/>
    <p:sldId id="325" r:id="rId4"/>
    <p:sldId id="474" r:id="rId5"/>
    <p:sldId id="475" r:id="rId6"/>
    <p:sldId id="476" r:id="rId7"/>
    <p:sldId id="477" r:id="rId8"/>
    <p:sldId id="442" r:id="rId9"/>
    <p:sldId id="472" r:id="rId10"/>
    <p:sldId id="478" r:id="rId11"/>
    <p:sldId id="479" r:id="rId12"/>
    <p:sldId id="480" r:id="rId13"/>
    <p:sldId id="444" r:id="rId14"/>
    <p:sldId id="473" r:id="rId15"/>
    <p:sldId id="330" r:id="rId16"/>
    <p:sldId id="348" r:id="rId17"/>
    <p:sldId id="341" r:id="rId18"/>
    <p:sldId id="342" r:id="rId19"/>
    <p:sldId id="347" r:id="rId20"/>
    <p:sldId id="349" r:id="rId21"/>
    <p:sldId id="332" r:id="rId22"/>
    <p:sldId id="324" r:id="rId23"/>
    <p:sldId id="306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79085" autoAdjust="0"/>
  </p:normalViewPr>
  <p:slideViewPr>
    <p:cSldViewPr snapToGrid="0">
      <p:cViewPr varScale="1">
        <p:scale>
          <a:sx n="65" d="100"/>
          <a:sy n="65" d="100"/>
        </p:scale>
        <p:origin x="1368" y="3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8/09/2023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Scikit-Learn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https://mybinder.org/v2/gh/zz4fap/t320_aprendizado_de_maquina/main?filepath=labs%2FLaboratorio4.ipynb</a:t>
            </a:r>
          </a:p>
          <a:p>
            <a:endParaRPr lang="pt-BR" sz="1200" dirty="0"/>
          </a:p>
          <a:p>
            <a:r>
              <a:rPr lang="pt-BR" sz="1200" dirty="0"/>
              <a:t>https://colab.research.google.com/github/zz4fap/t320_aprendizado_de_maquina/blob/main/labs/Laboratorio4.ipynb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8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2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042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10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8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31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ClassificationOfFourClassesWithOvAandOvO.ip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ClassificationOfFourClassesWithOvAandOvO-SciKitLearn.ipynb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https://colab.research.google.com/github/zz4fap/tp555-ml/blob/main/exemplos/classification/linear/logistic/ClassificationOfFourClassesWithOvAandOvO-SciKitLearn.ipynb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abordagem um-contra-um pode ser mais adequada quando o número de classes é pequeno ou quando há desbalanceamento entre as classes. Isso ocorre porque a abordagem um-contra-um treina vários classificadores binários, cada um focado em discriminar apenas duas classes, o que pode ser mais eficiente do que treinar um único modelo para discriminar várias classes. Além disso, a abordagem um-contra-um pode ser menos suscetível a erros devido ao desbalanceamento das classes, pois cada classificador binário é treinado em um conjunto de dados equilibrado contendo apenas duas classes.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outro lado, a abordagem um-contra-o-resto pode ser mais adequada quando o número de classes é grande ou quando as classes são bem equilibradas. Isso ocorre porque a abordagem um-contra-o-resto treina um único modelo para discriminar todas as classes, o que pode ser mais eficiente do que treinar vários modelos de classificação binária. Além disso, a abordagem um-contra-o-resto pode ser mais robusta em relação a variações ou ruídos nos dados, pois o modelo é treinado para distinguir cada classe das demais.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33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multinomial,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.png"/><Relationship Id="rId7" Type="http://schemas.openxmlformats.org/officeDocument/2006/relationships/image" Target="../media/image92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941.png"/><Relationship Id="rId10" Type="http://schemas.openxmlformats.org/officeDocument/2006/relationships/image" Target="../media/image931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-SciKitLearn.ipynb" TargetMode="External"/><Relationship Id="rId9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0.png"/><Relationship Id="rId4" Type="http://schemas.openxmlformats.org/officeDocument/2006/relationships/image" Target="../media/image8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D040-A3FE-41E3-3BD0-3C0548C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F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F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b="1" i="1" dirty="0">
                    <a:solidFill>
                      <a:srgbClr val="00B0F0"/>
                    </a:solidFill>
                  </a:rPr>
                  <a:t> problemas binários.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0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DE22-7739-3353-3DBC-8480197D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principal </a:t>
                </a:r>
                <a:r>
                  <a:rPr lang="pt-BR" b="1" dirty="0"/>
                  <a:t>vantagem</a:t>
                </a:r>
                <a:r>
                  <a:rPr lang="pt-BR" dirty="0"/>
                  <a:t> da abordagem </a:t>
                </a:r>
                <a:r>
                  <a:rPr lang="pt-BR" b="1" i="1" dirty="0"/>
                  <a:t>Um-Contra-Um </a:t>
                </a:r>
                <a:r>
                  <a:rPr lang="pt-BR" dirty="0"/>
                  <a:t>é 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com as duas classes que ele deve distinguir, portanto, a chance de desbalanceamento é reduzida.</a:t>
                </a:r>
              </a:p>
              <a:p>
                <a:r>
                  <a:rPr lang="pt-BR" dirty="0"/>
                  <a:t>A desvantagem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6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2D25C-E84D-7AC3-542A-FE506F1B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0B7B0D-989B-1D6A-9842-C2E0E5729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93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3004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F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F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b="1" i="1" dirty="0">
                    <a:solidFill>
                      <a:srgbClr val="00B0F0"/>
                    </a:solidFill>
                  </a:rPr>
                  <a:t> problemas binários.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principal </a:t>
                </a:r>
                <a:r>
                  <a:rPr lang="pt-BR" b="1" dirty="0"/>
                  <a:t>vantagem</a:t>
                </a:r>
                <a:r>
                  <a:rPr lang="pt-BR" dirty="0"/>
                  <a:t> da abordagem </a:t>
                </a:r>
                <a:r>
                  <a:rPr lang="pt-BR" b="1" i="1" dirty="0"/>
                  <a:t>Um-Contra-Um </a:t>
                </a:r>
                <a:r>
                  <a:rPr lang="pt-BR" dirty="0"/>
                  <a:t>é 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com as duas classes que ele deve distinguir, portanto, a chance de desbalanceamento é reduzida.</a:t>
                </a:r>
              </a:p>
              <a:p>
                <a:r>
                  <a:rPr lang="pt-BR" dirty="0"/>
                  <a:t>A desvantagem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3004" cy="5032376"/>
              </a:xfrm>
              <a:blipFill rotWithShape="0">
                <a:blip r:embed="rId3"/>
                <a:stretch>
                  <a:fillRect l="-980" t="-2663" r="-163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96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28913"/>
            <a:ext cx="5447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ClassificationOfFourClassesWithOvAandOvO-SciKitLearn.ipynb</a:t>
            </a:r>
            <a:endParaRPr lang="pt-BR" sz="1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>
                    <a:latin typeface="Cambria Math" panose="02040503050406030204" pitchFamily="18" charset="0"/>
                  </a:rPr>
                  <a:t>= 3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 rotWithShape="0">
                <a:blip r:embed="rId6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0.55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0.85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671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0.05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367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10664486" y="1987938"/>
            <a:ext cx="1379149" cy="523220"/>
            <a:chOff x="10535409" y="1632368"/>
            <a:chExt cx="1379149" cy="523220"/>
          </a:xfrm>
        </p:grpSpPr>
        <p:sp>
          <p:nvSpPr>
            <p:cNvPr id="21" name="CaixaDeTexto 20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22" name="Mais 21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5290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1"/>
            <a:ext cx="10515600" cy="74591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9536"/>
                <a:ext cx="11186652" cy="565846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do regressor podem ser interpretadas como as probabilidades de uma variável categoricamente distribuída (as classes) dado um conjunto de variáveis (atributos e pesos).</a:t>
                </a:r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teríamos um único classificador, mas com 4 saídas.</a:t>
                </a:r>
              </a:p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exclusivas </a:t>
                </a:r>
                <a:r>
                  <a:rPr lang="pt-BR" dirty="0"/>
                  <a:t>como por exemplo diferentes tipos de plantas, dígitos, carros,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Classes mutuamente exclusivas</a:t>
                </a:r>
                <a:r>
                  <a:rPr lang="pt-BR" dirty="0"/>
                  <a:t>: exemplos pertencem a apenas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notícias e animais, por exemplo, podem pertencer a várias a várias classes.</a:t>
                </a:r>
              </a:p>
              <a:p>
                <a:r>
                  <a:rPr lang="pt-BR" dirty="0"/>
                  <a:t>Para termos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possui uma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9536"/>
                <a:ext cx="11186652" cy="5658465"/>
              </a:xfrm>
              <a:blipFill rotWithShape="0">
                <a:blip r:embed="rId3"/>
                <a:stretch>
                  <a:fillRect l="-872" t="-2694" r="-817" b="-17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D7195-61EC-4142-8041-DD35C2A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7ECEFA-6ED0-44F3-ABEA-8272FEB2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</a:t>
                </a:r>
                <a:r>
                  <a:rPr lang="pt-BR" dirty="0" err="1"/>
                  <a:t>multi-classes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a cada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um problema com múltiplas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probabilidades deve ser igual a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7ECEFA-6ED0-44F3-ABEA-8272FEB2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  <a:blipFill rotWithShape="0">
                <a:blip r:embed="rId3"/>
                <a:stretch>
                  <a:fillRect l="-814" t="-2300" r="-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:a16="http://schemas.microsoft.com/office/drawing/2014/main" id="{BD5B7330-9A4E-4A27-BE6B-F7038DE7890D}"/>
              </a:ext>
            </a:extLst>
          </p:cNvPr>
          <p:cNvSpPr txBox="1"/>
          <p:nvPr/>
        </p:nvSpPr>
        <p:spPr>
          <a:xfrm>
            <a:off x="379611" y="2682614"/>
            <a:ext cx="124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função discriminante tem seu próprio vetor de pesos.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E9DCC49F-2D0A-4D6E-9325-E6E0A35530AD}"/>
              </a:ext>
            </a:extLst>
          </p:cNvPr>
          <p:cNvCxnSpPr>
            <a:cxnSpLocks/>
          </p:cNvCxnSpPr>
          <p:nvPr/>
        </p:nvCxnSpPr>
        <p:spPr>
          <a:xfrm>
            <a:off x="1505987" y="3227767"/>
            <a:ext cx="235974" cy="43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C2B44ACC-7F40-4DFA-AC5C-CC329D169698}"/>
                  </a:ext>
                </a:extLst>
              </p:cNvPr>
              <p:cNvSpPr txBox="1"/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somatório de termos exponenciais normaliza o valor da </a:t>
                </a:r>
                <a:r>
                  <a:rPr lang="pt-BR" sz="1200" i="1" dirty="0"/>
                  <a:t>q</a:t>
                </a:r>
                <a:r>
                  <a:rPr lang="pt-BR" sz="12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200" dirty="0"/>
                  <a:t> saídas seja igual a 1.</a:t>
                </a: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B44ACC-7F40-4DFA-AC5C-CC329D16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1BDEDFF8-EB72-48C9-B045-4BDDB50DFABB}"/>
              </a:ext>
            </a:extLst>
          </p:cNvPr>
          <p:cNvSpPr/>
          <p:nvPr/>
        </p:nvSpPr>
        <p:spPr>
          <a:xfrm>
            <a:off x="7678994" y="3058783"/>
            <a:ext cx="1440000" cy="44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9480D85A-07BF-44B1-A6D0-1DE33196FA5B}"/>
              </a:ext>
            </a:extLst>
          </p:cNvPr>
          <p:cNvCxnSpPr/>
          <p:nvPr/>
        </p:nvCxnSpPr>
        <p:spPr>
          <a:xfrm flipH="1">
            <a:off x="9116555" y="3227767"/>
            <a:ext cx="1325303" cy="18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 consequentemente uma baixa probabilidade para as demais classes.</a:t>
                </a:r>
              </a:p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valor esperado. 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  <a:blipFill>
                <a:blip r:embed="rId3"/>
                <a:stretch>
                  <a:fillRect l="-929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t="-935" b="-7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51652" y="4366398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anterior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o vetor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vetor com as 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não é linear </a:t>
                </a:r>
                <a:r>
                  <a:rPr lang="pt-BR" dirty="0"/>
                  <a:t>e, portanto, </a:t>
                </a:r>
                <a:r>
                  <a:rPr lang="pt-BR" b="1" i="1" dirty="0"/>
                  <a:t>não existe uma forma fechada </a:t>
                </a:r>
                <a:r>
                  <a:rPr lang="pt-BR" dirty="0"/>
                  <a:t>para encontramos os pesos. Porém, ela é </a:t>
                </a:r>
                <a:r>
                  <a:rPr lang="pt-BR" b="1" i="1" dirty="0"/>
                  <a:t>convexa</a:t>
                </a:r>
                <a:r>
                  <a:rPr lang="pt-BR" dirty="0"/>
                  <a:t> e,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global.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  <a:blipFill rotWithShape="0">
                <a:blip r:embed="rId3"/>
                <a:stretch>
                  <a:fillRect l="-819" t="-278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Sendo assim,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  <a:blipFill rotWithShape="0"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53800" y="55380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933472" y="57534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alterarmos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9458632" y="5766300"/>
            <a:ext cx="99986" cy="32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80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encontrar uma solução para o problema de classificação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apenas, após a discretização do valor de saída.</a:t>
            </a:r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/>
                  <a:t>Entretanto</a:t>
                </a:r>
                <a:r>
                  <a:rPr lang="pt-BR" dirty="0"/>
                  <a:t>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1.</a:t>
                </a:r>
              </a:p>
              <a:p>
                <a:r>
                  <a:rPr lang="pt-BR" dirty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softmax atenda os requisitos de uma </a:t>
                </a:r>
                <a:r>
                  <a:rPr lang="pt-BR" b="1" i="1" dirty="0"/>
                  <a:t>função massa de probabilidade 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 rotWithShape="0"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78828" y="1784680"/>
                <a:ext cx="5817702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Nesse caso,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Porém, e quando o problema possuir mais de 2 classes (i.e., ;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</a:t>
                </a:r>
              </a:p>
              <a:p>
                <a:r>
                  <a:rPr lang="pt-BR" dirty="0"/>
                  <a:t>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8828" y="1784680"/>
                <a:ext cx="5817702" cy="5073320"/>
              </a:xfrm>
              <a:blipFill>
                <a:blip r:embed="rId2"/>
                <a:stretch>
                  <a:fillRect l="-1887" t="-2764" r="-2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na Barros (@anathinker) | Twitter">
            <a:extLst>
              <a:ext uri="{FF2B5EF4-FFF2-40B4-BE49-F238E27FC236}">
                <a16:creationId xmlns:a16="http://schemas.microsoft.com/office/drawing/2014/main" id="{AF3F0044-4F7D-98F6-34C1-8351487D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5" y="1784680"/>
            <a:ext cx="2838326" cy="18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nalyzing Text Classification Techniques on Youtube Data">
            <a:extLst>
              <a:ext uri="{FF2B5EF4-FFF2-40B4-BE49-F238E27FC236}">
                <a16:creationId xmlns:a16="http://schemas.microsoft.com/office/drawing/2014/main" id="{0E6041F8-AB14-54C0-C790-0288A3AC8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240421" y="4764207"/>
            <a:ext cx="3433039" cy="196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ntiment Fig 1">
            <a:extLst>
              <a:ext uri="{FF2B5EF4-FFF2-40B4-BE49-F238E27FC236}">
                <a16:creationId xmlns:a16="http://schemas.microsoft.com/office/drawing/2014/main" id="{1E7CC96F-55AB-1482-92F6-240F8E2E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48" y="2584173"/>
            <a:ext cx="2889726" cy="204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1784680"/>
            <a:ext cx="5977385" cy="5073320"/>
          </a:xfrm>
        </p:spPr>
        <p:txBody>
          <a:bodyPr>
            <a:normAutofit/>
          </a:bodyPr>
          <a:lstStyle/>
          <a:p>
            <a:r>
              <a:rPr lang="pt-BR" dirty="0"/>
              <a:t>Existem algumas abordagens para a </a:t>
            </a:r>
            <a:r>
              <a:rPr lang="pt-BR" b="1" i="1" dirty="0"/>
              <a:t>classificação multi-classe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Um-Contra-o-Resto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Um-Contra-Um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Regressão Softmax</a:t>
            </a:r>
          </a:p>
          <a:p>
            <a:r>
              <a:rPr lang="pt-BR" dirty="0"/>
              <a:t>As duas primeiras podem ser aplicadas a qualquer tipo de </a:t>
            </a:r>
            <a:r>
              <a:rPr lang="pt-BR" b="1" i="1" dirty="0"/>
              <a:t>classificador binário</a:t>
            </a:r>
            <a:r>
              <a:rPr lang="pt-BR" dirty="0"/>
              <a:t> e não apenas ao </a:t>
            </a:r>
            <a:r>
              <a:rPr lang="pt-BR" b="1" i="1" dirty="0"/>
              <a:t>regressor logístico</a:t>
            </a:r>
            <a:r>
              <a:rPr lang="pt-BR" dirty="0"/>
              <a:t>.</a:t>
            </a:r>
          </a:p>
          <a:p>
            <a:r>
              <a:rPr lang="pt-BR" dirty="0"/>
              <a:t>A terceira abordagem é uma generalização do </a:t>
            </a:r>
            <a:r>
              <a:rPr lang="pt-BR" b="1" i="1" dirty="0"/>
              <a:t>classificador logístico </a:t>
            </a:r>
            <a:r>
              <a:rPr lang="pt-BR" dirty="0"/>
              <a:t>para problemas multi-classe.</a:t>
            </a:r>
          </a:p>
        </p:txBody>
      </p:sp>
      <p:pic>
        <p:nvPicPr>
          <p:cNvPr id="4" name="Picture 2" descr="Ana Barros (@anathinker) | Twitter">
            <a:extLst>
              <a:ext uri="{FF2B5EF4-FFF2-40B4-BE49-F238E27FC236}">
                <a16:creationId xmlns:a16="http://schemas.microsoft.com/office/drawing/2014/main" id="{37718AC0-5865-40CD-99E0-4D45BAEC1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5" y="1784680"/>
            <a:ext cx="2838326" cy="18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nalyzing Text Classification Techniques on Youtube Data">
            <a:extLst>
              <a:ext uri="{FF2B5EF4-FFF2-40B4-BE49-F238E27FC236}">
                <a16:creationId xmlns:a16="http://schemas.microsoft.com/office/drawing/2014/main" id="{07A7F3EC-2579-94B5-CAB3-A9AE34A5C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240421" y="4764207"/>
            <a:ext cx="3433039" cy="196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ntiment Fig 1">
            <a:extLst>
              <a:ext uri="{FF2B5EF4-FFF2-40B4-BE49-F238E27FC236}">
                <a16:creationId xmlns:a16="http://schemas.microsoft.com/office/drawing/2014/main" id="{FDEAA3FD-1FDF-7A97-935F-CE474D379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48" y="2584173"/>
            <a:ext cx="2889726" cy="204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7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06997-C98C-FF52-62A1-725EEA7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98086" cy="5032375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classificador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binário</a:t>
                </a:r>
                <a:r>
                  <a:rPr lang="pt-BR" dirty="0"/>
                  <a:t> (e.g.,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), representado pela função hipótese,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para predizer a probabilidade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é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dirty="0"/>
                  <a:t>, é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-</a:t>
                </a:r>
                <a:r>
                  <a:rPr lang="pt-BR" b="0" dirty="0" err="1"/>
                  <a:t>ésima</a:t>
                </a:r>
                <a:r>
                  <a:rPr lang="pt-BR" b="0" dirty="0"/>
                  <a:t> classe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é a junção de todas as outras,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,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F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F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F0"/>
                    </a:solidFill>
                  </a:rPr>
                  <a:t> problemas binários.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98086" cy="5032375"/>
              </a:xfrm>
              <a:blipFill>
                <a:blip r:embed="rId3"/>
                <a:stretch>
                  <a:fillRect l="-980" t="-1937" r="-1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4148F-5E93-6FF0-6B66-AC9E3B82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ou à classe negativa caso o exemplo pertença a qualquer outra classe.</a:t>
                </a:r>
                <a:endParaRPr lang="pt-BR" b="0" dirty="0"/>
              </a:p>
              <a:p>
                <a:r>
                  <a:rPr lang="pt-BR" dirty="0"/>
                  <a:t>Após o treinamento, para cada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predições e escolhe-se a classe que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vantagem</a:t>
                </a:r>
                <a:r>
                  <a:rPr lang="pt-BR" dirty="0"/>
                  <a:t> desta abordagem é que treina-se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desvantagem</a:t>
                </a:r>
                <a:r>
                  <a:rPr lang="pt-BR" dirty="0"/>
                  <a:t>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 e a possibilidade de </a:t>
                </a:r>
                <a:r>
                  <a:rPr lang="pt-BR" b="1" i="1" dirty="0"/>
                  <a:t>classes desbalanceadas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  <a:blipFill>
                <a:blip r:embed="rId3"/>
                <a:stretch>
                  <a:fillRect l="-927" t="-1937" r="-1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FB93B-9A80-5128-9145-5B1D9280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9B81E-E9C9-B1B5-6DD8-0B865979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02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1"/>
            <a:ext cx="10515600" cy="1013299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593"/>
                <a:ext cx="11145253" cy="55871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Nesta abordagem, treina-se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classificador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binário</a:t>
                </a:r>
                <a:r>
                  <a:rPr lang="pt-BR" dirty="0"/>
                  <a:t> (e.g.,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), representado pela função hipótese,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para predizer a probabilidade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é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dirty="0"/>
                  <a:t>, é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-</a:t>
                </a:r>
                <a:r>
                  <a:rPr lang="pt-BR" b="0" dirty="0" err="1"/>
                  <a:t>ésima</a:t>
                </a:r>
                <a:r>
                  <a:rPr lang="pt-BR" b="0" dirty="0"/>
                  <a:t> classe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é a junção de todas as outras,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,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F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F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F0"/>
                    </a:solidFill>
                  </a:rPr>
                  <a:t> problemas binários.</a:t>
                </a:r>
              </a:p>
              <a:p>
                <a:r>
                  <a:rPr lang="pt-BR" dirty="0"/>
                  <a:t>Portanto,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ou à classe negativa caso o exemplo pertença a qualquer outra classe.</a:t>
                </a:r>
                <a:endParaRPr lang="pt-BR" b="0" dirty="0"/>
              </a:p>
              <a:p>
                <a:r>
                  <a:rPr lang="pt-BR" dirty="0"/>
                  <a:t>Após o treinamento, para cada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predições e escolhe-se a classe que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vantagem</a:t>
                </a:r>
                <a:r>
                  <a:rPr lang="pt-BR" dirty="0"/>
                  <a:t> desta abordagem é que treina-se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desvantagem</a:t>
                </a:r>
                <a:r>
                  <a:rPr lang="pt-BR" dirty="0"/>
                  <a:t>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 e a possibilidade de </a:t>
                </a:r>
                <a:r>
                  <a:rPr lang="pt-BR" b="1" i="1" dirty="0"/>
                  <a:t>classes desbalanceadas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593"/>
                <a:ext cx="11145253" cy="5587168"/>
              </a:xfrm>
              <a:blipFill rotWithShape="0">
                <a:blip r:embed="rId3"/>
                <a:stretch>
                  <a:fillRect l="-766" t="-2508" b="-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24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/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1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9813747" y="760395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0.55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07481" y="3205833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0.05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949002" y="5412850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 rot="18820041">
                <a:off x="4918022" y="1926268"/>
                <a:ext cx="82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918022" y="1926268"/>
                <a:ext cx="829394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10664225" y="1781750"/>
            <a:ext cx="1379149" cy="523220"/>
            <a:chOff x="10535409" y="1632368"/>
            <a:chExt cx="1379149" cy="523220"/>
          </a:xfrm>
        </p:grpSpPr>
        <p:sp>
          <p:nvSpPr>
            <p:cNvPr id="6" name="CaixaDeTexto 5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19" name="Mais 18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401839" y="5176259"/>
            <a:ext cx="406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Passamos a ter 3 classificadores binários</a:t>
            </a:r>
          </a:p>
        </p:txBody>
      </p:sp>
      <p:sp>
        <p:nvSpPr>
          <p:cNvPr id="21" name="Mais 7">
            <a:extLst>
              <a:ext uri="{FF2B5EF4-FFF2-40B4-BE49-F238E27FC236}">
                <a16:creationId xmlns:a16="http://schemas.microsoft.com/office/drawing/2014/main" id="{7B31CAF2-5F3C-E55A-EC75-167BCE74F1F7}"/>
              </a:ext>
            </a:extLst>
          </p:cNvPr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06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11608</TotalTime>
  <Words>3659</Words>
  <Application>Microsoft Office PowerPoint</Application>
  <PresentationFormat>Widescreen</PresentationFormat>
  <Paragraphs>228</Paragraphs>
  <Slides>23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Casos multi-classe</vt:lpstr>
      <vt:lpstr>Um-Contra-o-Resto</vt:lpstr>
      <vt:lpstr>Um-Contra-o-Resto</vt:lpstr>
      <vt:lpstr>Apresentação do PowerPoint</vt:lpstr>
      <vt:lpstr>Um-Contra-o-Resto</vt:lpstr>
      <vt:lpstr>Um-Contra-o-Resto</vt:lpstr>
      <vt:lpstr>Um-Contra-Um</vt:lpstr>
      <vt:lpstr>Um-Contra-Um</vt:lpstr>
      <vt:lpstr>Apresentação do PowerPoint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1735</cp:revision>
  <dcterms:created xsi:type="dcterms:W3CDTF">2020-01-20T13:50:05Z</dcterms:created>
  <dcterms:modified xsi:type="dcterms:W3CDTF">2023-09-08T20:15:20Z</dcterms:modified>
</cp:coreProperties>
</file>