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50" r:id="rId4"/>
    <p:sldId id="351" r:id="rId5"/>
    <p:sldId id="352" r:id="rId6"/>
    <p:sldId id="353" r:id="rId7"/>
    <p:sldId id="380" r:id="rId8"/>
    <p:sldId id="383" r:id="rId9"/>
    <p:sldId id="382" r:id="rId10"/>
    <p:sldId id="384" r:id="rId11"/>
    <p:sldId id="357" r:id="rId12"/>
    <p:sldId id="367" r:id="rId13"/>
    <p:sldId id="370" r:id="rId14"/>
    <p:sldId id="372" r:id="rId15"/>
    <p:sldId id="379" r:id="rId16"/>
    <p:sldId id="324" r:id="rId17"/>
    <p:sldId id="306" r:id="rId18"/>
    <p:sldId id="375" r:id="rId19"/>
    <p:sldId id="376" r:id="rId20"/>
    <p:sldId id="377" r:id="rId21"/>
    <p:sldId id="378" r:id="rId22"/>
    <p:sldId id="362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91369" autoAdjust="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do </a:t>
                </a:r>
                <a:r>
                  <a:rPr lang="pt-BR" dirty="0"/>
                  <a:t>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do </a:t>
                </a:r>
                <a:r>
                  <a:rPr lang="pt-BR" dirty="0"/>
                  <a:t>vetor de atributos 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dirty="0"/>
                  <a:t> pertencer à classe positiva,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 smtClean="0"/>
                  <a:t>, para um dado vetor de pesos,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. 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80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9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41149" y="679129"/>
            <a:ext cx="445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Unindo-se as duas curvas, obtém-se uma função convexa (veja a figura abaixo).</a:t>
            </a:r>
            <a:endParaRPr lang="pt-BR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</a:t>
                </a:r>
                <a:r>
                  <a:rPr lang="pt-BR" sz="1400" dirty="0" smtClean="0"/>
                  <a:t>se aproximar de </a:t>
                </a:r>
                <a:r>
                  <a:rPr lang="pt-BR" sz="1400" dirty="0" smtClean="0"/>
                  <a:t>1</a:t>
                </a:r>
                <a:endParaRPr lang="pt-BR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</a:t>
                </a:r>
                <a:r>
                  <a:rPr lang="pt-BR" sz="1400" dirty="0" smtClean="0"/>
                  <a:t>se aproximar </a:t>
                </a:r>
                <a:r>
                  <a:rPr lang="pt-BR" sz="1400" dirty="0" smtClean="0"/>
                  <a:t>de 0</a:t>
                </a:r>
                <a:endParaRPr lang="pt-BR" sz="1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b="2498"/>
          <a:stretch/>
        </p:blipFill>
        <p:spPr>
          <a:xfrm>
            <a:off x="8619526" y="2466362"/>
            <a:ext cx="2532177" cy="17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e, </a:t>
                </a:r>
                <a:r>
                  <a:rPr lang="pt-BR" dirty="0"/>
                  <a:t>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</a:t>
                </a:r>
                <a:r>
                  <a:rPr lang="pt-BR" dirty="0" smtClean="0"/>
                  <a:t>se espere </a:t>
                </a:r>
                <a:r>
                  <a:rPr lang="pt-BR" dirty="0"/>
                  <a:t>tempo suficiente).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da mesma forma como </a:t>
                </a:r>
                <a:r>
                  <a:rPr lang="pt-BR" dirty="0"/>
                  <a:t>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</a:t>
                </a:r>
                <a:r>
                  <a:rPr lang="pt-BR" dirty="0" smtClean="0"/>
                  <a:t>é idêntico </a:t>
                </a:r>
                <a:r>
                  <a:rPr lang="pt-BR" dirty="0"/>
                  <a:t>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</a:t>
                </a:r>
                <a:r>
                  <a:rPr lang="pt-BR" dirty="0" smtClean="0"/>
                  <a:t>dependendo </a:t>
                </a:r>
                <a:r>
                  <a:rPr lang="pt-BR" dirty="0"/>
                  <a:t>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</a:t>
            </a:r>
            <a:r>
              <a:rPr lang="pt-BR" dirty="0" smtClean="0"/>
              <a:t>nós aprendemos </a:t>
            </a:r>
            <a:r>
              <a:rPr lang="pt-BR" dirty="0"/>
              <a:t>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</a:t>
            </a:r>
            <a:r>
              <a:rPr lang="pt-BR" b="1" i="1" dirty="0" smtClean="0"/>
              <a:t>dos resultados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03734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 smtClean="0"/>
                  <a:t>com limiar de decisão rígido </a:t>
                </a:r>
                <a:r>
                  <a:rPr lang="pt-BR" dirty="0" smtClean="0"/>
                  <a:t>sempre </a:t>
                </a:r>
                <a:r>
                  <a:rPr lang="pt-BR" dirty="0"/>
                  <a:t>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03734" cy="5070144"/>
              </a:xfrm>
              <a:blipFill rotWithShape="0">
                <a:blip r:embed="rId3"/>
                <a:stretch>
                  <a:fillRect l="-941" t="-2644" r="-9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</a:t>
                </a:r>
                <a:r>
                  <a:rPr lang="pt-BR" dirty="0" smtClean="0"/>
                  <a:t>ou </a:t>
                </a:r>
                <a:r>
                  <a:rPr lang="pt-PT" b="1" i="1" dirty="0" smtClean="0"/>
                  <a:t>sigmóide</a:t>
                </a:r>
                <a:r>
                  <a:rPr lang="pt-BR" dirty="0"/>
                  <a:t>), mostrada na figura ao lado </a:t>
                </a:r>
                <a:r>
                  <a:rPr lang="pt-BR" dirty="0"/>
                  <a:t>e</a:t>
                </a:r>
                <a:r>
                  <a:rPr lang="pt-BR" dirty="0" smtClean="0"/>
                  <a:t>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 rotWithShape="0">
                <a:blip r:embed="rId3"/>
                <a:stretch>
                  <a:fillRect l="-1304" t="-2806" r="-1739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433713" y="1274563"/>
            <a:ext cx="2690047" cy="24576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433712" y="3671086"/>
                <a:ext cx="275828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712" y="3671086"/>
                <a:ext cx="275828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433713" y="4611231"/>
                <a:ext cx="269004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</a:t>
                </a:r>
                <a:r>
                  <a:rPr lang="pt-BR" sz="1400" b="1" i="1" dirty="0" smtClean="0"/>
                  <a:t>decisão </a:t>
                </a:r>
                <a:r>
                  <a:rPr lang="pt-BR" sz="1400" dirty="0" smtClean="0"/>
                  <a:t>estiver um exemplo, </a:t>
                </a:r>
                <a:r>
                  <a:rPr lang="pt-BR" sz="1400" dirty="0"/>
                  <a:t>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713" y="4611231"/>
                <a:ext cx="2690047" cy="2246769"/>
              </a:xfrm>
              <a:prstGeom prst="rect">
                <a:avLst/>
              </a:prstGeom>
              <a:blipFill rotWithShape="0">
                <a:blip r:embed="rId6"/>
                <a:stretch>
                  <a:fillRect l="-454" t="-271" r="-1814" b="-1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regressor</a:t>
                </a:r>
                <a:r>
                  <a:rPr lang="pt-BR" dirty="0" smtClean="0"/>
                  <a:t>, pois a saída pode assumir infinitos valores) de </a:t>
                </a:r>
                <a:r>
                  <a:rPr lang="pt-BR" dirty="0"/>
                  <a:t>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 smtClean="0"/>
                  <a:t>é normalmente</a:t>
                </a:r>
                <a:r>
                  <a:rPr lang="pt-BR" dirty="0" smtClean="0"/>
                  <a:t> usado </a:t>
                </a:r>
                <a:r>
                  <a:rPr lang="pt-BR" dirty="0"/>
                  <a:t>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 rotWithShape="0"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Notem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</a:t>
                </a:r>
                <a:r>
                  <a:rPr lang="pt-BR" dirty="0" smtClean="0"/>
                  <a:t>resultado de classificação.</a:t>
                </a:r>
                <a:endParaRPr lang="pt-BR" dirty="0"/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300" r="-103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4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999145" y="2046083"/>
            <a:ext cx="710912" cy="222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9145" y="5293635"/>
            <a:ext cx="3163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==1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ou seja,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3"/>
                <a:stretch>
                  <a:fillRect l="-1559" t="-2663" r="-371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3443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do regressor logístico é suave, </a:t>
                </a:r>
                <a:r>
                  <a:rPr lang="pt-BR" dirty="0" smtClean="0"/>
                  <a:t>mas após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quantização</a:t>
                </a:r>
                <a:r>
                  <a:rPr lang="pt-BR" dirty="0" smtClean="0"/>
                  <a:t> de sua saída, ela se torna rígida.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fronteira de </a:t>
                </a:r>
                <a:r>
                  <a:rPr lang="pt-BR" b="1" i="1" dirty="0" smtClean="0"/>
                  <a:t>decisão rígida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) é </a:t>
                </a:r>
                <a:r>
                  <a:rPr lang="pt-BR" dirty="0"/>
                  <a:t>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cima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), </a:t>
                </a:r>
                <a:r>
                  <a:rPr lang="pt-BR" dirty="0"/>
                  <a:t>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pertencer à </a:t>
                </a:r>
                <a:r>
                  <a:rPr lang="pt-BR" dirty="0" smtClean="0"/>
                  <a:t>classe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de 50% para as duas classes, indicando </a:t>
                </a:r>
                <a:r>
                  <a:rPr lang="pt-BR" dirty="0" smtClean="0"/>
                  <a:t>que o </a:t>
                </a:r>
                <a:r>
                  <a:rPr lang="pt-BR" dirty="0"/>
                  <a:t>classificador está indeciso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344301" cy="5032375"/>
              </a:xfrm>
              <a:blipFill rotWithShape="0">
                <a:blip r:embed="rId2"/>
                <a:stretch>
                  <a:fillRect l="-1242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9387231" y="244174"/>
            <a:ext cx="2690141" cy="1806007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460898" y="4554848"/>
            <a:ext cx="2520964" cy="23031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9388168" y="2548076"/>
            <a:ext cx="2689205" cy="1801488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11" idx="0"/>
            <a:endCxn id="10" idx="2"/>
          </p:cNvCxnSpPr>
          <p:nvPr/>
        </p:nvCxnSpPr>
        <p:spPr>
          <a:xfrm flipH="1" flipV="1">
            <a:off x="10847956" y="3359248"/>
            <a:ext cx="10569" cy="21652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 rot="2198129">
            <a:off x="9554151" y="3268065"/>
            <a:ext cx="2647983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0804525" y="5524499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683015" y="2002056"/>
            <a:ext cx="239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Fronteira de decisão suave.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62994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, </a:t>
                </a:r>
                <a:r>
                  <a:rPr lang="pt-BR" dirty="0"/>
                  <a:t>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/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</a:t>
                </a:r>
                <a:r>
                  <a:rPr lang="pt-BR" dirty="0" smtClean="0"/>
                  <a:t>esperado (i.e., rótulo).</a:t>
                </a:r>
                <a:endParaRPr lang="pt-BR" dirty="0"/>
              </a:p>
              <a:p>
                <a:r>
                  <a:rPr lang="pt-BR" dirty="0"/>
                  <a:t>Veremos a seguir </a:t>
                </a:r>
                <a:r>
                  <a:rPr lang="pt-BR" dirty="0" smtClean="0"/>
                  <a:t>uma justificativa para esta </a:t>
                </a:r>
                <a:r>
                  <a:rPr lang="pt-BR" dirty="0"/>
                  <a:t>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  <a:blipFill rotWithShape="0">
                <a:blip r:embed="rId3"/>
                <a:stretch>
                  <a:fillRect l="-600" t="-217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miro.medium.com/max/2084/1*3o9_XoQP4TaceYPRZVHlx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4367" r="8787" b="12931"/>
          <a:stretch/>
        </p:blipFill>
        <p:spPr bwMode="auto">
          <a:xfrm>
            <a:off x="9559105" y="37465"/>
            <a:ext cx="2292535" cy="1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10157</TotalTime>
  <Words>1683</Words>
  <Application>Microsoft Office PowerPoint</Application>
  <PresentationFormat>Widescreen</PresentationFormat>
  <Paragraphs>248</Paragraphs>
  <Slides>22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1725</cp:revision>
  <dcterms:created xsi:type="dcterms:W3CDTF">2020-01-20T13:50:05Z</dcterms:created>
  <dcterms:modified xsi:type="dcterms:W3CDTF">2023-03-03T18:20:18Z</dcterms:modified>
</cp:coreProperties>
</file>