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0" r:id="rId2"/>
    <p:sldId id="292" r:id="rId3"/>
    <p:sldId id="290" r:id="rId4"/>
    <p:sldId id="277" r:id="rId5"/>
    <p:sldId id="258" r:id="rId6"/>
    <p:sldId id="293" r:id="rId7"/>
    <p:sldId id="272" r:id="rId8"/>
    <p:sldId id="273" r:id="rId9"/>
    <p:sldId id="294" r:id="rId10"/>
    <p:sldId id="284" r:id="rId11"/>
    <p:sldId id="303" r:id="rId12"/>
    <p:sldId id="285" r:id="rId13"/>
    <p:sldId id="295" r:id="rId14"/>
    <p:sldId id="282" r:id="rId15"/>
    <p:sldId id="296" r:id="rId16"/>
    <p:sldId id="304" r:id="rId17"/>
    <p:sldId id="279" r:id="rId18"/>
    <p:sldId id="297" r:id="rId19"/>
    <p:sldId id="299" r:id="rId20"/>
    <p:sldId id="288" r:id="rId21"/>
    <p:sldId id="301" r:id="rId22"/>
    <p:sldId id="269" r:id="rId23"/>
    <p:sldId id="265" r:id="rId24"/>
    <p:sldId id="271" r:id="rId25"/>
    <p:sldId id="281" r:id="rId26"/>
    <p:sldId id="280" r:id="rId27"/>
    <p:sldId id="274" r:id="rId28"/>
    <p:sldId id="287" r:id="rId29"/>
    <p:sldId id="278" r:id="rId30"/>
    <p:sldId id="291" r:id="rId31"/>
    <p:sldId id="298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2765" autoAdjust="0"/>
  </p:normalViewPr>
  <p:slideViewPr>
    <p:cSldViewPr snapToGrid="0">
      <p:cViewPr varScale="1">
        <p:scale>
          <a:sx n="61" d="100"/>
          <a:sy n="6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que um </a:t>
            </a:r>
            <a:r>
              <a:rPr lang="pt-BR" b="1" i="1" dirty="0" smtClean="0"/>
              <a:t>classificador linear </a:t>
            </a:r>
            <a:r>
              <a:rPr lang="pt-BR" dirty="0" smtClean="0"/>
              <a:t>funcione corretamente, as duas classes devem ser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Isso significa que as classes devem ser </a:t>
            </a:r>
            <a:r>
              <a:rPr lang="pt-BR" b="1" i="1" dirty="0" smtClean="0"/>
              <a:t>suficientemente separadas </a:t>
            </a:r>
            <a:r>
              <a:rPr lang="pt-BR" dirty="0" smtClean="0"/>
              <a:t>umas das outras para garantir que a </a:t>
            </a:r>
            <a:r>
              <a:rPr lang="pt-BR" b="1" i="1" dirty="0" smtClean="0"/>
              <a:t>superfície de decisão </a:t>
            </a:r>
            <a:r>
              <a:rPr lang="pt-BR" dirty="0" smtClean="0"/>
              <a:t>consista de um </a:t>
            </a:r>
            <a:r>
              <a:rPr lang="pt-BR" b="1" i="1" dirty="0" smtClean="0"/>
              <a:t>hiperplano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en.wikipedia.org/wiki/Activation_function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</a:t>
                </a:r>
                <a:r>
                  <a:rPr lang="pt-BR" dirty="0" smtClean="0"/>
                  <a:t>diminua tal</a:t>
                </a:r>
                <a:r>
                  <a:rPr lang="pt-BR" baseline="0" dirty="0" smtClean="0"/>
                  <a:t> </a:t>
                </a:r>
                <a:r>
                  <a:rPr lang="pt-BR" baseline="0" dirty="0" smtClean="0"/>
                  <a:t>que y se torne </a:t>
                </a:r>
                <a:r>
                  <a:rPr lang="pt-BR" baseline="0" dirty="0" smtClean="0"/>
                  <a:t>0.</a:t>
                </a:r>
                <a:endParaRPr lang="pt-BR" baseline="0" dirty="0" smtClean="0"/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6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</a:t>
                </a:r>
                <a:r>
                  <a:rPr lang="pt-BR" dirty="0" smtClean="0"/>
                  <a:t>diminua tal</a:t>
                </a:r>
                <a:r>
                  <a:rPr lang="pt-BR" baseline="0" dirty="0" smtClean="0"/>
                  <a:t> </a:t>
                </a:r>
                <a:r>
                  <a:rPr lang="pt-BR" baseline="0" dirty="0" smtClean="0"/>
                  <a:t>que y se torne </a:t>
                </a:r>
                <a:r>
                  <a:rPr lang="pt-BR" baseline="0" dirty="0" smtClean="0"/>
                  <a:t>0.</a:t>
                </a:r>
                <a:endParaRPr lang="pt-BR" baseline="0" dirty="0" smtClean="0"/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665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você pode ter percebido, o algoritmo de aprendizado do Perceptron se parece muito com o</a:t>
            </a:r>
            <a:r>
              <a:rPr lang="pt-BR" baseline="0" dirty="0"/>
              <a:t> do gradiente descendente estocástico</a:t>
            </a:r>
            <a:r>
              <a:rPr lang="pt-BR" dirty="0"/>
              <a:t>. De fato, a classe Perceptron da</a:t>
            </a:r>
            <a:r>
              <a:rPr lang="pt-BR" baseline="0" dirty="0"/>
              <a:t> biblioteca</a:t>
            </a:r>
            <a:r>
              <a:rPr lang="pt-BR" dirty="0"/>
              <a:t> Scikit-Learn é equivalente a usar um SGDClassifier com os seguintes hiperparâmetros: loss = "perceptron", learning_rate</a:t>
            </a:r>
            <a:r>
              <a:rPr lang="pt-BR" baseline="0" dirty="0"/>
              <a:t> </a:t>
            </a:r>
            <a:r>
              <a:rPr lang="pt-BR" dirty="0"/>
              <a:t>= "constant", eta0 = 1 (a taxa de aprendizado) e penalty = None (sem regularização).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006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6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valorada como 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7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47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6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para o disparo occorer, o valor de x1 deve ser negado, e assim, ele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8626" y="6168266"/>
            <a:ext cx="1750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OBS</a:t>
            </a:r>
            <a:r>
              <a:rPr lang="pt-BR" sz="1200" dirty="0"/>
              <a:t>.: Entradas inibitórias são entradas que tem seus valores </a:t>
            </a:r>
            <a:r>
              <a:rPr lang="pt-BR" sz="1200" b="1" i="1" dirty="0"/>
              <a:t>‘negados’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 smtClean="0"/>
              <a:t>Como veremos a seguir, o </a:t>
            </a:r>
            <a:r>
              <a:rPr lang="pt-BR" dirty="0"/>
              <a:t>modelo </a:t>
            </a:r>
            <a:r>
              <a:rPr lang="pt-BR" dirty="0" smtClean="0"/>
              <a:t>do </a:t>
            </a:r>
            <a:r>
              <a:rPr lang="pt-BR" b="1" dirty="0" smtClean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McCulloch e Pitts.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</a:t>
                </a:r>
                <a:r>
                  <a:rPr lang="pt-BR" dirty="0" smtClean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 a ativação </a:t>
                </a:r>
                <a:r>
                  <a:rPr lang="pt-BR" dirty="0"/>
                  <a:t>exceder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Isso </a:t>
                </a:r>
                <a:r>
                  <a:rPr lang="pt-BR" dirty="0" smtClean="0"/>
                  <a:t>é expresso </a:t>
                </a:r>
                <a:r>
                  <a:rPr lang="pt-BR" dirty="0"/>
                  <a:t>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</a:t>
                </a:r>
                <a:r>
                  <a:rPr lang="pt-BR" dirty="0"/>
                  <a:t>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 smtClean="0"/>
                  <a:t>é </a:t>
                </a:r>
                <a:r>
                  <a:rPr lang="pt-BR" dirty="0"/>
                  <a:t>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limiar de ativação 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 smtClean="0"/>
                  <a:t>superfície de separação linear </a:t>
                </a:r>
                <a:r>
                  <a:rPr lang="pt-BR" dirty="0" smtClean="0"/>
                  <a:t>(</a:t>
                </a:r>
                <a:r>
                  <a:rPr lang="pt-BR" dirty="0"/>
                  <a:t>h</a:t>
                </a:r>
                <a:r>
                  <a:rPr lang="pt-BR" dirty="0" smtClean="0"/>
                  <a:t>iperplano) </a:t>
                </a:r>
                <a:r>
                  <a:rPr lang="pt-BR" dirty="0"/>
                  <a:t>para o qual a </a:t>
                </a:r>
                <a:r>
                  <a:rPr lang="pt-BR" dirty="0" smtClean="0"/>
                  <a:t>igualdade abaixo </a:t>
                </a:r>
                <a:r>
                  <a:rPr lang="pt-BR" dirty="0"/>
                  <a:t>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1973927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700682" y="4460295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1262435" y="6457895"/>
            <a:ext cx="1494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função discriminante</a:t>
            </a: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2757203" y="6455391"/>
            <a:ext cx="450021" cy="14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38725"/>
                <a:ext cx="8226973" cy="50329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Como podemos perceber, o modelo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é idêntico ao classificador com limiar de decisão rígido.</a:t>
                </a:r>
              </a:p>
              <a:p>
                <a:r>
                  <a:rPr lang="pt-BR" dirty="0" smtClean="0"/>
                  <a:t>Por definição, o perceptron sempre utiliza </a:t>
                </a:r>
                <a:r>
                  <a:rPr lang="pt-BR" b="1" i="1" dirty="0" smtClean="0"/>
                  <a:t>superfícies de separação lineares</a:t>
                </a:r>
                <a:r>
                  <a:rPr lang="pt-BR" dirty="0" smtClean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como sendo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</a:t>
                </a:r>
                <a:r>
                  <a:rPr lang="pt-BR" dirty="0" smtClean="0"/>
                  <a:t>, teoricamente, </a:t>
                </a:r>
                <a:r>
                  <a:rPr lang="pt-BR" dirty="0"/>
                  <a:t>um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único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/>
                  <a:t>A figura ao lado ilustra 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veremos na sequência, podemos </a:t>
                </a:r>
                <a:r>
                  <a:rPr lang="pt-BR" b="1" i="1" dirty="0" smtClean="0"/>
                  <a:t>combinar vários perceptrons</a:t>
                </a:r>
                <a:r>
                  <a:rPr lang="pt-BR" dirty="0" smtClean="0"/>
                  <a:t> para criamos uma </a:t>
                </a:r>
                <a:r>
                  <a:rPr lang="pt-BR" b="1" i="1" dirty="0" smtClean="0"/>
                  <a:t>superfície de separação </a:t>
                </a:r>
                <a:r>
                  <a:rPr lang="pt-BR" dirty="0" smtClean="0"/>
                  <a:t>que separe dados que não sejam linearmente separáveis.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38725"/>
                <a:ext cx="8226973" cy="5032923"/>
              </a:xfrm>
              <a:blipFill rotWithShape="0">
                <a:blip r:embed="rId3"/>
                <a:stretch>
                  <a:fillRect l="-1111" t="-2545" r="-1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927667" y="2442949"/>
            <a:ext cx="3160324" cy="20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tem derivada igual a 0 em todos os pontos, exceto em torno de 0, onde ela é indefinida.</a:t>
                </a:r>
              </a:p>
              <a:p>
                <a:r>
                  <a:rPr lang="pt-BR" dirty="0"/>
                  <a:t>Portanto, nós não podemos utilizar o </a:t>
                </a:r>
                <a:r>
                  <a:rPr lang="pt-BR" b="1" i="1" dirty="0"/>
                  <a:t>gradiente descentende</a:t>
                </a:r>
                <a:r>
                  <a:rPr lang="pt-BR" dirty="0"/>
                  <a:t> para treinar o </a:t>
                </a:r>
                <a:r>
                  <a:rPr lang="pt-BR" b="1" i="1" dirty="0"/>
                  <a:t>perceptron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Existe, porém, uma regra simples e intuitiva 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converge para uma solução, ou seja, um </a:t>
                </a:r>
                <a:r>
                  <a:rPr lang="pt-BR" b="1" i="1" dirty="0"/>
                  <a:t>separador linear </a:t>
                </a:r>
                <a:r>
                  <a:rPr lang="pt-BR" dirty="0"/>
                  <a:t>que </a:t>
                </a:r>
                <a:r>
                  <a:rPr lang="pt-BR" b="1" i="1" dirty="0"/>
                  <a:t>classifica</a:t>
                </a:r>
                <a:r>
                  <a:rPr lang="pt-BR" dirty="0"/>
                  <a:t> os dados perfeitamente, dado que eles sejam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caso os dados sejam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,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tem convergência garantida em um número finito de iterações. </a:t>
                </a:r>
              </a:p>
              <a:p>
                <a:r>
                  <a:rPr lang="pt-BR" dirty="0"/>
                  <a:t>Nessa regra, para cada exemplo do conjunto de treinamento, obtém-se, primeiramente, a saída do </a:t>
                </a:r>
                <a:r>
                  <a:rPr lang="pt-BR" b="1" i="1" dirty="0"/>
                  <a:t>perceptron</a:t>
                </a:r>
                <a:r>
                  <a:rPr lang="pt-BR" dirty="0"/>
                  <a:t> para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atuais: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  <a:blipFill rotWithShape="0">
                <a:blip r:embed="rId3"/>
                <a:stretch>
                  <a:fillRect l="-933" t="-2684" r="-658" b="-3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2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Em seguida, calcula-se o erro entre a 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do </a:t>
                </a:r>
                <a:r>
                  <a:rPr lang="pt-BR" b="1" i="1" dirty="0"/>
                  <a:t>perceptron</a:t>
                </a:r>
                <a:r>
                  <a:rPr lang="pt-BR" dirty="0"/>
                  <a:t> e o rótulo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 (valor esperado) do exemplo: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o erro não seja nulo,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é definida da seguinte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taxa </a:t>
                </a:r>
                <a:r>
                  <a:rPr lang="pt-BR" dirty="0"/>
                  <a:t>(ou </a:t>
                </a:r>
                <a:r>
                  <a:rPr lang="pt-BR" b="1" i="1" dirty="0"/>
                  <a:t>passo</a:t>
                </a:r>
                <a:r>
                  <a:rPr lang="pt-BR" dirty="0"/>
                  <a:t>) </a:t>
                </a:r>
                <a:r>
                  <a:rPr lang="pt-BR" b="1" i="1" dirty="0"/>
                  <a:t>de aprendizagem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Após a apresentação de todos os exemplos de treinamento (ou seja, uma </a:t>
                </a:r>
                <a:r>
                  <a:rPr lang="pt-BR" b="1" i="1" dirty="0"/>
                  <a:t>época</a:t>
                </a:r>
                <a:r>
                  <a:rPr lang="pt-BR" dirty="0"/>
                  <a:t>), deve haver um </a:t>
                </a:r>
                <a:r>
                  <a:rPr lang="pt-BR" b="1" i="1" dirty="0"/>
                  <a:t>embaralhamento</a:t>
                </a:r>
                <a:r>
                  <a:rPr lang="pt-BR" dirty="0"/>
                  <a:t> dos exemplos e uma nova etapa de treinamento (i.e., uma época). </a:t>
                </a:r>
              </a:p>
              <a:p>
                <a:r>
                  <a:rPr lang="pt-BR" dirty="0"/>
                  <a:t>No caso ótimo, quando a </a:t>
                </a:r>
                <a:r>
                  <a:rPr lang="pt-BR" b="1" i="1" dirty="0"/>
                  <a:t>separação linear</a:t>
                </a:r>
                <a:r>
                  <a:rPr lang="pt-BR" dirty="0"/>
                  <a:t> ocorrer, não haverá mais erros, e as </a:t>
                </a:r>
                <a:r>
                  <a:rPr lang="pt-BR" b="1" i="1" dirty="0"/>
                  <a:t>regras de atualização</a:t>
                </a:r>
                <a:r>
                  <a:rPr lang="pt-BR" dirty="0"/>
                  <a:t> calculadas não mais modificarão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é, geralmente, aplicada a um exemplo de entrada por vez. Os exemplos são escolhidos aleatóriamente, assim como o que é feito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  <a:blipFill rotWithShape="0">
                <a:blip r:embed="rId3"/>
                <a:stretch>
                  <a:fillRect l="-933" t="-2917" r="-1097" b="-1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7900" cy="49434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é idêntica à equação de atualização que encontramos para regressores lineares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Como ambos, o rótulo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o valor de saída do perceptron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assumem </a:t>
                </a:r>
                <a:r>
                  <a:rPr lang="pt-BR" dirty="0"/>
                  <a:t>apenas 2 valores, 0 ou 1, existem apenas 3 possibilidades para a equação de atualização dos </a:t>
                </a:r>
                <a:r>
                  <a:rPr lang="pt-BR" dirty="0" smtClean="0"/>
                  <a:t>pesos: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dirty="0" smtClean="0"/>
                  <a:t>Se </a:t>
                </a:r>
                <a:r>
                  <a:rPr lang="pt-BR" dirty="0"/>
                  <a:t>a saída for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1 mas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= 0</a:t>
                </a:r>
                <a:r>
                  <a:rPr lang="pt-BR" dirty="0"/>
                  <a:t>, então o valor do peso é aumentado caso a entrada correspondente,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seja positiva e diminuído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torne 1.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0 mas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= 1</a:t>
                </a:r>
                <a:r>
                  <a:rPr lang="pt-BR" dirty="0"/>
                  <a:t>, então o valor do peso é diminuido caso a entrada correspondente,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seja positiva e aumentado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torne 0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7900" cy="4943475"/>
              </a:xfrm>
              <a:blipFill rotWithShape="0">
                <a:blip r:embed="rId2"/>
                <a:stretch>
                  <a:fillRect l="-985" r="-1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20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79353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falar sobre um tópico que parece, inicialmente, não ser relacionado com a disciplina: o cérebro. </a:t>
            </a:r>
          </a:p>
          <a:p>
            <a:r>
              <a:rPr lang="pt-BR" dirty="0"/>
              <a:t>Entretanto, como veremos a seguir, as </a:t>
            </a:r>
            <a:r>
              <a:rPr lang="pt-BR" dirty="0" smtClean="0"/>
              <a:t>ideias </a:t>
            </a:r>
            <a:r>
              <a:rPr lang="pt-BR" dirty="0"/>
              <a:t>que discutimos até agora </a:t>
            </a:r>
            <a:r>
              <a:rPr lang="pt-BR" dirty="0" smtClean="0"/>
              <a:t>serão </a:t>
            </a:r>
            <a:r>
              <a:rPr lang="pt-BR" dirty="0"/>
              <a:t>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do cérebro.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52297"/>
          </a:xfrm>
        </p:spPr>
        <p:txBody>
          <a:bodyPr/>
          <a:lstStyle/>
          <a:p>
            <a:r>
              <a:rPr lang="pt-BR" dirty="0"/>
              <a:t>Exemplo: Perceptron com SciKit-Learn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" t="6837" r="8639" b="2144"/>
          <a:stretch/>
        </p:blipFill>
        <p:spPr>
          <a:xfrm>
            <a:off x="5816818" y="1690688"/>
            <a:ext cx="2950315" cy="2911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" t="6429" r="8639" b="6224"/>
          <a:stretch/>
        </p:blipFill>
        <p:spPr>
          <a:xfrm>
            <a:off x="8942544" y="1690687"/>
            <a:ext cx="2802323" cy="2911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4398" y="1410355"/>
            <a:ext cx="393000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linear_model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Perceptron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metrics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Define the number of examples.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dataset.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and train perceptron.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Perceptron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fit_intercept=False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Calculate MSE.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error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31745" y="4775241"/>
            <a:ext cx="622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 de classificação de dados ruidosos linearmente separáveis.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base de dados é gerada a partir da função de uma porta lógica AND com ruído Gaussiano adicionado às amostras.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podemos ver, o perceptron classifica perfeitamente o conjunto de dados ruidosos.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2104" y="1259800"/>
            <a:ext cx="132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Importa classe Perceptron.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846286" y="1475244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0431" y="3447745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Adiciona ruído aos atributos de entrada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14613" y="3663189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2195" y="2788539"/>
            <a:ext cx="1756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Gera os rótulos </a:t>
            </a:r>
            <a:r>
              <a:rPr lang="pt-BR" sz="1100" dirty="0" smtClean="0"/>
              <a:t>a </a:t>
            </a:r>
            <a:r>
              <a:rPr lang="pt-BR" sz="1100" dirty="0"/>
              <a:t>partir dos dados originais. Função lógica AND.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1683657" y="3088621"/>
            <a:ext cx="1568538" cy="466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3534" y="4169810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Cria vetor de 1s para o peso de bias.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53691" y="4385254"/>
            <a:ext cx="1013278" cy="101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26700" y="4642677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Instancia e treina o Perceptron.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3041608" y="4858121"/>
            <a:ext cx="985092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1608" y="5697361"/>
            <a:ext cx="139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Realiza a predição.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65829" y="5828166"/>
            <a:ext cx="675779" cy="130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0907" y="6124547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Calcula erro quadrático médio.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357143" y="6361571"/>
            <a:ext cx="383764" cy="91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0902" y="6408152"/>
            <a:ext cx="27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Perceptron.ipynb</a:t>
            </a:r>
          </a:p>
        </p:txBody>
      </p:sp>
    </p:spTree>
    <p:extLst>
      <p:ext uri="{BB962C8B-B14F-4D97-AF65-F5344CB8AC3E}">
        <p14:creationId xmlns:p14="http://schemas.microsoft.com/office/powerpoint/2010/main" val="65624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 ou neurônios) interconectados</a:t>
            </a:r>
            <a:r>
              <a:rPr lang="pt-BR" dirty="0"/>
              <a:t>, que </a:t>
            </a:r>
            <a:r>
              <a:rPr lang="pt-BR" dirty="0" smtClean="0"/>
              <a:t>geram valores </a:t>
            </a:r>
            <a:r>
              <a:rPr lang="pt-BR" dirty="0"/>
              <a:t>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 smtClean="0"/>
              <a:t>nós</a:t>
            </a:r>
            <a:r>
              <a:rPr lang="pt-BR" dirty="0" smtClean="0"/>
              <a:t> ou </a:t>
            </a:r>
            <a:r>
              <a:rPr lang="pt-BR" b="1" i="1" dirty="0" smtClean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</a:t>
            </a:r>
            <a:r>
              <a:rPr lang="pt-BR" dirty="0" smtClean="0"/>
              <a:t>Images, Facebook, etc. fazem),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 smtClean="0"/>
              <a:t>átomo </a:t>
            </a:r>
            <a:r>
              <a:rPr lang="pt-BR" b="1" i="1" dirty="0"/>
              <a:t>da </a:t>
            </a:r>
            <a:r>
              <a:rPr lang="pt-BR" b="1" i="1" dirty="0" smtClean="0"/>
              <a:t>vida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</a:t>
            </a:r>
            <a:r>
              <a:rPr lang="pt-BR" dirty="0" smtClean="0"/>
              <a:t>protozoários </a:t>
            </a:r>
            <a:r>
              <a:rPr lang="pt-BR" dirty="0"/>
              <a:t>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mecanismos elétricos e/ou químicos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integração dos estímulos recebidos pelo neurônio através de seus dendritos.</a:t>
            </a:r>
          </a:p>
          <a:p>
            <a:r>
              <a:rPr lang="pt-BR" dirty="0"/>
              <a:t>Os locais/pontos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5"/>
            <a:ext cx="8232058" cy="531297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</a:t>
            </a:r>
            <a:r>
              <a:rPr lang="pt-BR" dirty="0" smtClean="0"/>
              <a:t>existem </a:t>
            </a:r>
            <a:r>
              <a:rPr lang="pt-BR" dirty="0"/>
              <a:t>exceções, nós podemos afirmar que:</a:t>
            </a:r>
          </a:p>
          <a:p>
            <a:pPr lvl="1"/>
            <a:r>
              <a:rPr lang="pt-BR" dirty="0"/>
              <a:t>O neurônio recebe estímulos elétricos, basicamente a partir dos dendritos.</a:t>
            </a:r>
          </a:p>
          <a:p>
            <a:pPr lvl="1"/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/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/>
            <a:r>
              <a:rPr lang="pt-BR" dirty="0"/>
              <a:t>Os neurônios recebem estímulos elétricos.</a:t>
            </a:r>
          </a:p>
          <a:p>
            <a:pPr lvl="1"/>
            <a:r>
              <a:rPr lang="pt-BR" dirty="0"/>
              <a:t>Esses estímulos são integrados.</a:t>
            </a:r>
          </a:p>
          <a:p>
            <a:pPr lvl="1"/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se conecta com 10 a </a:t>
            </a:r>
            <a:r>
              <a:rPr lang="pt-BR" dirty="0" smtClean="0"/>
              <a:t>100.000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eletro-químicas.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 onde uma proposição é uma sentença declarativa, ou seja, é uma sentença que declara um fato podendo este ser verdeiro 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</a:t>
            </a:r>
            <a:r>
              <a:rPr lang="pt-BR" b="1" i="1" dirty="0" smtClean="0"/>
              <a:t>lógica proposicional </a:t>
            </a:r>
            <a:r>
              <a:rPr lang="pt-BR" dirty="0" smtClean="0"/>
              <a:t>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</a:t>
                </a:r>
                <a:r>
                  <a:rPr lang="pt-BR" dirty="0" smtClean="0"/>
                  <a:t>rosso </a:t>
                </a:r>
                <a:r>
                  <a:rPr lang="pt-BR" dirty="0"/>
                  <a:t>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 smtClean="0"/>
                  <a:t>As </a:t>
                </a:r>
                <a:r>
                  <a:rPr lang="pt-BR" dirty="0"/>
                  <a:t>premissas do modelo </a:t>
                </a:r>
                <a:r>
                  <a:rPr lang="pt-BR" dirty="0" smtClean="0"/>
                  <a:t>de </a:t>
                </a:r>
                <a:r>
                  <a:rPr lang="pt-BR" dirty="0"/>
                  <a:t>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  <a:p>
                <a:r>
                  <a:rPr lang="pt-BR" dirty="0" smtClean="0"/>
                  <a:t>O modelo </a:t>
                </a:r>
                <a:r>
                  <a:rPr lang="pt-BR" dirty="0"/>
                  <a:t>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unitários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atributos booleanos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11888</TotalTime>
  <Words>3352</Words>
  <Application>Microsoft Office PowerPoint</Application>
  <PresentationFormat>Widescreen</PresentationFormat>
  <Paragraphs>482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Tarefa</vt:lpstr>
      <vt:lpstr>Perceptron</vt:lpstr>
      <vt:lpstr>Perceptron</vt:lpstr>
      <vt:lpstr>Perceptron</vt:lpstr>
      <vt:lpstr>Perceptron</vt:lpstr>
      <vt:lpstr>PowerPoint Presentation</vt:lpstr>
      <vt:lpstr>Regra de aprendizado do perceptron</vt:lpstr>
      <vt:lpstr>Regra de aprendizado do perceptron</vt:lpstr>
      <vt:lpstr>Regra de aprendizado do perceptron</vt:lpstr>
      <vt:lpstr>Exemplo: Perceptron com SciKit-Learn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1025</cp:revision>
  <dcterms:created xsi:type="dcterms:W3CDTF">2020-04-06T23:46:10Z</dcterms:created>
  <dcterms:modified xsi:type="dcterms:W3CDTF">2021-08-26T20:02:03Z</dcterms:modified>
</cp:coreProperties>
</file>