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314" r:id="rId17"/>
    <p:sldId id="304" r:id="rId18"/>
    <p:sldId id="296" r:id="rId19"/>
    <p:sldId id="317" r:id="rId20"/>
    <p:sldId id="301" r:id="rId21"/>
    <p:sldId id="269" r:id="rId22"/>
    <p:sldId id="265" r:id="rId23"/>
    <p:sldId id="271" r:id="rId24"/>
    <p:sldId id="312" r:id="rId25"/>
    <p:sldId id="281" r:id="rId26"/>
    <p:sldId id="280" r:id="rId27"/>
    <p:sldId id="274" r:id="rId28"/>
    <p:sldId id="287" r:id="rId29"/>
    <p:sldId id="278" r:id="rId30"/>
    <p:sldId id="291" r:id="rId31"/>
    <p:sldId id="298" r:id="rId32"/>
    <p:sldId id="316" r:id="rId33"/>
    <p:sldId id="305" r:id="rId34"/>
    <p:sldId id="306" r:id="rId35"/>
    <p:sldId id="307" r:id="rId36"/>
    <p:sldId id="31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1473" autoAdjust="0"/>
  </p:normalViewPr>
  <p:slideViewPr>
    <p:cSldViewPr snapToGrid="0">
      <p:cViewPr>
        <p:scale>
          <a:sx n="66" d="100"/>
          <a:sy n="66" d="100"/>
        </p:scale>
        <p:origin x="231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várias</a:t>
            </a:r>
            <a:r>
              <a:rPr lang="pt-BR" baseline="0" dirty="0" smtClean="0"/>
              <a:t> outras funções de ativação: </a:t>
            </a:r>
            <a:r>
              <a:rPr lang="pt-BR" dirty="0" smtClean="0">
                <a:hlinkClick r:id="rId3"/>
              </a:rPr>
              <a:t>https://en.wikipedia.org/wiki/Activation_function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=</a:t>
                </a:r>
                <a:r>
                  <a:rPr lang="pt-BR" b="0" i="0" baseline="0" dirty="0"/>
                  <a:t>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 smtClean="0"/>
                  <a:t>= </a:t>
                </a:r>
                <a:r>
                  <a:rPr lang="pt-BR" b="0" i="0" baseline="0" dirty="0"/>
                  <a:t>1 mas </a:t>
                </a:r>
                <a:r>
                  <a:rPr lang="pt-BR" b="0" i="0" baseline="0" dirty="0" smtClean="0"/>
                  <a:t>y = 0</a:t>
                </a:r>
                <a:r>
                  <a:rPr lang="pt-BR" b="0" i="0" baseline="0" dirty="0"/>
                  <a:t>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 = </a:t>
                </a:r>
                <a:r>
                  <a:rPr lang="pt-BR" b="0" i="0" baseline="0" dirty="0"/>
                  <a:t>0 mas </a:t>
                </a:r>
                <a:r>
                  <a:rPr lang="pt-BR" b="0" i="0" baseline="0" dirty="0" smtClean="0"/>
                  <a:t>y = 1</a:t>
                </a:r>
                <a:r>
                  <a:rPr lang="pt-BR" b="0" i="0" baseline="0" dirty="0"/>
                  <a:t>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51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49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1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somadas com o mesmo peso, i.e., unitário.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2BB3DC51-DFDB-45CE-B2DD-7582FDEEDFA1}"/>
              </a:ext>
            </a:extLst>
          </p:cNvPr>
          <p:cNvCxnSpPr/>
          <p:nvPr/>
        </p:nvCxnSpPr>
        <p:spPr>
          <a:xfrm>
            <a:off x="7407667" y="4941870"/>
            <a:ext cx="1119884" cy="63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modelo de 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>
                <a:blip r:embed="rId17"/>
                <a:stretch>
                  <a:fillRect l="-1029" t="-1802" r="-515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0615" y="6167312"/>
            <a:ext cx="17205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negados.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=""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50303"/>
            <a:chOff x="114755" y="4638765"/>
            <a:chExt cx="3142324" cy="1550303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=""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=""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=""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">
              <a:extLst>
                <a:ext uri="{FF2B5EF4-FFF2-40B4-BE49-F238E27FC236}">
                  <a16:creationId xmlns="" xmlns:a16="http://schemas.microsoft.com/office/drawing/2014/main" id="{B9FD2C64-C6AA-4F44-8174-FD661EE89FEA}"/>
                </a:ext>
              </a:extLst>
            </p:cNvPr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">
              <a:extLst>
                <a:ext uri="{FF2B5EF4-FFF2-40B4-BE49-F238E27FC236}">
                  <a16:creationId xmlns=""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1">
                  <a:extLst>
                    <a:ext uri="{FF2B5EF4-FFF2-40B4-BE49-F238E27FC236}">
                      <a16:creationId xmlns="" xmlns:a16="http://schemas.microsoft.com/office/drawing/2014/main" id="{89DA2330-1FAB-4AD1-9B30-35328A08CB74}"/>
                    </a:ext>
                  </a:extLst>
                </p:cNvPr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=""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=""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4">
              <a:extLst>
                <a:ext uri="{FF2B5EF4-FFF2-40B4-BE49-F238E27FC236}">
                  <a16:creationId xmlns="" xmlns:a16="http://schemas.microsoft.com/office/drawing/2014/main" id="{16D19827-0798-42BB-9269-0B586B4EAD2E}"/>
                </a:ext>
              </a:extLst>
            </p:cNvPr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=""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=""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com o modelo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=""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=""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=""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=""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8575"/>
            <a:ext cx="10515600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pois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adianta,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=""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dirty="0"/>
                  <a:t>Qual </a:t>
                </a:r>
                <a:r>
                  <a:rPr lang="en-US" dirty="0" err="1"/>
                  <a:t>deve</a:t>
                </a:r>
                <a:r>
                  <a:rPr lang="en-US" dirty="0"/>
                  <a:t> ser o valor do </a:t>
                </a:r>
                <a:r>
                  <a:rPr lang="en-US" dirty="0" err="1"/>
                  <a:t>limiar</a:t>
                </a:r>
                <a:r>
                  <a:rPr lang="en-US" dirty="0"/>
                  <a:t> de </a:t>
                </a:r>
                <a:r>
                  <a:rPr lang="en-US" dirty="0" err="1"/>
                  <a:t>ativação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para a porta </a:t>
                </a:r>
                <a:r>
                  <a:rPr lang="en-US" dirty="0" err="1"/>
                  <a:t>lógica</a:t>
                </a:r>
                <a:r>
                  <a:rPr lang="en-US" dirty="0"/>
                  <a:t>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>
                <a:blip r:embed="rId6"/>
                <a:stretch>
                  <a:fillRect l="-1007" t="-5797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</a:t>
            </a:r>
            <a:r>
              <a:rPr lang="pt-BR" dirty="0" smtClean="0"/>
              <a:t>um </a:t>
            </a:r>
            <a:r>
              <a:rPr lang="pt-BR" dirty="0"/>
              <a:t>novo </a:t>
            </a:r>
            <a:r>
              <a:rPr lang="pt-BR" b="1" i="1" dirty="0" smtClean="0"/>
              <a:t>modelo </a:t>
            </a:r>
            <a:r>
              <a:rPr lang="pt-BR" b="1" i="1" dirty="0"/>
              <a:t>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modelo criado por </a:t>
            </a:r>
            <a:r>
              <a:rPr lang="pt-BR" dirty="0" smtClean="0"/>
              <a:t>ele </a:t>
            </a:r>
            <a:r>
              <a:rPr lang="pt-BR" dirty="0"/>
              <a:t>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um </a:t>
            </a:r>
            <a:r>
              <a:rPr lang="pt-BR" dirty="0" smtClean="0"/>
              <a:t>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</a:t>
            </a:r>
            <a:r>
              <a:rPr lang="pt-BR" b="1" i="1" dirty="0" smtClean="0"/>
              <a:t>binários, </a:t>
            </a:r>
            <a:r>
              <a:rPr lang="pt-BR" dirty="0" smtClean="0"/>
              <a:t>ou seja </a:t>
            </a:r>
            <a:r>
              <a:rPr lang="pt-BR" b="1" i="1" dirty="0"/>
              <a:t>problemas com duas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Assim como o modelo de M-P, 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apenas </a:t>
            </a:r>
            <a:r>
              <a:rPr lang="pt-BR" dirty="0" smtClean="0"/>
              <a:t>capaz </a:t>
            </a:r>
            <a:r>
              <a:rPr lang="pt-BR" dirty="0"/>
              <a:t>de </a:t>
            </a:r>
            <a:r>
              <a:rPr lang="pt-BR" dirty="0" smtClean="0"/>
              <a:t>classificar padrões </a:t>
            </a:r>
            <a:r>
              <a:rPr lang="pt-BR" b="1" i="1" dirty="0"/>
              <a:t>linearmente separáveis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Ou seja, o </a:t>
            </a:r>
            <a:r>
              <a:rPr lang="pt-BR" b="1" i="1" dirty="0" err="1" smtClean="0"/>
              <a:t>perceptron</a:t>
            </a:r>
            <a:r>
              <a:rPr lang="pt-BR" dirty="0" smtClean="0"/>
              <a:t> também não resolve o problema da classificação XOR.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424107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Percebam </a:t>
                </a:r>
                <a:r>
                  <a:rPr lang="pt-BR" dirty="0">
                    <a:ea typeface="Cambria Math" panose="02040503050406030204" pitchFamily="18" charset="0"/>
                  </a:rPr>
                  <a:t>que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424107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30" y="1429436"/>
            <a:ext cx="4386569" cy="1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72594" cy="50323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r>
                  <a:rPr lang="pt-BR" dirty="0"/>
                  <a:t>Isso é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(i.e., combinação linear das entradas)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</a:t>
                </a:r>
                <a:r>
                  <a:rPr lang="pt-BR" b="1" i="1" dirty="0" smtClean="0"/>
                  <a:t>linear</a:t>
                </a:r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72594" cy="5032375"/>
              </a:xfrm>
              <a:blipFill rotWithShape="0">
                <a:blip r:embed="rId3"/>
                <a:stretch>
                  <a:fillRect l="-735" t="-2179" r="-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</a:t>
                </a:r>
                <a:r>
                  <a:rPr lang="pt-BR" dirty="0" smtClean="0"/>
                  <a:t>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então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Por exemplo</a:t>
                </a: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119068" y="3846975"/>
            <a:ext cx="500100" cy="850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de que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simples e intuitiva de 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hiperplano,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Equação idêntica </a:t>
            </a:r>
            <a:r>
              <a:rPr lang="pt-BR" sz="1200" dirty="0"/>
              <a:t>à </a:t>
            </a:r>
            <a:r>
              <a:rPr lang="pt-BR" sz="1200" dirty="0" smtClean="0"/>
              <a:t>da atualização </a:t>
            </a:r>
            <a:r>
              <a:rPr lang="pt-BR" sz="1200" dirty="0"/>
              <a:t>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podemos perceber, o modelo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 smtClean="0"/>
                  <a:t>sem transformação dos atributos</a:t>
                </a:r>
                <a:r>
                  <a:rPr lang="pt-BR" dirty="0" smtClean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</a:t>
                </a:r>
                <a:r>
                  <a:rPr lang="pt-BR" b="1" i="1" dirty="0" smtClean="0"/>
                  <a:t>os resultados de vários </a:t>
                </a:r>
                <a:r>
                  <a:rPr lang="pt-BR" b="1" i="1" dirty="0"/>
                  <a:t>perceptrons</a:t>
                </a:r>
                <a:r>
                  <a:rPr lang="pt-BR" dirty="0"/>
                  <a:t> para criarmos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separação </a:t>
                </a:r>
                <a:r>
                  <a:rPr lang="pt-BR" dirty="0"/>
                  <a:t>que </a:t>
                </a:r>
                <a:r>
                  <a:rPr lang="pt-BR" dirty="0" smtClean="0"/>
                  <a:t>separem </a:t>
                </a:r>
                <a:r>
                  <a:rPr lang="pt-BR" dirty="0"/>
                  <a:t>dados que não sejam linearmente separáveis sem a necessidade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transformar os atributos</a:t>
                </a:r>
                <a:r>
                  <a:rPr lang="pt-BR" dirty="0" smtClean="0"/>
                  <a:t>, ou seja, de </a:t>
                </a:r>
                <a:r>
                  <a:rPr lang="pt-BR" dirty="0"/>
                  <a:t>usarmos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</a:t>
                </a:r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  <a:blipFill rotWithShape="0">
                <a:blip r:embed="rId3"/>
                <a:stretch>
                  <a:fillRect l="-986" t="-2303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9181793" y="2140299"/>
            <a:ext cx="2916422" cy="29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267572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</a:t>
            </a:r>
            <a:r>
              <a:rPr lang="pt-BR" dirty="0" err="1"/>
              <a:t>p</a:t>
            </a:r>
            <a:r>
              <a:rPr lang="pt-BR" dirty="0" err="1" smtClean="0"/>
              <a:t>erceptron</a:t>
            </a:r>
            <a:r>
              <a:rPr lang="pt-BR" dirty="0" smtClean="0"/>
              <a:t> (Figuras 1 e 2). Uma simples reta as separa.</a:t>
            </a:r>
            <a:endParaRPr lang="pt-BR" dirty="0"/>
          </a:p>
          <a:p>
            <a:r>
              <a:rPr lang="pt-BR" dirty="0"/>
              <a:t>Porém, a lógica XOR não é linearmente separável e necessita de uma superfície de separação </a:t>
            </a:r>
            <a:r>
              <a:rPr lang="pt-BR" dirty="0" smtClean="0"/>
              <a:t>não-linear (Figura 3). No mínimo duas retas são necessárias.</a:t>
            </a:r>
            <a:endParaRPr lang="pt-BR" dirty="0"/>
          </a:p>
          <a:p>
            <a:r>
              <a:rPr lang="pt-BR" dirty="0"/>
              <a:t>Como veremos, a separação da lógica XOR pode ser obtida combinando-se o resultado </a:t>
            </a:r>
            <a:r>
              <a:rPr lang="pt-BR" dirty="0" smtClean="0"/>
              <a:t>de dois perceptrons (i.e., dois classificadores lineares), que resultará em uma superfície de separação não linear.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838200" y="4414323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5194694" y="4435168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57" y="5308958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9510480" y="4403325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AND</a:t>
              </a:r>
              <a:endParaRPr lang="pt-BR" b="1" dirty="0"/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 smtClean="0"/>
                    <a:t> linear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</a:t>
              </a:r>
              <a:endParaRPr lang="pt-BR" b="1" dirty="0"/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smtClean="0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</a:t>
                  </a:r>
                  <a:r>
                    <a:rPr lang="pt-BR" dirty="0" smtClean="0"/>
                    <a:t>não-linear</a:t>
                  </a:r>
                  <a:endParaRPr lang="pt-BR" dirty="0"/>
                </a:p>
              </p:txBody>
            </p:sp>
          </mc:Choice>
          <mc:Fallback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da 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fontScale="925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a maior parte do material genético (DNA) da célula.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regula o metabolismo e armazena as informações genéticas da célula.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existem 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pelos terminais do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soma dos estímulos) exceder um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com várias entradas e uma ou mais saídas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9528427" cy="52859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 podendo este ser verdadeiro   ou falso.</a:t>
            </a:r>
          </a:p>
          <a:p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e 0   = 0</a:t>
            </a:r>
          </a:p>
          <a:p>
            <a:r>
              <a:rPr lang="pt-BR" dirty="0"/>
              <a:t>O artigo de McCulloch e Pitts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neurônio.</a:t>
            </a:r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80" y="2712013"/>
            <a:ext cx="2113052" cy="222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76206" y="4941868"/>
            <a:ext cx="22157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13781</TotalTime>
  <Words>3085</Words>
  <Application>Microsoft Office PowerPoint</Application>
  <PresentationFormat>Widescreen</PresentationFormat>
  <Paragraphs>647</Paragraphs>
  <Slides>36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1198</cp:revision>
  <dcterms:created xsi:type="dcterms:W3CDTF">2020-04-06T23:46:10Z</dcterms:created>
  <dcterms:modified xsi:type="dcterms:W3CDTF">2022-04-30T12:14:47Z</dcterms:modified>
</cp:coreProperties>
</file>