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  <p:sldId id="3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8889" autoAdjust="0"/>
  </p:normalViewPr>
  <p:slideViewPr>
    <p:cSldViewPr snapToGrid="0">
      <p:cViewPr varScale="1">
        <p:scale>
          <a:sx n="73" d="100"/>
          <a:sy n="73" d="100"/>
        </p:scale>
        <p:origin x="10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vantagem do momento de Nesterov sobre o momento clássico reside na forma como ele lida com o problema de oscilações em torno do mínimo global durante a otimização.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No momento clássico, o otimizador acumula o momento e o aplica diretamente ao gradiente no ponto atual para atualizar os pesos. Isso significa que o impulso é aplicado antes de avaliar o gradiente no ponto atual, o que pode levar a oscilações em torno do mínimo global. Essas oscilações podem retardar a convergência e impedir que o otimizador alcance a solução ótima.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Por outro lado, o momento de Nesterov corrige essa questão. Em vez de calcular o gradiente no ponto atual, ele estima o gradiente no próximo ponto, levando em consideração o momento acumulado anteriormente. Essa estimativa é baseada na direção do momento anterior e permite que o otimizador faça ajustes mais precisos antes de atualizar os pesos.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Essa correção na estimativa do gradiente oferece duas principais vantagens em relação ao momento clássico: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Melhor convergência: O momento de Nesterov ajuda a reduzir as oscilações em torno do mínimo global, permitindo uma convergência mais rápida e eficiente. Ao fazer uma correção na direção do momento antes de calcular o gradiente, ele evita que o otimizador "passe direto" pelo mínimo e oscile em torno dele.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Ajustes mais precisos: Ao estimar o gradiente no próximo ponto, levando em conta a direção do momento anterior, o momento de Nesterov permite ajustes mais precisos nos pesos. Isso é especialmente útil em áreas onde a superfície de erro é curvada, pois evita atualizações excessivamente grandes ou pequenas que podem dificultar a convergência.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a principal vantagem do momento de Nesterov sobre o momento clássico é a correção das oscilações em torno do mínimo global durante a otimização. Isso resulta em uma convergência mais rápida e ajustes mais precisos nos pesos, melhorando assim o desempenho do algoritmo de otimização.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</a:t>
            </a:r>
            <a:r>
              <a:rPr lang="pt-BR" dirty="0" err="1"/>
              <a:t>AdaGrad</a:t>
            </a:r>
            <a:r>
              <a:rPr lang="pt-BR" dirty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https://towardsdatascience.com/adaptive-learning-rate-adagrad-and-rmsprop-46a7d547d244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/>
          </a:p>
          <a:p>
            <a:endParaRPr lang="pt-BR" dirty="0"/>
          </a:p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/>
              <a:t>[2] https://www.quora.com/Why-dont-we-initialize-the-weights-of-a-neural-network-to-zero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12/06/2023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Redução programada do passo de aprendizagem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é complicada e exige um compromisso entre velocidade de convergência e estabilidade/precisão.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com um valor fixo, mas, geralmente, para o GDE e MB, se adota uma variação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iteração):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deixa-se o valor do passo de aprendizagem fixo, como mostrado na figura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Porém, a definição dos hiperparâmetros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  <a:blipFill>
                <a:blip r:embed="rId2"/>
                <a:stretch>
                  <a:fillRect l="-1312" t="-2421" r="-10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005713" y="4714011"/>
            <a:ext cx="2150776" cy="2143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694580" y="4695251"/>
            <a:ext cx="2169300" cy="21627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65747" y="5594547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01198"/>
                <a:ext cx="11196146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termo</a:t>
                </a:r>
                <a:r>
                  <a:rPr lang="pt-BR" dirty="0"/>
                  <a:t> </a:t>
                </a:r>
                <a:r>
                  <a:rPr lang="pt-BR" b="1" i="1" dirty="0"/>
                  <a:t>momento</a:t>
                </a:r>
                <a:r>
                  <a:rPr lang="pt-BR" dirty="0"/>
                  <a:t> é adicionado à </a:t>
                </a:r>
                <a:r>
                  <a:rPr lang="pt-BR" b="1" i="1" dirty="0"/>
                  <a:t>equação de atualização dos pesos </a:t>
                </a:r>
                <a:r>
                  <a:rPr lang="pt-BR" dirty="0"/>
                  <a:t>para incorporar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informação do histórico de gradientes anteriores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tem o potencial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aumentar a velocidade de convergência </a:t>
                </a:r>
                <a:r>
                  <a:rPr lang="pt-BR" dirty="0"/>
                  <a:t>das versões online e em </a:t>
                </a:r>
                <a:r>
                  <a:rPr lang="pt-BR" dirty="0" err="1"/>
                  <a:t>mini-lotes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deixá-las mais estáveis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com o </a:t>
                </a:r>
                <a:r>
                  <a:rPr lang="pt-BR" b="1" i="1" dirty="0"/>
                  <a:t>termo momento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são os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velocidade</a:t>
                </a:r>
                <a:r>
                  <a:rPr lang="pt-BR" dirty="0"/>
                  <a:t>, a qual é atualizada da seguinte forma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+(1−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coeficiente de momento</a:t>
                </a:r>
                <a:r>
                  <a:rPr lang="pt-BR" dirty="0"/>
                  <a:t> e determina com que rapidez as contribuições de gradientes anteriores decaem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que dita a quantidade de memória).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 e quanto menor, menor a influência de gradientes anteriores.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01198"/>
                <a:ext cx="11196146" cy="5167312"/>
              </a:xfrm>
              <a:blipFill>
                <a:blip r:embed="rId3"/>
                <a:stretch>
                  <a:fillRect l="-925" t="-2594" r="-1306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36D82C4A-F236-6BBF-A7E9-65527F059A40}"/>
              </a:ext>
            </a:extLst>
          </p:cNvPr>
          <p:cNvSpPr txBox="1"/>
          <p:nvPr/>
        </p:nvSpPr>
        <p:spPr>
          <a:xfrm>
            <a:off x="7882759" y="4456386"/>
            <a:ext cx="30374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Média móvel exponencialmente decrescente.</a:t>
            </a:r>
          </a:p>
        </p:txBody>
      </p:sp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física, </a:t>
                </a:r>
                <a:r>
                  <a:rPr lang="pt-BR" b="1" i="1" dirty="0"/>
                  <a:t>momento</a:t>
                </a:r>
                <a:r>
                  <a:rPr lang="pt-BR" dirty="0"/>
                  <a:t> é 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A partícula é 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No algoritmo do momento, 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momento da partícula.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momento adiciona uma média dos gradientes anteriores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aponta na mesma direção por várias iterações, o termo aumenta o tamanho dos passos dados naquela direção.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muda de direção a cada nova iteração, o termo momento suaviza as variações (figura ao lado).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mais rápida e oscilação reduzida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  <a:blipFill>
                <a:blip r:embed="rId3"/>
                <a:stretch>
                  <a:fillRect l="-1252" t="-1937" r="-15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085633" y="1690528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pesos</a:t>
            </a:r>
            <a:endParaRPr lang="pt-BR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é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em relação ao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em relação 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Essa mudança no cálculo do gradiente faz com que 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apresente convergência mais rápida e ajustes mais precisos dos pesos do que o momento clássico.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hiperparâmetro difícil de ser ajustado otimamente </a:t>
                </a:r>
                <a:r>
                  <a:rPr lang="pt-BR" dirty="0"/>
                  <a:t>e </a:t>
                </a:r>
                <a:r>
                  <a:rPr lang="pt-BR" b="1" dirty="0">
                    <a:solidFill>
                      <a:srgbClr val="00B050"/>
                    </a:solidFill>
                  </a:rPr>
                  <a:t>bastante relevante para o sucesso do treinamento </a:t>
                </a:r>
                <a:r>
                  <a:rPr lang="pt-BR" dirty="0"/>
                  <a:t>de uma rede neural.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motivou o surgimento de métodos capazes de ajustá-lo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dinamicamente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Esses métodos ajustam o passo de acordo com o desempenho da rede, i.e.,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informação dos gradientes passados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pode-se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passos diferentes para cada peso do modelo</a:t>
                </a:r>
                <a:r>
                  <a:rPr lang="pt-BR" dirty="0"/>
                  <a:t>, os quais são atualizados de forma independente.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esses métodos são adequados para redes neurais,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erro é bastante irregular e diferente em diferentes dimensões, tornando a atualização dos pesos mais efetiva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Dentre as técnicas mais populares dessa classe estão </a:t>
                </a:r>
                <a:r>
                  <a:rPr lang="pt-BR" b="1" i="1" dirty="0"/>
                  <a:t>AdaGrad</a:t>
                </a:r>
                <a:r>
                  <a:rPr lang="pt-BR" dirty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/>
                  <a:t>Adam.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  <a:blipFill>
                <a:blip r:embed="rId3"/>
                <a:stretch>
                  <a:fillRect l="-814" t="-2990" r="-1194" b="-15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843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</a:t>
            </a:r>
            <a:br>
              <a:rPr lang="pt-BR" dirty="0"/>
            </a:br>
            <a:r>
              <a:rPr lang="pt-BR" dirty="0"/>
              <a:t>eles dependem de uma </a:t>
            </a:r>
            <a:r>
              <a:rPr lang="pt-BR" b="1" i="1" dirty="0"/>
              <a:t>inicialização dos pesos</a:t>
            </a:r>
            <a:r>
              <a:rPr lang="pt-BR" dirty="0"/>
              <a:t>.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(representações numéricas: </a:t>
            </a:r>
            <a:r>
              <a:rPr lang="pt-BR" b="1" i="1" dirty="0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 e falha completamente em convergir (e.g., </a:t>
            </a:r>
            <a:r>
              <a:rPr lang="pt-BR" b="1" i="1" dirty="0"/>
              <a:t>desaparecimento</a:t>
            </a:r>
            <a:r>
              <a:rPr lang="pt-BR" dirty="0"/>
              <a:t> e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/>
              <a:t>O ponto de inicialização também pode fazer com que ocorram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 (e.g., platôs, pontos de sela).</a:t>
            </a:r>
          </a:p>
          <a:p>
            <a:r>
              <a:rPr lang="pt-BR" dirty="0"/>
              <a:t>Uma questão importante da inicialização dos pesos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mesma </a:t>
            </a:r>
            <a:r>
              <a:rPr lang="pt-BR" b="1" i="1" dirty="0"/>
              <a:t>função de ativação</a:t>
            </a:r>
            <a:r>
              <a:rPr lang="pt-BR" dirty="0"/>
              <a:t> e conectados às mesmas entradas, devem ter pesos iniciais diferentes, caso contrário, eles terão os mesmos pesos ao longo do treinamento. </a:t>
            </a:r>
          </a:p>
          <a:p>
            <a:r>
              <a:rPr lang="pt-BR" dirty="0"/>
              <a:t>Isso, portanto, sugere uma </a:t>
            </a:r>
            <a:r>
              <a:rPr lang="pt-BR" b="1" i="1" dirty="0"/>
              <a:t>abordagem de inicialização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8027" cy="5032375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, não importando muito qual é usada.</a:t>
            </a:r>
          </a:p>
          <a:p>
            <a:r>
              <a:rPr lang="pt-BR" dirty="0"/>
              <a:t>No entanto, a </a:t>
            </a:r>
            <a:r>
              <a:rPr lang="pt-BR" b="1" i="1" dirty="0"/>
              <a:t>escala da distribuição inicial</a:t>
            </a:r>
            <a:r>
              <a:rPr lang="pt-BR" dirty="0"/>
              <a:t> tem um efeito significativo tanto no resultado da otimização quanto na capacidade de generalização da rede.</a:t>
            </a:r>
          </a:p>
          <a:p>
            <a:r>
              <a:rPr lang="pt-BR" dirty="0"/>
              <a:t>A 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uma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</a:t>
            </a:r>
            <a:r>
              <a:rPr lang="pt-BR" b="1" i="1" dirty="0"/>
              <a:t>instabilidade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de vista de regularização (</a:t>
            </a:r>
            <a:r>
              <a:rPr lang="pt-BR" b="1" i="1" dirty="0" err="1"/>
              <a:t>overfitting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sigmóide a operarem na região de saturação, comprometendo a convergência do algoritmo (</a:t>
            </a:r>
            <a:r>
              <a:rPr lang="pt-BR" b="1" i="1" dirty="0"/>
              <a:t>desaparecimento do gradiente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RELU à </a:t>
            </a:r>
            <a:r>
              <a:rPr lang="pt-BR" b="1" i="1" dirty="0"/>
              <a:t>explosão do gradiente</a:t>
            </a:r>
            <a:r>
              <a:rPr lang="pt-BR" dirty="0"/>
              <a:t> ou dos </a:t>
            </a:r>
            <a:r>
              <a:rPr lang="pt-BR" b="1" i="1" dirty="0"/>
              <a:t>valores de saída</a:t>
            </a:r>
            <a:r>
              <a:rPr lang="pt-BR" dirty="0"/>
              <a:t>, deixando a rede muito sensível a mudanças dos valores de entrada.</a:t>
            </a:r>
          </a:p>
          <a:p>
            <a:r>
              <a:rPr lang="pt-BR" dirty="0"/>
              <a:t>Portanto, na sequência listamos algumas </a:t>
            </a:r>
            <a:r>
              <a:rPr lang="pt-BR" b="1" i="1" dirty="0"/>
              <a:t>heurísticas</a:t>
            </a:r>
            <a:r>
              <a:rPr lang="pt-BR" dirty="0"/>
              <a:t> para inicialização dos pesos.</a:t>
            </a:r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ideia por trás destas heurísticas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manter a média das ativações igual a zero e suas variâncias constantes ao longo das várias camadas da rede</a:t>
                </a:r>
                <a:r>
                  <a:rPr lang="pt-BR" dirty="0"/>
                  <a:t>, pois desta forma evita-se o desaparecimento ou a explosão do gradiente.</a:t>
                </a:r>
              </a:p>
              <a:p>
                <a:r>
                  <a:rPr lang="pt-BR" dirty="0"/>
                  <a:t>Considerando 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de seus nós.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/>
                  <a:t>pesos de 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é usada pois se mostra bastante eficiente na maioria dos casos.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  <a:blipFill>
                <a:blip r:embed="rId3"/>
                <a:stretch>
                  <a:fillRect l="-702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Linear</a:t>
                          </a:r>
                          <a:r>
                            <a:rPr lang="pt-BR" sz="1400" baseline="0" dirty="0"/>
                            <a:t> (i.e., n</a:t>
                          </a:r>
                          <a:r>
                            <a:rPr lang="pt-BR" sz="1400" dirty="0"/>
                            <a:t>enhuma), 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353" r="-79802" b="-4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353" r="-750" b="-4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Linear</a:t>
                          </a:r>
                          <a:r>
                            <a:rPr lang="pt-BR" sz="1400" baseline="0" dirty="0" smtClean="0"/>
                            <a:t> (i.e., n</a:t>
                          </a:r>
                          <a:r>
                            <a:rPr lang="pt-BR" sz="1400" dirty="0" smtClean="0"/>
                            <a:t>enhuma),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3109" r="-7980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3109" r="-75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</a:t>
                          </a:r>
                          <a:r>
                            <a:rPr lang="pt-BR" sz="1400" baseline="0" dirty="0" smtClean="0"/>
                            <a:t>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4576" r="-7980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4576" r="-75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2269" r="-7980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2269" r="-75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3"/>
          <p:cNvSpPr/>
          <p:nvPr/>
        </p:nvSpPr>
        <p:spPr>
          <a:xfrm>
            <a:off x="8983749" y="6581001"/>
            <a:ext cx="3208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 fontScale="92500"/>
          </a:bodyPr>
          <a:lstStyle/>
          <a:p>
            <a:r>
              <a:rPr lang="pt-BR" dirty="0"/>
              <a:t>Como vimos anteriormente, a biblioteca </a:t>
            </a:r>
            <a:r>
              <a:rPr lang="pt-BR" i="1" dirty="0" err="1"/>
              <a:t>SciKit-Learn</a:t>
            </a:r>
            <a:r>
              <a:rPr lang="pt-BR" dirty="0"/>
              <a:t> disponibiliza algumas classes para o treinamento de redes neurais </a:t>
            </a:r>
            <a:r>
              <a:rPr lang="pt-BR" i="1" dirty="0" err="1"/>
              <a:t>multi-layer</a:t>
            </a:r>
            <a:r>
              <a:rPr lang="pt-BR" i="1" dirty="0"/>
              <a:t> </a:t>
            </a:r>
            <a:r>
              <a:rPr lang="pt-BR" i="1" dirty="0" err="1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Entretanto, suas implementações não são flexíveis e não se destinam a aplicações de larga escala.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 </a:t>
            </a:r>
          </a:p>
          <a:p>
            <a:r>
              <a:rPr lang="pt-BR" dirty="0"/>
              <a:t>Para implementações de </a:t>
            </a:r>
            <a:r>
              <a:rPr lang="pt-BR" b="1" i="1" dirty="0"/>
              <a:t>modelos de aprendizado profundo </a:t>
            </a:r>
            <a:r>
              <a:rPr lang="pt-BR" dirty="0"/>
              <a:t>escaláveis, muito mais rápidos, flexíveis e baseados em GPU, devemos utilizar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criada pela equipe </a:t>
            </a:r>
            <a:r>
              <a:rPr lang="pt-BR" i="1" dirty="0"/>
              <a:t>Google </a:t>
            </a:r>
            <a:r>
              <a:rPr lang="pt-BR" i="1" dirty="0" err="1"/>
              <a:t>Brain</a:t>
            </a:r>
            <a:r>
              <a:rPr lang="pt-BR" dirty="0"/>
              <a:t> do </a:t>
            </a:r>
            <a:r>
              <a:rPr lang="pt-BR" i="1" dirty="0"/>
              <a:t>Google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criada pela </a:t>
            </a:r>
            <a:r>
              <a:rPr lang="pt-BR" i="1" dirty="0"/>
              <a:t>Meta AI</a:t>
            </a:r>
            <a:r>
              <a:rPr lang="pt-BR" dirty="0"/>
              <a:t> (antigo </a:t>
            </a:r>
            <a:r>
              <a:rPr lang="pt-BR" i="1" dirty="0" err="1"/>
              <a:t>Facebook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criada pela Universidade de Montreal (primeira versão) e mantida posteriormente pela equipe de desenvolvedores do pacote </a:t>
            </a:r>
            <a:r>
              <a:rPr lang="pt-BR" dirty="0" err="1"/>
              <a:t>PyMC</a:t>
            </a:r>
            <a:r>
              <a:rPr lang="pt-BR" dirty="0"/>
              <a:t> sob o nome de </a:t>
            </a:r>
            <a:r>
              <a:rPr lang="pt-BR" dirty="0" err="1"/>
              <a:t>Aesara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Projeto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  <a:p>
            <a:pPr lvl="1"/>
            <a:r>
              <a:rPr lang="pt-BR" dirty="0"/>
              <a:t>Apenas 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Mas,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discutimos como as redes neurais aprendem.</a:t>
            </a:r>
          </a:p>
          <a:p>
            <a:r>
              <a:rPr lang="pt-BR" dirty="0"/>
              <a:t>Vimos que isso é feito através da minimização de uma função de custo.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</a:t>
            </a:r>
            <a:r>
              <a:rPr lang="pt-BR" dirty="0" err="1"/>
              <a:t>multi-classe</a:t>
            </a:r>
            <a:r>
              <a:rPr lang="pt-BR" dirty="0"/>
              <a:t>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custo é realizada iterativamente com o algoritmo da retropropagação do erro.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Nesta aula, iremos discutir algumas visões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Portanto, começamos relembrando sobre a questão do </a:t>
            </a:r>
            <a:r>
              <a:rPr lang="pt-BR" b="1" i="1" dirty="0"/>
              <a:t>cálculo do 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retropropagação/backpropagation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Vimos também que se calcula o gradiente associado a cada exemplo de entrada e saída da rede e que a média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total de exemplos.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em relação ao peso,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surge aqui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921" t="-3027" r="-1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520966" y="3977589"/>
            <a:ext cx="3155074" cy="134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676040" y="3080107"/>
            <a:ext cx="894523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Nesse questionamento, existem duas abordagens opostas: o cálculo </a:t>
            </a:r>
            <a:r>
              <a:rPr lang="pt-BR" b="1" i="1" dirty="0"/>
              <a:t>online</a:t>
            </a:r>
            <a:r>
              <a:rPr lang="pt-BR" dirty="0"/>
              <a:t> (ou seja, 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</a:t>
            </a:r>
            <a:r>
              <a:rPr lang="pt-BR" dirty="0"/>
              <a:t>(sinápticos e bias)</a:t>
            </a:r>
            <a:r>
              <a:rPr lang="pt-BR" b="1" i="1" dirty="0"/>
              <a:t> </a:t>
            </a:r>
            <a:r>
              <a:rPr lang="pt-BR" dirty="0"/>
              <a:t>com o cálculo </a:t>
            </a:r>
            <a:r>
              <a:rPr lang="pt-BR" b="1" i="1" dirty="0"/>
              <a:t>online </a:t>
            </a:r>
            <a:r>
              <a:rPr lang="pt-BR" dirty="0"/>
              <a:t>do gradiente, como mostra o algoritmo abaixo.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a matriz de pesos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(iterações)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 e saídas correspondentes.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-</a:t>
                </a:r>
                <a:r>
                  <a:rPr lang="pt-BR" sz="1600" dirty="0" err="1"/>
                  <a:t>ésimo</a:t>
                </a:r>
                <a:r>
                  <a:rPr lang="pt-BR" sz="1600" dirty="0"/>
                  <a:t> exemplo 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blipFill>
                <a:blip r:embed="rId2"/>
                <a:stretch>
                  <a:fillRect l="-211" t="-415" b="-1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O outro extremo seria utilizar todo o conjunto de exemplos para calcular o gradiente antes de atualizar os pesos.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a matriz de pesos</a:t>
                </a:r>
                <a14:m>
                  <m:oMath xmlns:m="http://schemas.openxmlformats.org/officeDocument/2006/math"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-</a:t>
                </a:r>
                <a:r>
                  <a:rPr lang="pt-BR" sz="1600" dirty="0" err="1"/>
                  <a:t>ésimo</a:t>
                </a:r>
                <a:r>
                  <a:rPr lang="pt-BR" sz="1600" dirty="0"/>
                  <a:t> exemplo 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Nas </a:t>
                </a:r>
                <a:r>
                  <a:rPr lang="pt-BR" b="1" i="1" dirty="0"/>
                  <a:t>redes neurais profundas </a:t>
                </a:r>
                <a:r>
                  <a:rPr lang="pt-BR" dirty="0"/>
                  <a:t>(ou </a:t>
                </a:r>
                <a:r>
                  <a:rPr lang="pt-BR" b="1" i="1" dirty="0"/>
                  <a:t>deep learning</a:t>
                </a:r>
                <a:r>
                  <a:rPr lang="pt-BR" dirty="0"/>
                  <a:t>), usadas com muita frequência em problemas com enormes conjuntos de dados, a regra é adotar o caminho do meio, usando a abordagem com </a:t>
                </a:r>
                <a:r>
                  <a:rPr lang="pt-BR" b="1" i="1" dirty="0"/>
                  <a:t>mini-batches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Nesse caso, a adaptação dos </a:t>
                </a:r>
                <a:r>
                  <a:rPr lang="pt-BR" b="1" i="1" dirty="0"/>
                  <a:t>pesos</a:t>
                </a:r>
                <a:r>
                  <a:rPr lang="pt-BR" dirty="0"/>
                  <a:t> é realizada com um gradiente calculado a partir de um conjunto com mais de um e menos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exemplos. 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As amostras que compõem um </a:t>
                </a:r>
                <a:r>
                  <a:rPr lang="pt-BR" b="1" i="1" dirty="0" err="1"/>
                  <a:t>mini-batch</a:t>
                </a:r>
                <a:r>
                  <a:rPr lang="pt-BR" dirty="0"/>
                  <a:t> devem ser </a:t>
                </a:r>
                <a:r>
                  <a:rPr lang="pt-BR" b="1" i="1" dirty="0"/>
                  <a:t>aleatoriamente</a:t>
                </a:r>
                <a:r>
                  <a:rPr lang="pt-BR" dirty="0"/>
                  <a:t> escolhidas a partir do conjunto de treinamento. O algoritmo abaixo ilustra isso.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  <a:blipFill>
                <a:blip r:embed="rId2"/>
                <a:stretch>
                  <a:fillRect l="-815" t="-5386" r="-760" b="-28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6183" y="4249379"/>
                <a:ext cx="11375609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a matriz de pesos </a:t>
                </a:r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pt-BR" sz="1600" dirty="0"/>
                  <a:t>,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 e o tamanho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(tamanho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), 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-</a:t>
                </a:r>
                <a:r>
                  <a:rPr lang="pt-BR" sz="1600" dirty="0" err="1"/>
                  <a:t>ésimo</a:t>
                </a:r>
                <a:r>
                  <a:rPr lang="pt-BR" sz="1600" dirty="0"/>
                  <a:t> exemplo de entrada, amostrado aleatóriamente sem reposição do conjunto de treinamento,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𝑾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𝑾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83" y="4249379"/>
                <a:ext cx="11375609" cy="2486643"/>
              </a:xfrm>
              <a:prstGeom prst="rect">
                <a:avLst/>
              </a:prstGeom>
              <a:blipFill>
                <a:blip r:embed="rId3"/>
                <a:stretch>
                  <a:fillRect l="-16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2682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</a:t>
            </a:r>
            <a:r>
              <a:rPr lang="pt-BR" dirty="0"/>
              <a:t>de uma rede neural. </a:t>
            </a:r>
          </a:p>
          <a:p>
            <a:r>
              <a:rPr lang="pt-BR" dirty="0"/>
              <a:t>Aqui, vamos nos ater aos métodos mais usuais na literatura moderna, que se encontra bastante focada no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aprendizado </a:t>
            </a:r>
            <a:r>
              <a:rPr lang="pt-BR" b="1" i="1" dirty="0"/>
              <a:t>online</a:t>
            </a:r>
            <a:r>
              <a:rPr lang="pt-BR" dirty="0"/>
              <a:t> utiliza um único exemplo (tomado aleatóriamente) para </a:t>
            </a:r>
            <a:r>
              <a:rPr lang="pt-BR" b="1" i="1" dirty="0">
                <a:solidFill>
                  <a:srgbClr val="00B050"/>
                </a:solidFill>
              </a:rPr>
              <a:t>estimar</a:t>
            </a:r>
            <a:r>
              <a:rPr lang="pt-BR" dirty="0"/>
              <a:t>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 (ou seja, métodos baseados na derivada parcial de primeira ordem) que </a:t>
            </a:r>
            <a:r>
              <a:rPr lang="pt-BR" b="1" i="1" dirty="0">
                <a:solidFill>
                  <a:srgbClr val="00B050"/>
                </a:solidFill>
              </a:rPr>
              <a:t>aproximam o gradiente</a:t>
            </a:r>
            <a:r>
              <a:rPr lang="pt-BR" dirty="0"/>
              <a:t>, 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19558</TotalTime>
  <Words>3973</Words>
  <Application>Microsoft Office PowerPoint</Application>
  <PresentationFormat>Widescreen</PresentationFormat>
  <Paragraphs>266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1446</cp:revision>
  <dcterms:created xsi:type="dcterms:W3CDTF">2020-04-06T23:46:10Z</dcterms:created>
  <dcterms:modified xsi:type="dcterms:W3CDTF">2023-06-13T00:48:51Z</dcterms:modified>
</cp:coreProperties>
</file>