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6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41" r:id="rId11"/>
    <p:sldId id="342" r:id="rId12"/>
    <p:sldId id="347" r:id="rId13"/>
    <p:sldId id="346" r:id="rId14"/>
    <p:sldId id="332" r:id="rId15"/>
    <p:sldId id="324" r:id="rId16"/>
    <p:sldId id="306" r:id="rId1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0844" autoAdjust="0"/>
  </p:normalViewPr>
  <p:slideViewPr>
    <p:cSldViewPr snapToGrid="0">
      <p:cViewPr varScale="1">
        <p:scale>
          <a:sx n="106" d="100"/>
          <a:sy n="106" d="100"/>
        </p:scale>
        <p:origin x="804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19/03/2022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baseline="0" dirty="0" smtClean="0"/>
              <a:t> classe</a:t>
            </a:r>
            <a:r>
              <a:rPr lang="pt-BR" dirty="0" smtClean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 smtClean="0"/>
              <a:t>mult_class</a:t>
            </a:r>
            <a:r>
              <a:rPr lang="pt-BR" dirty="0" smtClean="0"/>
              <a:t> como "</a:t>
            </a:r>
            <a:r>
              <a:rPr lang="pt-BR" i="1" dirty="0" smtClean="0"/>
              <a:t>multinomial</a:t>
            </a:r>
            <a:r>
              <a:rPr lang="pt-BR" dirty="0" smtClean="0"/>
              <a:t>" para alternar para regressão Softmax. Você também deve especificar um </a:t>
            </a:r>
            <a:r>
              <a:rPr lang="pt-BR" b="1" dirty="0" smtClean="0"/>
              <a:t>solver</a:t>
            </a:r>
            <a:r>
              <a:rPr lang="pt-BR" dirty="0" smtClean="0"/>
              <a:t> que suporte a regressão Softmax, como o </a:t>
            </a:r>
            <a:r>
              <a:rPr lang="pt-BR" b="1" dirty="0" smtClean="0"/>
              <a:t>solver</a:t>
            </a:r>
            <a:r>
              <a:rPr lang="pt-BR" dirty="0" smtClean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 smtClean="0"/>
              <a:t>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[1] http://deeplearning.stanford.edu/tutorial/supervised/SoftmaxRegression/</a:t>
            </a:r>
          </a:p>
          <a:p>
            <a:r>
              <a:rPr lang="pt-BR" dirty="0" smtClean="0"/>
              <a:t>[2] http://rasbt.github.io/mlxtend/user_guide/classifier/SoftmaxRegression/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414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:r>
                  <a:rPr lang="pt-BR" i="0">
                    <a:latin typeface="Cambria Math" panose="02040503050406030204" pitchFamily="18" charset="0"/>
                  </a:rPr>
                  <a:t>〖</a:t>
                </a:r>
                <a:r>
                  <a:rPr lang="pt-BR" b="1" i="0">
                    <a:latin typeface="Cambria Math" panose="02040503050406030204" pitchFamily="18" charset="0"/>
                  </a:rPr>
                  <a:t>𝒙</a:t>
                </a:r>
                <a:r>
                  <a:rPr lang="pt-BR" i="0">
                    <a:latin typeface="Cambria Math" panose="02040503050406030204" pitchFamily="18" charset="0"/>
                  </a:rPr>
                  <a:t>(𝑖)〗^𝑇</a:t>
                </a:r>
                <a:r>
                  <a:rPr lang="pt-BR" b="1" i="0">
                    <a:latin typeface="Cambria Math" panose="02040503050406030204" pitchFamily="18" charset="0"/>
                  </a:rPr>
                  <a:t> 𝒂_</a:t>
                </a:r>
                <a:r>
                  <a:rPr lang="pt-BR" i="0">
                    <a:latin typeface="Cambria Math" panose="02040503050406030204" pitchFamily="18" charset="0"/>
                  </a:rPr>
                  <a:t>𝑞</a:t>
                </a:r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89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#4:</a:t>
            </a:r>
            <a:r>
              <a:rPr lang="pt-BR" sz="1200" dirty="0" smtClean="0"/>
              <a:t> https://mybinder.org/v2/gh/zz4fap/t320_aprendizado_de_maquina/main?filepath=labs%2FLaboratorio4.ipynb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ClassificationOfFourClassesWithOvAandOvO.ipynb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2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https://colab.research.google.com/github/zz4fap/t320_aprendizado_de_maquina/blob/main/notebooks/classificação/ClassificationOfFourClassesWithOvAandOvO.ipynb</a:t>
            </a:r>
            <a:endParaRPr lang="pt-BR" b="1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Referências:</a:t>
            </a:r>
          </a:p>
          <a:p>
            <a:r>
              <a:rPr lang="pt-BR" dirty="0" smtClean="0"/>
              <a:t>[1] https://scikit-learn.org/stable/modules/generated/sklearn.multiclass.OneVsOneClassifier.html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8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ClassificationOfFourClassesWithOvAandOvO.ipynb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48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66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dirty="0" smtClean="0"/>
              <a:t>Observe que, quando existem apenas duas classes (Q = 2), a função de erro acima é equivalente à função de erro da regressão logística</a:t>
            </a:r>
            <a:r>
              <a:rPr lang="pt-BR" baseline="0" dirty="0" smtClean="0"/>
              <a:t>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65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dirty="0" smtClean="0"/>
              <a:t>Observe que, quando existem apenas duas classes (Q = 2), a função de erro acima é equivalente à função de erro da regressão logística</a:t>
            </a:r>
            <a:r>
              <a:rPr lang="pt-BR" baseline="0" dirty="0" smtClean="0"/>
              <a:t>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baseline="0" dirty="0" smtClean="0"/>
              <a:t> classe</a:t>
            </a:r>
            <a:r>
              <a:rPr lang="pt-BR" dirty="0" smtClean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 smtClean="0"/>
              <a:t>mult_class</a:t>
            </a:r>
            <a:r>
              <a:rPr lang="pt-BR" dirty="0" smtClean="0"/>
              <a:t> como "</a:t>
            </a:r>
            <a:r>
              <a:rPr lang="pt-BR" i="1" dirty="0" smtClean="0"/>
              <a:t>multinomial</a:t>
            </a:r>
            <a:r>
              <a:rPr lang="pt-BR" dirty="0" smtClean="0"/>
              <a:t>" para alternar para regressão Softmax. Você também deve especificar um </a:t>
            </a:r>
            <a:r>
              <a:rPr lang="pt-BR" b="1" dirty="0" smtClean="0"/>
              <a:t>solver</a:t>
            </a:r>
            <a:r>
              <a:rPr lang="pt-BR" dirty="0" smtClean="0"/>
              <a:t> que suporte a regressão Softmax, como o </a:t>
            </a:r>
            <a:r>
              <a:rPr lang="pt-BR" b="1" dirty="0" smtClean="0"/>
              <a:t>solver</a:t>
            </a:r>
            <a:r>
              <a:rPr lang="pt-BR" dirty="0" smtClean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 smtClean="0"/>
              <a:t>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[1] http://deeplearning.stanford.edu/tutorial/supervised/SoftmaxRegression/</a:t>
            </a:r>
          </a:p>
          <a:p>
            <a:r>
              <a:rPr lang="pt-BR" dirty="0" smtClean="0"/>
              <a:t>[2] http://rasbt.github.io/mlxtend/user_guide/classifier/SoftmaxRegression/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3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colab.research.google.com/github/zz4fap/t320_aprendizado_de_maquina/blob/main/notebooks/classifica&#231;&#227;o/softmax_regressor_with_scikit_learn.ipynb" TargetMode="External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colab.research.google.com/github/zz4fap/t320_aprendizado_de_maquina/blob/main/notebooks/classifica&#231;&#227;o/ClassificationOfFourClassesWithOvAandOvO.ipynb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619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 como fizemos anteriormente, precisamos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 </a:t>
                </a:r>
                <a:r>
                  <a:rPr lang="pt-BR" b="1" i="1" dirty="0"/>
                  <a:t>minimizá-la</a:t>
                </a:r>
                <a:r>
                  <a:rPr lang="pt-BR" dirty="0"/>
                  <a:t> para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:r>
                  <a:rPr lang="pt-BR" b="1" i="1" dirty="0"/>
                  <a:t>Q</a:t>
                </a:r>
                <a:r>
                  <a:rPr lang="pt-BR" dirty="0"/>
                  <a:t>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do </a:t>
                </a:r>
                <a:r>
                  <a:rPr lang="pt-BR" dirty="0" smtClean="0"/>
                  <a:t>classificador softmax.</a:t>
                </a:r>
                <a:endParaRPr lang="pt-BR" dirty="0"/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1{⋅} é a </a:t>
                </a:r>
                <a:r>
                  <a:rPr lang="pt-BR" b="1" i="1" dirty="0"/>
                  <a:t>função indicadora</a:t>
                </a:r>
                <a:r>
                  <a:rPr lang="pt-BR" dirty="0"/>
                  <a:t>, de modo que 1{uma condição verdadeira} = 1 e 1{uma condição falsa} = 0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dirty="0"/>
                  <a:t> é a matriz com os </a:t>
                </a:r>
                <a:r>
                  <a:rPr lang="pt-BR" b="1" i="1" dirty="0"/>
                  <a:t>pesos</a:t>
                </a:r>
                <a:r>
                  <a:rPr lang="pt-BR" dirty="0"/>
                  <a:t> para todas as 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 </a:t>
                </a:r>
              </a:p>
              <a:p>
                <a:r>
                  <a:rPr lang="pt-BR" dirty="0"/>
                  <a:t>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dirty="0"/>
                  <a:t> contém </a:t>
                </a:r>
                <a:r>
                  <a:rPr lang="pt-BR" dirty="0" smtClean="0"/>
                  <a:t>em suas colunas os </a:t>
                </a:r>
                <a:r>
                  <a:rPr lang="pt-BR" dirty="0"/>
                  <a:t>vetores de </a:t>
                </a:r>
                <a:r>
                  <a:rPr lang="pt-BR" dirty="0" smtClean="0"/>
                  <a:t>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de </a:t>
                </a:r>
                <a:r>
                  <a:rPr lang="pt-BR" dirty="0" smtClean="0"/>
                  <a:t>cada umas a </a:t>
                </a:r>
                <a:r>
                  <a:rPr lang="pt-BR" b="1" i="1" dirty="0" smtClean="0"/>
                  <a:t>Q</a:t>
                </a:r>
                <a:r>
                  <a:rPr lang="pt-BR" dirty="0" smtClean="0"/>
                  <a:t> classes.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6191"/>
              </a:xfrm>
              <a:blipFill rotWithShape="0">
                <a:blip r:embed="rId3"/>
                <a:stretch>
                  <a:fillRect l="-1217" t="-2036" r="-58" b="-8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24689" y="2952339"/>
                <a:ext cx="1840348" cy="65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 smtClean="0"/>
                  <a:t>O erro tende a 0 quando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200" dirty="0" smtClean="0"/>
                  <a:t> tende a 1, caso contrário, o erro aumenta.</a:t>
                </a:r>
                <a:endParaRPr lang="pt-BR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689" y="2952339"/>
                <a:ext cx="1840348" cy="656975"/>
              </a:xfrm>
              <a:prstGeom prst="rect">
                <a:avLst/>
              </a:prstGeom>
              <a:blipFill rotWithShape="0">
                <a:blip r:embed="rId4"/>
                <a:stretch>
                  <a:fillRect b="-6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10324689" y="3609314"/>
            <a:ext cx="635215" cy="25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90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Usando-se </a:t>
                </a:r>
                <a:r>
                  <a:rPr lang="pt-BR" dirty="0"/>
                  <a:t>a </a:t>
                </a:r>
                <a:r>
                  <a:rPr lang="pt-BR" dirty="0" smtClean="0"/>
                  <a:t>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, </a:t>
                </a:r>
                <a:r>
                  <a:rPr lang="pt-BR" dirty="0"/>
                  <a:t>a equação </a:t>
                </a:r>
                <a:r>
                  <a:rPr lang="pt-BR" dirty="0" smtClean="0"/>
                  <a:t>anterior pode </a:t>
                </a:r>
                <a:r>
                  <a:rPr lang="pt-BR" dirty="0"/>
                  <a:t>ser re-escrita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+1==1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dirty="0" smtClean="0"/>
                  <a:t>vetor utilizando a 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 é um vetor com todas as saídas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 smtClean="0"/>
                  <a:t>funções hipóteses</a:t>
                </a:r>
                <a:endParaRPr lang="pt-BR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            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 smtClean="0"/>
                  <a:t>Notem que quando </a:t>
                </a:r>
                <a:r>
                  <a:rPr lang="pt-BR" dirty="0"/>
                  <a:t>existem apenas duas classes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acima é equivalente à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do </a:t>
                </a:r>
                <a:r>
                  <a:rPr lang="pt-BR" b="1" i="1" dirty="0"/>
                  <a:t>regressor </a:t>
                </a:r>
                <a:r>
                  <a:rPr lang="pt-BR" b="1" i="1" dirty="0" smtClean="0"/>
                  <a:t>logístico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801" r="-348" b="-16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19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475805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i="1" dirty="0"/>
                  <a:t>q</a:t>
                </a:r>
                <a:r>
                  <a:rPr lang="pt-BR" dirty="0"/>
                  <a:t>-ésima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/>
                  <a:t> </a:t>
                </a:r>
              </a:p>
              <a:p>
                <a:r>
                  <a:rPr lang="pt-BR" dirty="0" smtClean="0"/>
                  <a:t>Considerando </a:t>
                </a:r>
                <a:r>
                  <a:rPr lang="pt-BR" dirty="0"/>
                  <a:t>uma </a:t>
                </a:r>
                <a:r>
                  <a:rPr lang="pt-BR" b="1" i="1" dirty="0"/>
                  <a:t>função discriminante linear </a:t>
                </a:r>
                <a:r>
                  <a:rPr lang="pt-BR" dirty="0" smtClean="0"/>
                  <a:t>(i.e.,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), a derivada </a:t>
                </a:r>
                <a:r>
                  <a:rPr lang="pt-BR" dirty="0"/>
                  <a:t>da 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pt-BR" dirty="0"/>
                  <a:t>, </a:t>
                </a:r>
                <a:r>
                  <a:rPr lang="pt-BR" dirty="0" smtClean="0"/>
                  <a:t>com </a:t>
                </a:r>
                <a:r>
                  <a:rPr lang="pt-BR" dirty="0"/>
                  <a:t>respeito a cada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tem uma expressão idêntica àquela obtida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4758055"/>
              </a:xfrm>
              <a:blipFill rotWithShape="0">
                <a:blip r:embed="rId3"/>
                <a:stretch>
                  <a:fillRect l="-993" t="-2049" r="-13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243604" y="5261439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Forma matricial</a:t>
            </a:r>
            <a:endParaRPr lang="pt-BR" sz="1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0818055" y="5523049"/>
            <a:ext cx="425549" cy="188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36879" y="6234947"/>
                <a:ext cx="38404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Para outros formatos de função discriminante, alteramos apenas a matriz </a:t>
                </a:r>
                <a14:m>
                  <m:oMath xmlns:m="http://schemas.openxmlformats.org/officeDocument/2006/math">
                    <m:r>
                      <a:rPr lang="pt-BR" sz="14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79" y="6234947"/>
                <a:ext cx="384048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476" t="-2326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9312812" y="5857835"/>
            <a:ext cx="0" cy="472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94255" cy="456110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depende da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discriminante </a:t>
                </a:r>
                <a:r>
                  <a:rPr lang="pt-BR" dirty="0"/>
                  <a:t>adotada.</a:t>
                </a:r>
              </a:p>
              <a:p>
                <a:r>
                  <a:rPr lang="pt-BR" dirty="0"/>
                  <a:t>Entretato, como vimos antes, esta dependência afeta apenas a </a:t>
                </a:r>
                <a:r>
                  <a:rPr lang="pt-BR" b="1" i="1" dirty="0"/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 smtClean="0"/>
                  <a:t>.</a:t>
                </a:r>
                <a:endParaRPr lang="pt-B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);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, ou seja, o somatório </a:t>
                </a:r>
                <a:r>
                  <a:rPr lang="pt-BR" dirty="0" smtClean="0"/>
                  <a:t>das </a:t>
                </a:r>
                <a:r>
                  <a:rPr lang="pt-BR" b="1" i="1" dirty="0" smtClean="0"/>
                  <a:t>probabilidades condicionais</a:t>
                </a:r>
                <a:r>
                  <a:rPr lang="pt-BR" dirty="0" smtClean="0"/>
                  <a:t> </a:t>
                </a:r>
                <a:r>
                  <a:rPr lang="pt-BR" dirty="0"/>
                  <a:t>de todas as classes é</a:t>
                </a:r>
                <a:r>
                  <a:rPr lang="pt-BR" dirty="0" smtClean="0"/>
                  <a:t> </a:t>
                </a:r>
                <a:r>
                  <a:rPr lang="pt-BR" dirty="0"/>
                  <a:t>igual a 1.</a:t>
                </a:r>
              </a:p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ou seja, temos, um vetor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que atende os requisitos de uma </a:t>
                </a:r>
                <a:r>
                  <a:rPr lang="pt-BR" b="1" i="1" dirty="0"/>
                  <a:t>função probabilidade de massa </a:t>
                </a:r>
                <a:r>
                  <a:rPr lang="pt-BR" b="1" i="1" dirty="0" smtClean="0"/>
                  <a:t>multinomial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94255" cy="4561107"/>
              </a:xfrm>
              <a:blipFill rotWithShape="0">
                <a:blip r:embed="rId3"/>
                <a:stretch>
                  <a:fillRect l="-1119" t="-2937" r="-1902" b="-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13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88615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6" y="4280097"/>
            <a:ext cx="5744391" cy="2507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Após o treinamento</a:t>
                </a:r>
                <a:r>
                  <a:rPr lang="pt-BR" dirty="0"/>
                  <a:t>, o classificador </a:t>
                </a:r>
                <a:r>
                  <a:rPr lang="pt-BR" dirty="0" smtClean="0"/>
                  <a:t>atribui ao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, 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com a maior probabilidade estimada, que é simplesmente a classe com maior valor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A arquitetura de um </a:t>
                </a:r>
                <a:r>
                  <a:rPr lang="pt-BR" b="1" i="1" dirty="0" smtClean="0"/>
                  <a:t>regressor softmax </a:t>
                </a:r>
                <a:r>
                  <a:rPr lang="pt-BR" dirty="0" smtClean="0"/>
                  <a:t>para três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 smtClean="0"/>
                  <a:t>) e dois atributos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 é mostrada abaixo.</a:t>
                </a:r>
                <a:endParaRPr lang="pt-BR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  <a:blipFill rotWithShape="0">
                <a:blip r:embed="rId4"/>
                <a:stretch>
                  <a:fillRect l="-924" t="-3448" r="-326" b="-2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141724" y="6467055"/>
            <a:ext cx="405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hlinkClick r:id="rId5"/>
              </a:rPr>
              <a:t>Exemplo: softmax_regressor_with_scikit_learn.ipynb</a:t>
            </a:r>
            <a:endParaRPr lang="pt-BR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 ideia </a:t>
                </a:r>
                <a:r>
                  <a:rPr lang="pt-BR" dirty="0" smtClean="0"/>
                  <a:t>por trás da </a:t>
                </a:r>
                <a:r>
                  <a:rPr lang="pt-BR" b="1" i="1" dirty="0" smtClean="0"/>
                  <a:t>regressão softmax </a:t>
                </a:r>
                <a:r>
                  <a:rPr lang="pt-BR" dirty="0" smtClean="0"/>
                  <a:t>é </a:t>
                </a:r>
                <a:r>
                  <a:rPr lang="pt-BR" dirty="0"/>
                  <a:t>bastante simples: </a:t>
                </a:r>
                <a:r>
                  <a:rPr lang="pt-BR" dirty="0" smtClean="0"/>
                  <a:t>dado um exemplo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 </a:t>
                </a:r>
                <a:r>
                  <a:rPr lang="pt-BR" dirty="0" smtClean="0"/>
                  <a:t>regressor softmax </a:t>
                </a:r>
                <a:r>
                  <a:rPr lang="pt-BR" dirty="0"/>
                  <a:t>primeiro calcula uma </a:t>
                </a:r>
                <a:r>
                  <a:rPr lang="pt-BR" dirty="0" smtClean="0"/>
                  <a:t>“</a:t>
                </a:r>
                <a:r>
                  <a:rPr lang="pt-BR" b="1" i="1" dirty="0" smtClean="0"/>
                  <a:t>pontuação</a:t>
                </a:r>
                <a:r>
                  <a:rPr lang="pt-BR" i="1" dirty="0" smtClean="0"/>
                  <a:t>”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, para </a:t>
                </a:r>
                <a:r>
                  <a:rPr lang="pt-BR" dirty="0"/>
                  <a:t>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em seguida, estima a probabilidade de cada classe aplicando a função softmax </a:t>
                </a:r>
                <a:r>
                  <a:rPr lang="pt-BR" dirty="0" smtClean="0"/>
                  <a:t>às “</a:t>
                </a:r>
                <a:r>
                  <a:rPr lang="pt-BR" b="1" i="1" dirty="0" smtClean="0"/>
                  <a:t>pontuações</a:t>
                </a:r>
                <a:r>
                  <a:rPr lang="pt-BR" i="1" dirty="0" smtClean="0"/>
                  <a:t>”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blipFill rotWithShape="0">
                <a:blip r:embed="rId6"/>
                <a:stretch>
                  <a:fillRect l="-969" t="-1706" b="-44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IV)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4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8057" cy="4351338"/>
          </a:xfrm>
        </p:spPr>
        <p:txBody>
          <a:bodyPr/>
          <a:lstStyle/>
          <a:p>
            <a:r>
              <a:rPr lang="pt-BR" dirty="0" smtClean="0"/>
              <a:t>Anteriormente, aprendemos uma nova </a:t>
            </a:r>
            <a:r>
              <a:rPr lang="pt-BR" b="1" i="1" dirty="0" smtClean="0"/>
              <a:t>função </a:t>
            </a:r>
            <a:r>
              <a:rPr lang="pt-BR" b="1" i="1" dirty="0"/>
              <a:t>de limiar</a:t>
            </a:r>
            <a:r>
              <a:rPr lang="pt-BR" dirty="0"/>
              <a:t>, chamada de </a:t>
            </a:r>
            <a:r>
              <a:rPr lang="pt-BR" b="1" i="1" dirty="0" smtClean="0"/>
              <a:t>função logística</a:t>
            </a:r>
            <a:r>
              <a:rPr lang="pt-BR" dirty="0"/>
              <a:t>, com a qual </a:t>
            </a:r>
            <a:r>
              <a:rPr lang="pt-BR" dirty="0" smtClean="0"/>
              <a:t>foi </a:t>
            </a:r>
            <a:r>
              <a:rPr lang="pt-BR" dirty="0"/>
              <a:t>possível se encontrar </a:t>
            </a:r>
            <a:r>
              <a:rPr lang="pt-BR" dirty="0" smtClean="0"/>
              <a:t>uma solução com o algoritmo do </a:t>
            </a:r>
            <a:r>
              <a:rPr lang="pt-BR" b="1" i="1" dirty="0" smtClean="0"/>
              <a:t>gradiente </a:t>
            </a:r>
            <a:r>
              <a:rPr lang="pt-BR" b="1" i="1" dirty="0"/>
              <a:t>descendente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Classificadores que utilizam a </a:t>
            </a:r>
            <a:r>
              <a:rPr lang="pt-BR" b="1" i="1" dirty="0" smtClean="0"/>
              <a:t>função logística </a:t>
            </a:r>
            <a:r>
              <a:rPr lang="pt-BR" dirty="0" smtClean="0"/>
              <a:t>como</a:t>
            </a:r>
            <a:r>
              <a:rPr lang="pt-BR" b="1" i="1" dirty="0" smtClean="0"/>
              <a:t> função de limiar </a:t>
            </a:r>
            <a:r>
              <a:rPr lang="pt-BR" dirty="0" smtClean="0"/>
              <a:t>são</a:t>
            </a:r>
            <a:r>
              <a:rPr lang="pt-BR" b="1" i="1" dirty="0" smtClean="0"/>
              <a:t> </a:t>
            </a:r>
            <a:r>
              <a:rPr lang="pt-BR" dirty="0" smtClean="0"/>
              <a:t>conhecidos como </a:t>
            </a:r>
            <a:r>
              <a:rPr lang="pt-BR" b="1" i="1" dirty="0" smtClean="0"/>
              <a:t>regressores logísticos</a:t>
            </a:r>
            <a:r>
              <a:rPr lang="pt-BR" dirty="0" smtClean="0"/>
              <a:t> e são utilizados em problemas de </a:t>
            </a:r>
            <a:r>
              <a:rPr lang="pt-BR" b="1" i="1" dirty="0" smtClean="0"/>
              <a:t>classificação binária</a:t>
            </a:r>
            <a:r>
              <a:rPr lang="pt-BR" dirty="0" smtClean="0"/>
              <a:t>, ou seja, problemas com 2 classes apenas.</a:t>
            </a:r>
          </a:p>
          <a:p>
            <a:r>
              <a:rPr lang="pt-BR" dirty="0" smtClean="0"/>
              <a:t>Na sequência, veremos como lidar com problemas de classificação que envolvem mais de 2 classes, também chamados de </a:t>
            </a:r>
            <a:r>
              <a:rPr lang="pt-BR" b="1" i="1" dirty="0" smtClean="0"/>
              <a:t>classificação multi-classes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multi-classe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680"/>
                <a:ext cx="11171831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Até </a:t>
                </a:r>
                <a:r>
                  <a:rPr lang="pt-BR" dirty="0" smtClean="0"/>
                  <a:t>agora, nós </a:t>
                </a:r>
                <a:r>
                  <a:rPr lang="pt-BR" dirty="0"/>
                  <a:t>vimos como classificar </a:t>
                </a:r>
                <a:r>
                  <a:rPr lang="pt-BR" dirty="0" smtClean="0"/>
                  <a:t>utilizando </a:t>
                </a:r>
                <a:r>
                  <a:rPr lang="pt-BR" b="1" i="1" dirty="0"/>
                  <a:t>regressão logística </a:t>
                </a:r>
                <a:r>
                  <a:rPr lang="pt-BR" dirty="0" smtClean="0"/>
                  <a:t>quando </a:t>
                </a:r>
                <a:r>
                  <a:rPr lang="pt-BR" dirty="0"/>
                  <a:t>os dados pertencem a apenas 2 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), mas e quando existem mais de 2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 smtClean="0"/>
                  <a:t>)? 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Reconhecimento de dígitos escritos </a:t>
                </a:r>
                <a:r>
                  <a:rPr lang="nl-BE" dirty="0"/>
                  <a:t>à</a:t>
                </a:r>
                <a:r>
                  <a:rPr lang="pt-BR" dirty="0"/>
                  <a:t> </a:t>
                </a:r>
                <a:r>
                  <a:rPr lang="pt-BR" dirty="0" smtClean="0"/>
                  <a:t>mão: 10 dígitos.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</a:t>
                </a:r>
                <a:r>
                  <a:rPr lang="pt-BR" dirty="0" smtClean="0"/>
                  <a:t>texto: Esportes, Economia, Política, Entretenimento, etc.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</a:t>
                </a:r>
                <a:r>
                  <a:rPr lang="pt-BR" dirty="0" smtClean="0"/>
                  <a:t>sentimentos: Neutro, Positivo, Negativo.</a:t>
                </a:r>
              </a:p>
              <a:p>
                <a:r>
                  <a:rPr lang="pt-BR" dirty="0" smtClean="0"/>
                  <a:t>Existem algumas abordagens </a:t>
                </a:r>
                <a:r>
                  <a:rPr lang="pt-BR" dirty="0"/>
                  <a:t>para </a:t>
                </a:r>
                <a:r>
                  <a:rPr lang="pt-BR" dirty="0" smtClean="0"/>
                  <a:t>a </a:t>
                </a:r>
                <a:r>
                  <a:rPr lang="pt-BR" b="1" i="1" dirty="0" smtClean="0"/>
                  <a:t>classificação multi-classe</a:t>
                </a:r>
                <a:r>
                  <a:rPr lang="pt-BR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Um-Contra-o-Resto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Um-Contra-Um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Regressão Softmax</a:t>
                </a:r>
              </a:p>
              <a:p>
                <a:r>
                  <a:rPr lang="pt-BR" dirty="0" smtClean="0"/>
                  <a:t>As duas primeiras podem ser aplicadas a qualquer tipo de </a:t>
                </a:r>
                <a:r>
                  <a:rPr lang="pt-BR" b="1" i="1" dirty="0" smtClean="0"/>
                  <a:t>classificador binário</a:t>
                </a:r>
                <a:r>
                  <a:rPr lang="pt-BR" dirty="0" smtClean="0"/>
                  <a:t> e não apenas ao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terceira abordagem é uma generalização do </a:t>
                </a:r>
                <a:r>
                  <a:rPr lang="pt-BR" b="1" i="1" dirty="0" smtClean="0"/>
                  <a:t>classificador logístico </a:t>
                </a:r>
                <a:r>
                  <a:rPr lang="pt-BR" dirty="0" smtClean="0"/>
                  <a:t>para problemas multi-classe.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680"/>
                <a:ext cx="11171831" cy="5032376"/>
              </a:xfrm>
              <a:blipFill rotWithShape="0">
                <a:blip r:embed="rId2"/>
                <a:stretch>
                  <a:fillRect l="-818" t="-2424"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1013299"/>
          </a:xfrm>
        </p:spPr>
        <p:txBody>
          <a:bodyPr/>
          <a:lstStyle/>
          <a:p>
            <a:r>
              <a:rPr lang="pt-BR" dirty="0" smtClean="0"/>
              <a:t>Um-Contra-o-Resto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Nesta abordagem, nós treinamos um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binário</a:t>
                </a:r>
                <a:r>
                  <a:rPr lang="pt-BR" dirty="0"/>
                  <a:t> </a:t>
                </a:r>
                <a:r>
                  <a:rPr lang="pt-BR" dirty="0" smtClean="0"/>
                  <a:t>(e.g.,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), representado por sua função hipótese,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, para cada classe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 para predizer a probabilidade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  <a:endParaRPr lang="pt-BR" b="0" dirty="0" smtClean="0"/>
              </a:p>
              <a:p>
                <a:r>
                  <a:rPr lang="pt-BR" dirty="0" smtClean="0"/>
                  <a:t>Em outras palavras, cria-se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 smtClean="0"/>
                  <a:t> </a:t>
                </a:r>
                <a:r>
                  <a:rPr lang="pt-BR" b="1" i="1" dirty="0" smtClean="0"/>
                  <a:t>classificadores binários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b="0" dirty="0" smtClean="0"/>
                  <a:t>onde para cada classificador, a classe positiva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 smtClean="0"/>
                  <a:t> e a classe negativa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 smtClean="0"/>
                  <a:t> é a junção de todas as outras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 smtClean="0"/>
                  <a:t> classes.</a:t>
                </a:r>
              </a:p>
              <a:p>
                <a:r>
                  <a:rPr lang="pt-BR" dirty="0" smtClean="0"/>
                  <a:t>Portanto, o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deve indicar a classe positiva caso o exemplo pertença à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e a classe negativa caso o exemplo pertença a qualquer outra classe.</a:t>
                </a:r>
                <a:endParaRPr lang="pt-BR" b="0" dirty="0" smtClean="0"/>
              </a:p>
              <a:p>
                <a:r>
                  <a:rPr lang="pt-BR" dirty="0" smtClean="0"/>
                  <a:t>Para cada novo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, realiza-se as predições e escolhe-se a classe que maximize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 smtClean="0">
                    <a:latin typeface="Cambria Math" panose="02040503050406030204" pitchFamily="18" charset="0"/>
                  </a:rPr>
                  <a:t>arg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vantagem desta abordagem é que se treina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desvantagem é que cada </a:t>
                </a:r>
                <a:r>
                  <a:rPr lang="pt-BR" b="1" i="1" dirty="0" smtClean="0"/>
                  <a:t>classificador binário </a:t>
                </a:r>
                <a:r>
                  <a:rPr lang="pt-BR" dirty="0" smtClean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-1 vezes maior, o que pode aumentar o tempo de treinamento.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  <a:blipFill rotWithShape="0">
                <a:blip r:embed="rId3"/>
                <a:stretch>
                  <a:fillRect l="-874" t="-2975" r="-601" b="-5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9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Um-Contra-o-Resto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43" y="124681"/>
            <a:ext cx="8053514" cy="6608637"/>
          </a:xfrm>
          <a:prstGeom prst="rect">
            <a:avLst/>
          </a:prstGeom>
        </p:spPr>
      </p:pic>
      <p:sp>
        <p:nvSpPr>
          <p:cNvPr id="5" name="Mais 4"/>
          <p:cNvSpPr/>
          <p:nvPr/>
        </p:nvSpPr>
        <p:spPr>
          <a:xfrm>
            <a:off x="6563762" y="1632368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563762" y="3895876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590921" y="611411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38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Um-Contra-Um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 smtClean="0"/>
                  <a:t>classificadores </a:t>
                </a:r>
                <a:r>
                  <a:rPr lang="pt-BR" b="1" i="1" dirty="0"/>
                  <a:t>binários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construído para fazer a distinção entre </a:t>
                </a:r>
                <a:r>
                  <a:rPr lang="pt-BR" dirty="0" smtClean="0"/>
                  <a:t>exemplos pertencentes </a:t>
                </a:r>
                <a:r>
                  <a:rPr lang="pt-BR" dirty="0"/>
                  <a:t>a </a:t>
                </a:r>
                <a:r>
                  <a:rPr lang="pt-BR" dirty="0" smtClean="0"/>
                  <a:t>cada um dos possíveis </a:t>
                </a:r>
                <a:r>
                  <a:rPr lang="pt-BR" b="1" i="1" dirty="0" smtClean="0"/>
                  <a:t>pares</a:t>
                </a:r>
                <a:r>
                  <a:rPr lang="pt-BR" dirty="0" smtClean="0"/>
                  <a:t> de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 smtClean="0"/>
                  <a:t>, então treina-se 6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No </a:t>
                </a:r>
                <a:r>
                  <a:rPr lang="pt-BR" dirty="0"/>
                  <a:t>final, cada </a:t>
                </a:r>
                <a:r>
                  <a:rPr lang="pt-BR" dirty="0" smtClean="0"/>
                  <a:t>exemplo é </a:t>
                </a:r>
                <a:r>
                  <a:rPr lang="pt-BR" dirty="0"/>
                  <a:t>classificado conforme o </a:t>
                </a:r>
                <a:r>
                  <a:rPr lang="pt-BR" b="1" i="1" dirty="0"/>
                  <a:t>voto majoritário </a:t>
                </a:r>
                <a:r>
                  <a:rPr lang="pt-BR" dirty="0" smtClean="0"/>
                  <a:t>entre os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 principal vantagem </a:t>
                </a:r>
                <a:r>
                  <a:rPr lang="pt-BR" dirty="0" smtClean="0"/>
                  <a:t>da abordagem </a:t>
                </a:r>
                <a:r>
                  <a:rPr lang="pt-BR" b="1" i="1" dirty="0" smtClean="0"/>
                  <a:t>Um-Contra-Um </a:t>
                </a:r>
                <a:r>
                  <a:rPr lang="pt-BR" dirty="0" smtClean="0"/>
                  <a:t>é </a:t>
                </a:r>
                <a:r>
                  <a:rPr lang="pt-BR" dirty="0"/>
                  <a:t>que 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precisa ser treinado apenas </a:t>
                </a:r>
                <a:r>
                  <a:rPr lang="pt-BR" dirty="0" smtClean="0"/>
                  <a:t>com as </a:t>
                </a:r>
                <a:r>
                  <a:rPr lang="pt-BR" dirty="0"/>
                  <a:t>duas classes que ele deve </a:t>
                </a:r>
                <a:r>
                  <a:rPr lang="pt-BR" dirty="0" smtClean="0"/>
                  <a:t>distinguir.</a:t>
                </a:r>
              </a:p>
              <a:p>
                <a:r>
                  <a:rPr lang="pt-BR" dirty="0" smtClean="0"/>
                  <a:t>A desvantagem é que, 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 smtClean="0"/>
                  <a:t>, temos que treinar 45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  <a:blipFill rotWithShape="0">
                <a:blip r:embed="rId3"/>
                <a:stretch>
                  <a:fillRect l="-1004" t="-2868" r="-390" b="-3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61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Um-Contra-Um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3" y="124681"/>
            <a:ext cx="8370533" cy="6608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8364" y="6363986"/>
            <a:ext cx="582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  <a:hlinkClick r:id="rId4"/>
              </a:rPr>
              <a:t>Exemplo: ClassificationOfFourClassesWithOvAandOvO.ipynb</a:t>
            </a:r>
            <a:endParaRPr lang="pt-BR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43110" y="5030931"/>
                <a:ext cx="2354747" cy="914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110" y="5030931"/>
                <a:ext cx="2354747" cy="9149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is 5"/>
          <p:cNvSpPr/>
          <p:nvPr/>
        </p:nvSpPr>
        <p:spPr>
          <a:xfrm>
            <a:off x="6726726" y="166352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753887" y="3877955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753887" y="6119540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19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7384"/>
            <a:ext cx="11185478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Também conhecida como </a:t>
            </a:r>
            <a:r>
              <a:rPr lang="pt-BR" b="1" i="1" dirty="0"/>
              <a:t>regressão logística multinomial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ideia é </a:t>
            </a:r>
            <a:r>
              <a:rPr lang="pt-BR" dirty="0" smtClean="0"/>
              <a:t>treinar </a:t>
            </a:r>
            <a:r>
              <a:rPr lang="pt-BR" dirty="0"/>
              <a:t>um </a:t>
            </a:r>
            <a:r>
              <a:rPr lang="pt-BR" b="1" i="1" dirty="0" smtClean="0"/>
              <a:t>único</a:t>
            </a:r>
            <a:r>
              <a:rPr lang="pt-BR" dirty="0" smtClean="0"/>
              <a:t> classificador </a:t>
            </a:r>
            <a:r>
              <a:rPr lang="pt-BR" dirty="0"/>
              <a:t>que classifique mais de 2 classes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 exemplo, para um problema com 4 classes, teríamos um único classificador, mas com 4 saídas.</a:t>
            </a:r>
            <a:endParaRPr lang="pt-BR" dirty="0"/>
          </a:p>
          <a:p>
            <a:r>
              <a:rPr lang="pt-BR" dirty="0"/>
              <a:t>É importante salientar que ele prediz </a:t>
            </a:r>
            <a:r>
              <a:rPr lang="pt-BR" b="1" i="1" dirty="0"/>
              <a:t>apenas </a:t>
            </a:r>
            <a:r>
              <a:rPr lang="pt-BR" b="1" i="1" dirty="0">
                <a:solidFill>
                  <a:srgbClr val="FF0000"/>
                </a:solidFill>
              </a:rPr>
              <a:t>uma</a:t>
            </a:r>
            <a:r>
              <a:rPr lang="pt-BR" b="1" i="1" dirty="0"/>
              <a:t> classe de cada vez</a:t>
            </a:r>
            <a:r>
              <a:rPr lang="pt-BR" dirty="0"/>
              <a:t>, ou seja, ele é </a:t>
            </a:r>
            <a:r>
              <a:rPr lang="pt-BR" b="1" i="1" dirty="0" smtClean="0"/>
              <a:t>multi-classe</a:t>
            </a:r>
            <a:r>
              <a:rPr lang="pt-BR" dirty="0" smtClean="0"/>
              <a:t> </a:t>
            </a:r>
            <a:r>
              <a:rPr lang="pt-BR" dirty="0"/>
              <a:t>e não </a:t>
            </a:r>
            <a:r>
              <a:rPr lang="pt-BR" b="1" i="1" dirty="0" smtClean="0"/>
              <a:t>multi-label</a:t>
            </a:r>
            <a:r>
              <a:rPr lang="pt-BR" dirty="0" smtClean="0"/>
              <a:t>, </a:t>
            </a:r>
            <a:r>
              <a:rPr lang="pt-BR" dirty="0"/>
              <a:t>portanto, ele deve ser usado apenas com </a:t>
            </a:r>
            <a:r>
              <a:rPr lang="pt-BR" b="1" i="1" dirty="0"/>
              <a:t>classes mutuamente exclusivas</a:t>
            </a:r>
            <a:r>
              <a:rPr lang="pt-BR" dirty="0"/>
              <a:t>, como por exemplo diferentes tipos de plantas, dígitos, categorias de notícias, etc. </a:t>
            </a:r>
            <a:endParaRPr lang="pt-BR" dirty="0" smtClean="0"/>
          </a:p>
          <a:p>
            <a:r>
              <a:rPr lang="pt-BR" dirty="0" smtClean="0"/>
              <a:t>Portanto</a:t>
            </a:r>
            <a:r>
              <a:rPr lang="pt-BR" dirty="0"/>
              <a:t>, você não poderia usá-lo para reconhecer várias pessoas em uma foto, por exemplo.</a:t>
            </a:r>
          </a:p>
          <a:p>
            <a:r>
              <a:rPr lang="pt-BR" dirty="0"/>
              <a:t>É uma abordagem mais robusta que as anteriores e que consiste em </a:t>
            </a:r>
            <a:r>
              <a:rPr lang="pt-BR" dirty="0" smtClean="0"/>
              <a:t>criar um </a:t>
            </a:r>
            <a:r>
              <a:rPr lang="pt-BR" b="1" i="1" dirty="0" smtClean="0"/>
              <a:t>único</a:t>
            </a:r>
            <a:r>
              <a:rPr lang="pt-BR" dirty="0" smtClean="0"/>
              <a:t> modelo </a:t>
            </a:r>
            <a:r>
              <a:rPr lang="pt-BR" dirty="0"/>
              <a:t>em que cada saída representa a </a:t>
            </a:r>
            <a:r>
              <a:rPr lang="pt-BR" b="1" i="1" dirty="0"/>
              <a:t>probabilidade</a:t>
            </a:r>
            <a:r>
              <a:rPr lang="pt-BR" dirty="0"/>
              <a:t> de </a:t>
            </a:r>
            <a:r>
              <a:rPr lang="pt-BR" dirty="0" smtClean="0"/>
              <a:t>um exemplo </a:t>
            </a:r>
            <a:r>
              <a:rPr lang="pt-BR" dirty="0"/>
              <a:t>pertencer a uma classe específica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804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917765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33016"/>
                <a:ext cx="11091203" cy="542498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Isto é feito a partir de uma generalização da </a:t>
                </a:r>
                <a:r>
                  <a:rPr lang="pt-BR" b="1" i="1" dirty="0" smtClean="0"/>
                  <a:t>função logística</a:t>
                </a:r>
                <a:r>
                  <a:rPr lang="pt-BR" dirty="0" smtClean="0"/>
                  <a:t> chamada de </a:t>
                </a:r>
                <a:r>
                  <a:rPr lang="pt-BR" b="1" i="1" dirty="0" smtClean="0"/>
                  <a:t>função softmax</a:t>
                </a:r>
                <a:r>
                  <a:rPr lang="pt-BR" dirty="0" smtClean="0"/>
                  <a:t>, a qual </a:t>
                </a:r>
                <a:r>
                  <a:rPr lang="pt-BR" dirty="0"/>
                  <a:t>é definida </a:t>
                </a:r>
                <a:r>
                  <a:rPr lang="pt-BR" dirty="0" smtClean="0"/>
                  <a:t>como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</a:t>
                </a:r>
                <a:r>
                  <a:rPr lang="pt-BR" b="1" i="1" dirty="0"/>
                  <a:t>vetor de pesos </a:t>
                </a:r>
                <a:r>
                  <a:rPr lang="pt-BR" dirty="0"/>
                  <a:t>associado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-ésima saída do classificador,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associada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-ésima </a:t>
                </a:r>
                <a:r>
                  <a:rPr lang="pt-BR" dirty="0" smtClean="0"/>
                  <a:t>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 indica o número da amostra  </a:t>
                </a:r>
                <a:r>
                  <a:rPr lang="pt-BR" dirty="0"/>
                  <a:t>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é 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para </a:t>
                </a:r>
                <a:r>
                  <a:rPr lang="pt-BR" dirty="0" smtClean="0"/>
                  <a:t>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-ésima classe.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endParaRPr lang="pt-BR" b="1" i="1" dirty="0" smtClean="0">
                  <a:solidFill>
                    <a:srgbClr val="FF0000"/>
                  </a:solidFill>
                </a:endParaRPr>
              </a:p>
              <a:p>
                <a:r>
                  <a:rPr lang="pt-BR" dirty="0"/>
                  <a:t>A </a:t>
                </a:r>
                <a:r>
                  <a:rPr lang="pt-BR" b="1" i="1" dirty="0" smtClean="0"/>
                  <a:t>função softmax</a:t>
                </a:r>
                <a:r>
                  <a:rPr lang="pt-BR" dirty="0" smtClean="0"/>
                  <a:t> </a:t>
                </a:r>
                <a:r>
                  <a:rPr lang="pt-BR" dirty="0"/>
                  <a:t>estende </a:t>
                </a:r>
                <a:r>
                  <a:rPr lang="pt-BR" dirty="0" smtClean="0"/>
                  <a:t>a ideia do </a:t>
                </a:r>
                <a:r>
                  <a:rPr lang="pt-BR" b="1" i="1" dirty="0" smtClean="0"/>
                  <a:t>regressor logístico </a:t>
                </a:r>
                <a:r>
                  <a:rPr lang="pt-BR" dirty="0" smtClean="0"/>
                  <a:t>ao mundo multi-classes. </a:t>
                </a:r>
              </a:p>
              <a:p>
                <a:r>
                  <a:rPr lang="pt-BR" dirty="0" smtClean="0"/>
                  <a:t>Ou </a:t>
                </a:r>
                <a:r>
                  <a:rPr lang="pt-BR" dirty="0"/>
                  <a:t>seja, </a:t>
                </a:r>
                <a:r>
                  <a:rPr lang="pt-BR" dirty="0" smtClean="0"/>
                  <a:t>a função softmax </a:t>
                </a:r>
                <a:r>
                  <a:rPr lang="pt-BR" dirty="0"/>
                  <a:t>atribui </a:t>
                </a:r>
                <a:r>
                  <a:rPr lang="pt-BR" dirty="0" smtClean="0"/>
                  <a:t>probabilidades (i.e., valores no intervalo [0, 1]) a </a:t>
                </a:r>
                <a:r>
                  <a:rPr lang="pt-BR" dirty="0"/>
                  <a:t>cada classe em um problema </a:t>
                </a:r>
                <a:r>
                  <a:rPr lang="pt-BR" dirty="0" smtClean="0"/>
                  <a:t>com </a:t>
                </a:r>
                <a:r>
                  <a:rPr lang="pt-BR" dirty="0"/>
                  <a:t>várias classes. </a:t>
                </a:r>
                <a:endParaRPr lang="pt-BR" dirty="0" smtClean="0"/>
              </a:p>
              <a:p>
                <a:r>
                  <a:rPr lang="pt-BR" dirty="0" smtClean="0"/>
                  <a:t>Essas </a:t>
                </a:r>
                <a:r>
                  <a:rPr lang="pt-BR" dirty="0"/>
                  <a:t>probabilidades </a:t>
                </a:r>
                <a:r>
                  <a:rPr lang="pt-BR" dirty="0" smtClean="0"/>
                  <a:t>devem </a:t>
                </a:r>
                <a:r>
                  <a:rPr lang="pt-BR" dirty="0"/>
                  <a:t>somar </a:t>
                </a:r>
                <a:r>
                  <a:rPr lang="pt-BR" dirty="0" smtClean="0"/>
                  <a:t>1.</a:t>
                </a:r>
              </a:p>
              <a:p>
                <a:r>
                  <a:rPr lang="pt-BR" dirty="0"/>
                  <a:t>O objetivo é </a:t>
                </a:r>
                <a:r>
                  <a:rPr lang="pt-BR" dirty="0" smtClean="0"/>
                  <a:t>encontrar um </a:t>
                </a:r>
                <a:r>
                  <a:rPr lang="pt-BR" b="1" i="1" dirty="0" smtClean="0"/>
                  <a:t>modelo</a:t>
                </a:r>
                <a:r>
                  <a:rPr lang="pt-BR" dirty="0" smtClean="0"/>
                  <a:t> (i.e., seus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) que atribua uma </a:t>
                </a:r>
                <a:r>
                  <a:rPr lang="pt-BR" dirty="0"/>
                  <a:t>alta probabilidade para a classe alvo (e consequentemente uma baixa probabilidade para as demais classes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33016"/>
                <a:ext cx="11091203" cy="5424984"/>
              </a:xfrm>
              <a:blipFill rotWithShape="0">
                <a:blip r:embed="rId3"/>
                <a:stretch>
                  <a:fillRect l="-659" t="-2360" r="-10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331354" y="1867011"/>
            <a:ext cx="1860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O somatório de termos exponenciais normaliza o valor da </a:t>
            </a:r>
            <a:r>
              <a:rPr lang="pt-BR" sz="1200" i="1" dirty="0" smtClean="0"/>
              <a:t>q</a:t>
            </a:r>
            <a:r>
              <a:rPr lang="pt-BR" sz="1200" dirty="0" smtClean="0"/>
              <a:t>-ésima saída de tal forma que o somatório das Q saídas seja igual a 1.</a:t>
            </a:r>
            <a:endParaRPr lang="pt-BR" sz="1200" dirty="0"/>
          </a:p>
        </p:txBody>
      </p:sp>
      <p:sp>
        <p:nvSpPr>
          <p:cNvPr id="12" name="Rectangle 11"/>
          <p:cNvSpPr/>
          <p:nvPr/>
        </p:nvSpPr>
        <p:spPr>
          <a:xfrm>
            <a:off x="7455582" y="2364136"/>
            <a:ext cx="1638869" cy="507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094451" y="2458845"/>
            <a:ext cx="1405719" cy="333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446" y="2150480"/>
            <a:ext cx="148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Cada </a:t>
            </a:r>
            <a:r>
              <a:rPr lang="pt-BR" sz="1200" dirty="0"/>
              <a:t>classe tem seu próprio vetor de </a:t>
            </a:r>
            <a:r>
              <a:rPr lang="pt-BR" sz="1200" dirty="0" smtClean="0"/>
              <a:t>pesos dedicado</a:t>
            </a:r>
            <a:r>
              <a:rPr lang="pt-BR" sz="1200" dirty="0"/>
              <a:t>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92702" y="2513666"/>
            <a:ext cx="323556" cy="440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575879" y="3482931"/>
            <a:ext cx="1555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Assim como com o regressor logístico, podemos ter funções discriminates não-lineares.</a:t>
            </a:r>
            <a:endParaRPr lang="pt-BR" sz="12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979668" y="3671668"/>
            <a:ext cx="711778" cy="168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10204</TotalTime>
  <Words>1443</Words>
  <Application>Microsoft Office PowerPoint</Application>
  <PresentationFormat>Widescreen</PresentationFormat>
  <Paragraphs>149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IV)</vt:lpstr>
      <vt:lpstr>Recapitulando</vt:lpstr>
      <vt:lpstr>Casos multi-classe</vt:lpstr>
      <vt:lpstr>Um-Contra-o-Resto</vt:lpstr>
      <vt:lpstr>Um-Contra-o-Resto</vt:lpstr>
      <vt:lpstr>Um-Contra-Um</vt:lpstr>
      <vt:lpstr>Um-Contra-Um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Tarefas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1650</cp:revision>
  <dcterms:created xsi:type="dcterms:W3CDTF">2020-01-20T13:50:05Z</dcterms:created>
  <dcterms:modified xsi:type="dcterms:W3CDTF">2022-03-19T11:17:54Z</dcterms:modified>
</cp:coreProperties>
</file>