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4" r:id="rId3"/>
    <p:sldId id="257" r:id="rId4"/>
    <p:sldId id="282" r:id="rId5"/>
    <p:sldId id="263" r:id="rId6"/>
    <p:sldId id="298" r:id="rId7"/>
    <p:sldId id="328" r:id="rId8"/>
    <p:sldId id="329" r:id="rId9"/>
    <p:sldId id="338" r:id="rId10"/>
    <p:sldId id="331" r:id="rId11"/>
    <p:sldId id="332" r:id="rId12"/>
    <p:sldId id="333" r:id="rId13"/>
    <p:sldId id="340" r:id="rId14"/>
    <p:sldId id="335" r:id="rId15"/>
    <p:sldId id="336" r:id="rId16"/>
    <p:sldId id="342" r:id="rId17"/>
    <p:sldId id="337" r:id="rId18"/>
    <p:sldId id="324" r:id="rId19"/>
    <p:sldId id="306" r:id="rId20"/>
    <p:sldId id="339" r:id="rId21"/>
    <p:sldId id="341" r:id="rId22"/>
    <p:sldId id="343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1382" autoAdjust="0"/>
  </p:normalViewPr>
  <p:slideViewPr>
    <p:cSldViewPr snapToGrid="0">
      <p:cViewPr varScale="1">
        <p:scale>
          <a:sx n="68" d="100"/>
          <a:sy n="68" d="100"/>
        </p:scale>
        <p:origin x="810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11/08/2021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Motivacão:</a:t>
            </a:r>
            <a:r>
              <a:rPr lang="pt-BR" baseline="0" dirty="0" smtClean="0"/>
              <a:t> classificacão de e-mails, detecção de símbolos, classificação de modulações</a:t>
            </a:r>
            <a:r>
              <a:rPr lang="pt-BR" baseline="0" smtClean="0"/>
              <a:t>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11/08/2021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4859" cy="485653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vocês devem 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com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saída desejada para </a:t>
                </a:r>
                <a:r>
                  <a:rPr lang="pt-BR" dirty="0" smtClean="0"/>
                  <a:t>um dado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deve ser </a:t>
                </a:r>
                <a:r>
                  <a:rPr lang="pt-BR" dirty="0"/>
                  <a:t>o </a:t>
                </a:r>
                <a:r>
                  <a:rPr lang="pt-BR" b="1" i="1" dirty="0" smtClean="0"/>
                  <a:t>rótulo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da classe à qual </a:t>
                </a:r>
                <a:r>
                  <a:rPr lang="pt-BR" dirty="0" smtClean="0"/>
                  <a:t>ele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modelo, é </a:t>
                </a:r>
                <a:r>
                  <a:rPr lang="pt-BR" dirty="0" smtClean="0"/>
                  <a:t>necessário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saída </a:t>
                </a:r>
                <a:r>
                  <a:rPr lang="pt-BR" dirty="0" smtClean="0"/>
                  <a:t>desejada,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</a:t>
                </a:r>
                <a:r>
                  <a:rPr lang="pt-BR" dirty="0"/>
                  <a:t>do tipo de classificação a ser </a:t>
                </a:r>
                <a:r>
                  <a:rPr lang="pt-BR" dirty="0" smtClean="0"/>
                  <a:t>feita.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4859" cy="4856530"/>
              </a:xfrm>
              <a:blipFill rotWithShape="0">
                <a:blip r:embed="rId2"/>
                <a:stretch>
                  <a:fillRect l="-935" t="-2008" r="-1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classe negativa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classe positiva. </a:t>
                </a:r>
              </a:p>
              <a:p>
                <a:r>
                  <a:rPr lang="pt-BR" dirty="0" smtClean="0"/>
                  <a:t>Portanto, neste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classe correspondente ao </a:t>
                </a:r>
                <a:r>
                  <a:rPr lang="pt-BR" dirty="0" smtClean="0"/>
                  <a:t>exemplo de entrada: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neste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outros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Neste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produz múltiplas saídas,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a </a:t>
                </a:r>
                <a:r>
                  <a:rPr lang="pt-BR" b="1" i="1" dirty="0" smtClean="0"/>
                  <a:t>probabilidade</a:t>
                </a:r>
                <a:r>
                  <a:rPr lang="pt-BR" dirty="0" smtClean="0"/>
                  <a:t>, como veremos mais tarde, do exemplo de entrada pertencer </a:t>
                </a:r>
                <a:r>
                  <a:rPr lang="pt-BR" dirty="0"/>
                  <a:t>a 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vocês as representariam com o </a:t>
                </a:r>
                <a:r>
                  <a:rPr lang="pt-BR" b="1" i="1" dirty="0"/>
                  <a:t>one-hot encoding</a:t>
                </a:r>
                <a:r>
                  <a:rPr lang="pt-BR" dirty="0" smtClean="0"/>
                  <a:t>?</a:t>
                </a: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094"/>
            <a:ext cx="10515600" cy="1031874"/>
          </a:xfrm>
        </p:spPr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1038"/>
                <a:ext cx="11177589" cy="39147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 smtClean="0"/>
                  <a:t>funções hipótese</a:t>
                </a:r>
                <a:r>
                  <a:rPr lang="pt-BR" dirty="0" smtClean="0"/>
                  <a:t> para aproximar um </a:t>
                </a:r>
                <a:r>
                  <a:rPr lang="pt-BR" b="1" i="1" dirty="0" smtClean="0"/>
                  <a:t>modelo gerador</a:t>
                </a:r>
                <a:r>
                  <a:rPr lang="pt-BR" dirty="0" smtClean="0"/>
                  <a:t>, agora, as usaremos para separar classes.</a:t>
                </a:r>
              </a:p>
              <a:p>
                <a:r>
                  <a:rPr lang="pt-BR" dirty="0"/>
                  <a:t>O espaço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dimensional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/>
                  <a:t>) criado pelos </a:t>
                </a:r>
                <a:r>
                  <a:rPr lang="pt-BR" b="1" i="1" dirty="0"/>
                  <a:t>atributos </a:t>
                </a:r>
                <a:r>
                  <a:rPr lang="pt-BR" dirty="0" smtClean="0"/>
                  <a:t>é </a:t>
                </a:r>
                <a:r>
                  <a:rPr lang="pt-BR" dirty="0"/>
                  <a:t>dividido em </a:t>
                </a:r>
                <a:r>
                  <a:rPr lang="pt-BR" b="1" i="1" dirty="0"/>
                  <a:t>regiões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as quais </a:t>
                </a:r>
                <a:r>
                  <a:rPr lang="pt-BR" dirty="0" smtClean="0"/>
                  <a:t>são separadas </a:t>
                </a:r>
                <a:r>
                  <a:rPr lang="pt-BR" dirty="0"/>
                  <a:t>pelas </a:t>
                </a:r>
                <a:r>
                  <a:rPr lang="pt-BR" b="1" i="1" dirty="0" smtClean="0"/>
                  <a:t>fronteiras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b="1" i="1" dirty="0"/>
                  <a:t>f</a:t>
                </a:r>
                <a:r>
                  <a:rPr lang="pt-BR" b="1" i="1" dirty="0" smtClean="0"/>
                  <a:t>ronteira </a:t>
                </a:r>
                <a:r>
                  <a:rPr lang="pt-BR" b="1" i="1" dirty="0"/>
                  <a:t>de decisão </a:t>
                </a:r>
                <a:r>
                  <a:rPr lang="pt-BR" dirty="0" smtClean="0"/>
                  <a:t>corresponde a uma </a:t>
                </a:r>
                <a:r>
                  <a:rPr lang="pt-BR" b="1" i="1" dirty="0" smtClean="0"/>
                  <a:t>superfície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onde ocorre uma indeterminação, </a:t>
                </a:r>
                <a:r>
                  <a:rPr lang="pt-BR" dirty="0" smtClean="0"/>
                  <a:t>ou</a:t>
                </a:r>
                <a:r>
                  <a:rPr lang="pt-BR" dirty="0"/>
                  <a:t> </a:t>
                </a:r>
                <a:r>
                  <a:rPr lang="pt-BR" dirty="0" smtClean="0"/>
                  <a:t>seja, </a:t>
                </a:r>
                <a:r>
                  <a:rPr lang="pt-BR" dirty="0"/>
                  <a:t>um empate entre diferentes classes possíveis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As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</a:t>
                </a:r>
                <a:r>
                  <a:rPr lang="pt-BR" b="1" i="1" dirty="0"/>
                  <a:t>decisão</a:t>
                </a:r>
                <a:r>
                  <a:rPr lang="pt-BR" dirty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</a:t>
                </a:r>
                <a:r>
                  <a:rPr lang="pt-BR" b="1" i="1" dirty="0"/>
                  <a:t>lineares</a:t>
                </a:r>
                <a:r>
                  <a:rPr lang="pt-BR" dirty="0"/>
                  <a:t> (e.g., retas e planos) ou </a:t>
                </a:r>
                <a:r>
                  <a:rPr lang="pt-BR" b="1" i="1" dirty="0"/>
                  <a:t>não-lineares</a:t>
                </a:r>
                <a:r>
                  <a:rPr lang="pt-BR" dirty="0"/>
                  <a:t> (e.g., </a:t>
                </a:r>
                <a:r>
                  <a:rPr lang="pt-BR" dirty="0" smtClean="0"/>
                  <a:t>círculos).</a:t>
                </a:r>
              </a:p>
              <a:p>
                <a:r>
                  <a:rPr lang="pt-BR" dirty="0" smtClean="0"/>
                  <a:t>As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</a:t>
                </a:r>
                <a:r>
                  <a:rPr lang="pt-BR" b="1" i="1" dirty="0"/>
                  <a:t>decisão </a:t>
                </a:r>
                <a:r>
                  <a:rPr lang="pt-BR" dirty="0"/>
                  <a:t>são definidas por </a:t>
                </a:r>
                <a:r>
                  <a:rPr lang="pt-BR" b="1" i="1" dirty="0"/>
                  <a:t>funções</a:t>
                </a:r>
                <a:r>
                  <a:rPr lang="pt-BR" dirty="0"/>
                  <a:t> (lineares ou não) que separam </a:t>
                </a:r>
                <a:r>
                  <a:rPr lang="pt-BR" dirty="0" smtClean="0"/>
                  <a:t>as </a:t>
                </a:r>
                <a:r>
                  <a:rPr lang="pt-BR" dirty="0"/>
                  <a:t>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funções são normalmente chamadas de </a:t>
                </a:r>
                <a:r>
                  <a:rPr lang="pt-BR" b="1" i="1" dirty="0"/>
                  <a:t>funções </a:t>
                </a:r>
                <a:r>
                  <a:rPr lang="pt-BR" b="1" i="1" dirty="0" smtClean="0"/>
                  <a:t>discriminantes</a:t>
                </a:r>
                <a:r>
                  <a:rPr lang="pt-BR" dirty="0"/>
                  <a:t>, pois </a:t>
                </a:r>
                <a:r>
                  <a:rPr lang="pt-BR" dirty="0" smtClean="0"/>
                  <a:t>separam </a:t>
                </a:r>
                <a:r>
                  <a:rPr lang="pt-BR" dirty="0"/>
                  <a:t>as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As figuras mostram </a:t>
                </a:r>
                <a:r>
                  <a:rPr lang="pt-BR" b="1" i="1" dirty="0" smtClean="0"/>
                  <a:t>regiões </a:t>
                </a:r>
                <a:r>
                  <a:rPr lang="pt-BR" b="1" i="1" dirty="0"/>
                  <a:t>de decisão </a:t>
                </a:r>
                <a:r>
                  <a:rPr lang="pt-BR" dirty="0"/>
                  <a:t>em problemas de classificação </a:t>
                </a:r>
                <a:r>
                  <a:rPr lang="pt-BR" b="1" i="1" dirty="0"/>
                  <a:t>binária</a:t>
                </a:r>
                <a:r>
                  <a:rPr lang="pt-BR" dirty="0"/>
                  <a:t> e </a:t>
                </a:r>
                <a:r>
                  <a:rPr lang="pt-BR" b="1" i="1" dirty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1038"/>
                <a:ext cx="11177589" cy="3914782"/>
              </a:xfrm>
              <a:blipFill rotWithShape="0">
                <a:blip r:embed="rId3"/>
                <a:stretch>
                  <a:fillRect l="-600" t="-3110" r="-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70970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3878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vimos na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visto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 e um plano em 3D.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determinam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38785"/>
              </a:xfrm>
              <a:blipFill rotWithShape="0">
                <a:blip r:embed="rId3"/>
                <a:stretch>
                  <a:fillRect l="-846" t="-2354" r="-1480" b="-1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2475914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 formato mais simples seria o de uma reta.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91613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dirty="0" smtClean="0"/>
              <a:t>Curso introdutório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O curso terá sempre uma parte expositiva e outra prática para fixação dos conceitos introduzidos.</a:t>
            </a:r>
          </a:p>
          <a:p>
            <a:r>
              <a:rPr lang="pt-BR" dirty="0" smtClean="0"/>
              <a:t>O curso será o mais prático possível, com vários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 smtClean="0"/>
                    <a:t>Superfície </a:t>
                  </a:r>
                  <a:r>
                    <a:rPr lang="pt-BR" b="0" dirty="0" smtClean="0"/>
                    <a:t>de </a:t>
                  </a:r>
                  <a:r>
                    <a:rPr lang="pt-BR" b="0" dirty="0" smtClean="0"/>
                    <a:t>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4867785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 à vocês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máquina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=""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 curso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4006"/>
            <a:ext cx="10974049" cy="5096343"/>
          </a:xfrm>
        </p:spPr>
        <p:txBody>
          <a:bodyPr/>
          <a:lstStyle/>
          <a:p>
            <a:r>
              <a:rPr lang="pt-BR" dirty="0" smtClean="0"/>
              <a:t>Avaliações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Dois (2) trabalhos valendo 85% 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r>
              <a:rPr lang="pt-BR" dirty="0" smtClean="0"/>
              <a:t>Atividades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Exercícios </a:t>
            </a:r>
            <a:r>
              <a:rPr lang="pt-BR" dirty="0"/>
              <a:t>e quizzes </a:t>
            </a:r>
            <a:r>
              <a:rPr lang="pt-BR" dirty="0" smtClean="0"/>
              <a:t>valendo 15% 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Ao longo das aulas e para casa.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>
                <a:hlinkClick r:id="rId3"/>
              </a:rPr>
              <a:t>Entregues no MS Teams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0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624" y="2428407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624" y="501015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223" y="43758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Segundas-feiras das 18:30 às 19:30 e Quartas-feiras das 15:30 às 16:30 via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Monitora (Bruna de Souza: </a:t>
            </a:r>
            <a:r>
              <a:rPr lang="pt-BR" b="1" i="1" dirty="0"/>
              <a:t>bruna.br@gea.inatel.br</a:t>
            </a:r>
            <a:r>
              <a:rPr lang="pt-BR" dirty="0"/>
              <a:t>): </a:t>
            </a:r>
            <a:r>
              <a:rPr lang="pt-BR" dirty="0" smtClean="0"/>
              <a:t>Todas as Segundas-feiras das 17:30 às 18:30.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59"/>
            <a:ext cx="10515600" cy="1099663"/>
          </a:xfrm>
        </p:spPr>
        <p:txBody>
          <a:bodyPr/>
          <a:lstStyle/>
          <a:p>
            <a:r>
              <a:rPr lang="pt-BR" dirty="0" smtClean="0"/>
              <a:t>Motivação para tarefas de classificação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100" y="4642338"/>
                <a:ext cx="11252912" cy="22156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Em alguns casos, precisamos encontrar funções,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que mapeiem os atributos de entrada </a:t>
                </a:r>
                <a:r>
                  <a:rPr lang="pt-BR" dirty="0"/>
                  <a:t>em determinados </a:t>
                </a:r>
                <a:r>
                  <a:rPr lang="pt-BR" dirty="0" smtClean="0"/>
                  <a:t>valores discretos</a:t>
                </a:r>
                <a:r>
                  <a:rPr lang="pt-BR" dirty="0"/>
                  <a:t>, </a:t>
                </a:r>
                <a:r>
                  <a:rPr lang="pt-BR" dirty="0" smtClean="0"/>
                  <a:t>ou seja, em classes.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emails entre SPAM e pessoal (HAM).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Detecção de símbolos (classificação de símbolos).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modulações (QPSK, AM, FM, etc.)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100" y="4642338"/>
                <a:ext cx="11252912" cy="2215662"/>
              </a:xfrm>
              <a:blipFill rotWithShape="0">
                <a:blip r:embed="rId3"/>
                <a:stretch>
                  <a:fillRect l="-975" t="-6336" b="-52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mage result for supervised learning">
            <a:extLst>
              <a:ext uri="{FF2B5EF4-FFF2-40B4-BE49-F238E27FC236}">
                <a16:creationId xmlns=""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41" y="1733171"/>
            <a:ext cx="5810835" cy="18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6494" t="4277" r="8205" b="4390"/>
          <a:stretch/>
        </p:blipFill>
        <p:spPr>
          <a:xfrm>
            <a:off x="7220632" y="1041010"/>
            <a:ext cx="3809612" cy="35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9510"/>
            <a:ext cx="10515600" cy="138988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atribuir 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/>
                  <a:t>o </a:t>
                </a:r>
                <a:r>
                  <a:rPr lang="pt-BR" b="1" i="1" dirty="0"/>
                  <a:t>rótulo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correspondente </a:t>
                </a:r>
                <a:r>
                  <a:rPr lang="pt-BR" dirty="0"/>
                  <a:t>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existentes,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à qual o exemplo pertence.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podem ser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not spam (ham).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regressão linear, existe um conjunto de treinamento com </a:t>
                </a:r>
                <a:r>
                  <a:rPr lang="pt-BR" b="1" dirty="0"/>
                  <a:t>exemplos</a:t>
                </a:r>
                <a:r>
                  <a:rPr lang="pt-BR" dirty="0"/>
                  <a:t> e </a:t>
                </a:r>
                <a:r>
                  <a:rPr lang="pt-BR" b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exemplo de entrada, o qual é caraterizado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  <a:blipFill rotWithShape="0">
                <a:blip r:embed="rId2"/>
                <a:stretch>
                  <a:fillRect l="-879" t="-2421" r="-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1187</Words>
  <Application>Microsoft Office PowerPoint</Application>
  <PresentationFormat>Widescreen</PresentationFormat>
  <Paragraphs>232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Avaliação do curso</vt:lpstr>
      <vt:lpstr>Referências</vt:lpstr>
      <vt:lpstr>Avisos</vt:lpstr>
      <vt:lpstr>Motivação para tarefas de classificação</vt:lpstr>
      <vt:lpstr>PowerPoint Presentation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1574</cp:revision>
  <dcterms:created xsi:type="dcterms:W3CDTF">2020-01-20T13:50:05Z</dcterms:created>
  <dcterms:modified xsi:type="dcterms:W3CDTF">2021-08-11T16:45:47Z</dcterms:modified>
</cp:coreProperties>
</file>