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63" r:id="rId4"/>
    <p:sldId id="364" r:id="rId5"/>
    <p:sldId id="365" r:id="rId6"/>
    <p:sldId id="346" r:id="rId7"/>
    <p:sldId id="347" r:id="rId8"/>
    <p:sldId id="348" r:id="rId9"/>
    <p:sldId id="349" r:id="rId10"/>
    <p:sldId id="366" r:id="rId11"/>
    <p:sldId id="368" r:id="rId12"/>
    <p:sldId id="324" r:id="rId13"/>
    <p:sldId id="306" r:id="rId14"/>
    <p:sldId id="367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3357" autoAdjust="0"/>
  </p:normalViewPr>
  <p:slideViewPr>
    <p:cSldViewPr snapToGrid="0">
      <p:cViewPr varScale="1">
        <p:scale>
          <a:sx n="69" d="100"/>
          <a:sy n="69" d="100"/>
        </p:scale>
        <p:origin x="77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10/08/2021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 smtClean="0"/>
              <a:t>Classificadores lineares </a:t>
            </a:r>
            <a:r>
              <a:rPr lang="pt-BR" dirty="0" smtClean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 smtClean="0"/>
          </a:p>
          <a:p>
            <a:r>
              <a:rPr lang="pt-BR" dirty="0" smtClean="0"/>
              <a:t>Além disso, os </a:t>
            </a:r>
            <a:r>
              <a:rPr lang="pt-BR" b="1" i="1" dirty="0" smtClean="0"/>
              <a:t>classificadores lineares </a:t>
            </a:r>
            <a:r>
              <a:rPr lang="pt-BR" dirty="0" smtClean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sempre anuncia uma previsão completamente confiante de 0 ou 1, mesmo para exemplos muito próximos do limite. Em muitas situações, precisamos realmente de previsões mais graduadas.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</a:t>
            </a:r>
            <a:r>
              <a:rPr lang="pt-BR" sz="1200" dirty="0" smtClean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smtClean="0"/>
              <a:t>Laboratório #2</a:t>
            </a:r>
            <a:r>
              <a:rPr lang="pt-BR" sz="1200" smtClean="0"/>
              <a:t>: </a:t>
            </a:r>
            <a:r>
              <a:rPr lang="pt-BR" sz="1200" dirty="0" smtClean="0"/>
              <a:t>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2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13435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Outro problema com classificadores que usam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a falta de informação sobre a confiança do classificador quanto a um resultado.</a:t>
                </a:r>
              </a:p>
              <a:p>
                <a:r>
                  <a:rPr lang="pt-BR" dirty="0" smtClean="0"/>
                  <a:t>No exemplo ao lado, dois exemplos estão bem próximos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enquanto outros dois estão bem distantes dela.</a:t>
                </a:r>
              </a:p>
              <a:p>
                <a:r>
                  <a:rPr lang="pt-BR" dirty="0" smtClean="0"/>
                  <a:t>O classificador com limiar rígido, faria uma previsão completamente confiante 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nós precisamos de previsões mais graduadas, que indiquem incertezas quanto à classificação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134350" cy="5032376"/>
              </a:xfrm>
              <a:blipFill rotWithShape="0">
                <a:blip r:embed="rId2"/>
                <a:stretch>
                  <a:fillRect l="-1199" t="-2421" r="-2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972550" y="1668433"/>
            <a:ext cx="3193143" cy="2750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77944" y="4418722"/>
                <a:ext cx="35877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Os pontos distantes da </a:t>
                </a:r>
                <a:r>
                  <a:rPr lang="pt-BR" sz="1600" b="1" i="1" dirty="0" smtClean="0"/>
                  <a:t>fronteira de decisão </a:t>
                </a:r>
                <a:r>
                  <a:rPr lang="pt-BR" sz="1600" dirty="0" smtClean="0"/>
                  <a:t>têm valores absolutos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 smtClean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 smtClean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Ou seja, a cofiança deveria ser maior pra pontos distantes.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Porém, isso não é refletido na saída do classificador com limiar rígido.</a:t>
                </a:r>
                <a:endParaRPr lang="pt-BR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944" y="4418722"/>
                <a:ext cx="3587750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679" t="-792" r="-1698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Truque do Kernel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28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#2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Qual a certeza destas classificações?</a:t>
              </a:r>
              <a:endParaRPr lang="pt-BR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r>
              <a:rPr lang="pt-BR" dirty="0" smtClean="0"/>
              <a:t>Anteriormente, vimos exemplos de uso de algoritmos de </a:t>
            </a:r>
            <a:r>
              <a:rPr lang="pt-BR" b="1" i="1" dirty="0" smtClean="0"/>
              <a:t>classificação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Reconhecimento de dígitos.</a:t>
            </a:r>
          </a:p>
          <a:p>
            <a:r>
              <a:rPr lang="pt-BR" dirty="0" smtClean="0"/>
              <a:t>Definimos o problema da classificação e concluímos que ele também é um problema de aprendizado do supervisionado.</a:t>
            </a:r>
          </a:p>
          <a:p>
            <a:r>
              <a:rPr lang="pt-BR" dirty="0" smtClean="0"/>
              <a:t>Aprendemos que as classes são separadas através de </a:t>
            </a:r>
            <a:r>
              <a:rPr lang="pt-BR" b="1" i="1" dirty="0" smtClean="0"/>
              <a:t>funções discriminantes </a:t>
            </a:r>
            <a:r>
              <a:rPr lang="pt-BR" dirty="0" smtClean="0"/>
              <a:t>e que o desafio é encontrar uma função adequada e os pesos correspondentes.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10993" cy="51673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Como vimos, </a:t>
                </a:r>
                <a:r>
                  <a:rPr lang="pt-BR" dirty="0"/>
                  <a:t>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atributos) 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tomando uma decisão de classificação 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classificador linear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Função </a:t>
                </a:r>
                <a:r>
                  <a:rPr lang="pt-BR" b="1" i="1" dirty="0"/>
                  <a:t>de limiar de decisão </a:t>
                </a:r>
                <a:r>
                  <a:rPr lang="pt-BR" dirty="0" smtClean="0"/>
                  <a:t>é </a:t>
                </a:r>
                <a:r>
                  <a:rPr lang="pt-BR" dirty="0"/>
                  <a:t>uma função que converte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(produto escalar), </a:t>
                </a:r>
                <a:r>
                  <a:rPr lang="pt-BR" dirty="0"/>
                  <a:t>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do objeto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Ela é apenas uma formalização matemática para os </a:t>
                </a:r>
                <a:r>
                  <a:rPr lang="pt-BR" b="1" i="1" dirty="0" smtClean="0"/>
                  <a:t>if</a:t>
                </a:r>
                <a:r>
                  <a:rPr lang="pt-BR" dirty="0" smtClean="0"/>
                  <a:t>s e </a:t>
                </a:r>
                <a:r>
                  <a:rPr lang="pt-BR" b="1" i="1" dirty="0" smtClean="0"/>
                  <a:t>else</a:t>
                </a:r>
                <a:r>
                  <a:rPr lang="pt-BR" dirty="0" smtClean="0"/>
                  <a:t>s que usamos para definir as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Originalmente, as </a:t>
                </a:r>
                <a:r>
                  <a:rPr lang="pt-BR" b="1" i="1" dirty="0" smtClean="0"/>
                  <a:t>funções discriminantes </a:t>
                </a:r>
                <a:r>
                  <a:rPr lang="pt-BR" dirty="0" smtClean="0"/>
                  <a:t>eram apenas formadas por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é conhecida como </a:t>
                </a:r>
                <a:r>
                  <a:rPr lang="pt-BR" b="1" i="1" dirty="0" smtClean="0"/>
                  <a:t>função </a:t>
                </a:r>
                <a:r>
                  <a:rPr lang="pt-BR" b="1" i="1" dirty="0"/>
                  <a:t>hipótese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10993" cy="5167311"/>
              </a:xfrm>
              <a:blipFill rotWithShape="0">
                <a:blip r:embed="rId3"/>
                <a:stretch>
                  <a:fillRect l="-933" t="-2948" r="-1097" b="-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 smtClean="0"/>
                  <a:t>hipótese de classificação</a:t>
                </a:r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</a:t>
                </a:r>
                <a:r>
                  <a:rPr lang="pt-BR" dirty="0" smtClean="0"/>
                  <a:t>recebe </a:t>
                </a:r>
                <a:r>
                  <a:rPr lang="pt-BR" dirty="0"/>
                  <a:t>um </a:t>
                </a:r>
                <a:r>
                  <a:rPr lang="pt-BR" dirty="0" smtClean="0"/>
                  <a:t>exemplo </a:t>
                </a:r>
                <a:r>
                  <a:rPr lang="pt-BR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</a:t>
                </a:r>
                <a:r>
                  <a:rPr lang="pt-BR" dirty="0" smtClean="0"/>
                  <a:t>retorna a classe do exemplo.</a:t>
                </a:r>
              </a:p>
              <a:p>
                <a:r>
                  <a:rPr lang="pt-BR" dirty="0" smtClean="0"/>
                  <a:t>Classificadores binários têm como saída o valor </a:t>
                </a:r>
                <a:r>
                  <a:rPr lang="pt-BR" b="1" i="1" dirty="0" smtClean="0"/>
                  <a:t>0</a:t>
                </a:r>
                <a:r>
                  <a:rPr lang="pt-BR" dirty="0" smtClean="0"/>
                  <a:t> caso o exemplo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(também chamada de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negativa</a:t>
                </a:r>
                <a:r>
                  <a:rPr lang="pt-BR" dirty="0"/>
                  <a:t>) ou </a:t>
                </a:r>
                <a:r>
                  <a:rPr lang="pt-BR" b="1" i="1" dirty="0"/>
                  <a:t>1</a:t>
                </a:r>
                <a:r>
                  <a:rPr lang="pt-BR" dirty="0"/>
                  <a:t> caso </a:t>
                </a:r>
                <a:r>
                  <a:rPr lang="pt-BR" dirty="0" smtClean="0"/>
                  <a:t>ele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 smtClean="0"/>
                  <a:t>(</a:t>
                </a:r>
                <a:r>
                  <a:rPr lang="pt-BR" dirty="0"/>
                  <a:t>também chamada de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que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classificador linear </a:t>
                </a:r>
                <a:r>
                  <a:rPr lang="pt-BR" dirty="0" smtClean="0"/>
                  <a:t>funcione </a:t>
                </a:r>
                <a:r>
                  <a:rPr lang="pt-BR" dirty="0"/>
                  <a:t>corretamente, as duas classes </a:t>
                </a:r>
                <a:r>
                  <a:rPr lang="pt-BR" dirty="0" smtClean="0"/>
                  <a:t>devem </a:t>
                </a:r>
                <a:r>
                  <a:rPr lang="pt-BR" dirty="0"/>
                  <a:t>ser </a:t>
                </a:r>
                <a:r>
                  <a:rPr lang="pt-BR" b="1" i="1" dirty="0"/>
                  <a:t>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Isso significa </a:t>
                </a:r>
                <a:r>
                  <a:rPr lang="pt-BR" dirty="0"/>
                  <a:t>que </a:t>
                </a:r>
                <a:r>
                  <a:rPr lang="pt-BR" dirty="0" smtClean="0"/>
                  <a:t>as classes devem </a:t>
                </a:r>
                <a:r>
                  <a:rPr lang="pt-BR" dirty="0"/>
                  <a:t>ser </a:t>
                </a:r>
                <a:r>
                  <a:rPr lang="pt-BR" b="1" i="1" dirty="0"/>
                  <a:t>suficientemente </a:t>
                </a:r>
                <a:r>
                  <a:rPr lang="pt-BR" b="1" i="1" dirty="0" smtClean="0"/>
                  <a:t>separadas </a:t>
                </a:r>
                <a:r>
                  <a:rPr lang="pt-BR" dirty="0" smtClean="0"/>
                  <a:t>umas das outras </a:t>
                </a:r>
                <a:r>
                  <a:rPr lang="pt-BR" dirty="0"/>
                  <a:t>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 smtClean="0"/>
                  <a:t>consista de um </a:t>
                </a:r>
                <a:r>
                  <a:rPr lang="pt-BR" b="1" i="1" dirty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Classes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são chamadas de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Na </a:t>
                </a:r>
                <a:r>
                  <a:rPr lang="pt-BR" dirty="0" smtClean="0"/>
                  <a:t>primeira figura, </a:t>
                </a: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</a:t>
                </a:r>
                <a:r>
                  <a:rPr lang="pt-BR" b="1" dirty="0" smtClean="0"/>
                  <a:t>reta: </a:t>
                </a:r>
                <a14:m>
                  <m:oMath xmlns:m="http://schemas.openxmlformats.org/officeDocument/2006/math"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Na segunda figura, devido à proximidade das classes, não existe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as separe.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3"/>
                <a:stretch>
                  <a:fillRect l="-923" t="-2358" r="-1538" b="-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98552" y="544875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Frontreira de decisão, onde </a:t>
            </a:r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= 0</a:t>
            </a:r>
            <a:endParaRPr lang="pt-BR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8740457" y="4203237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8740456" y="1094938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4915" y="2838039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</a:t>
            </a:r>
            <a:r>
              <a:rPr lang="pt-BR" sz="1100" dirty="0" smtClean="0"/>
              <a:t>&gt; </a:t>
            </a:r>
            <a:r>
              <a:rPr lang="pt-BR" sz="1100" dirty="0" smtClean="0"/>
              <a:t>0</a:t>
            </a:r>
            <a:endParaRPr lang="pt-BR" sz="1100" dirty="0"/>
          </a:p>
        </p:txBody>
      </p:sp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9960465" y="1248706"/>
            <a:ext cx="1239201" cy="262428"/>
          </a:xfrm>
          <a:prstGeom prst="curvedConnector4">
            <a:avLst>
              <a:gd name="adj1" fmla="val 41307"/>
              <a:gd name="adj2" fmla="val 187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22871" y="1201198"/>
            <a:ext cx="1250306" cy="23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</a:t>
            </a:r>
            <a:r>
              <a:rPr lang="pt-BR" sz="1100" dirty="0"/>
              <a:t>&lt;</a:t>
            </a:r>
            <a:r>
              <a:rPr lang="pt-BR" sz="1100" dirty="0" smtClean="0"/>
              <a:t> 0</a:t>
            </a:r>
            <a:endParaRPr lang="pt-BR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763756" y="3445435"/>
            <a:ext cx="342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Classes linearmente separáveis.</a:t>
            </a:r>
            <a:endParaRPr lang="pt-B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763757" y="6435911"/>
            <a:ext cx="33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Classes não-linearmente separáveis.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 smtClean="0"/>
              <a:t>Limiar </a:t>
            </a:r>
            <a:r>
              <a:rPr lang="pt-BR" dirty="0"/>
              <a:t>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 smtClean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Percebam que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 é binária, ou seja, temos apenas 2 possíveis valores, 0 ou 1.</a:t>
                </a:r>
              </a:p>
              <a:p>
                <a:r>
                  <a:rPr lang="pt-BR" dirty="0" smtClean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 a saída 0 ou 1 é feita através da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em apenas 2 valores é chamada de </a:t>
                </a:r>
                <a:r>
                  <a:rPr lang="pt-BR" b="1" i="1" dirty="0" smtClean="0"/>
                  <a:t>função de limiar </a:t>
                </a:r>
                <a:r>
                  <a:rPr lang="pt-BR" b="1" i="1" dirty="0"/>
                  <a:t>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dirty="0"/>
                  <a:t>função de limiar </a:t>
                </a:r>
                <a:r>
                  <a:rPr lang="pt-BR" b="1" dirty="0" smtClean="0"/>
                  <a:t>de decisão rígido </a:t>
                </a:r>
                <a:r>
                  <a:rPr lang="pt-BR" dirty="0"/>
                  <a:t>é mostrada na figura ao </a:t>
                </a:r>
                <a:r>
                  <a:rPr lang="pt-BR" dirty="0" smtClean="0"/>
                  <a:t>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  <a:blipFill rotWithShape="0">
                <a:blip r:embed="rId2"/>
                <a:stretch>
                  <a:fillRect l="-923" t="-2476" r="-1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763755" y="18440"/>
            <a:ext cx="3428245" cy="3487817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/>
                <a:t>Frontreira de decisão, onde </a:t>
              </a:r>
              <a:r>
                <a:rPr lang="pt-BR" sz="1100" i="1" dirty="0" smtClean="0"/>
                <a:t>g</a:t>
              </a:r>
              <a:r>
                <a:rPr lang="pt-BR" sz="1100" dirty="0" smtClean="0"/>
                <a:t>(</a:t>
              </a:r>
              <a:r>
                <a:rPr lang="pt-BR" sz="1100" b="1" i="1" dirty="0" smtClean="0"/>
                <a:t>x</a:t>
              </a:r>
              <a:r>
                <a:rPr lang="pt-BR" sz="1100" dirty="0" smtClean="0"/>
                <a:t>) = 0</a:t>
              </a:r>
              <a:endParaRPr lang="pt-BR" sz="11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≥ 0</a:t>
                </a:r>
                <a:endParaRPr lang="pt-BR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</a:t>
                </a:r>
                <a:r>
                  <a:rPr lang="pt-BR" sz="1100" dirty="0"/>
                  <a:t>&lt;</a:t>
                </a:r>
                <a:r>
                  <a:rPr lang="pt-BR" sz="1100" dirty="0" smtClean="0"/>
                  <a:t> 0</a:t>
                </a:r>
                <a:endParaRPr lang="pt-BR" sz="1100" dirty="0"/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8763755" y="3800192"/>
            <a:ext cx="3289300" cy="30527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88368" y="3547226"/>
            <a:ext cx="306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/>
              <a:t>Função heaviside</a:t>
            </a:r>
            <a:endParaRPr lang="pt-BR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Conhecida também como </a:t>
            </a:r>
            <a:r>
              <a:rPr lang="pt-BR" sz="1600" b="1" i="1" dirty="0" smtClean="0"/>
              <a:t>função heaviside.</a:t>
            </a:r>
            <a:endParaRPr lang="pt-BR" sz="1600" b="1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8980"/>
                <a:ext cx="8202176" cy="49180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Agora que 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tem uma forma matemática bem definida, nós podemos pensar em como escolher os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que </a:t>
                </a:r>
                <a:r>
                  <a:rPr lang="pt-BR" b="1" i="1" dirty="0" smtClean="0"/>
                  <a:t>minimizem o erro de classificação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No caso da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de forma fechada (através da </a:t>
                </a:r>
                <a:r>
                  <a:rPr lang="pt-BR" b="1" i="1" dirty="0" smtClean="0"/>
                  <a:t>equação normal</a:t>
                </a:r>
                <a:r>
                  <a:rPr lang="pt-BR" dirty="0" smtClean="0"/>
                  <a:t>) fazendo o gradiente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e através do algoritmo do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 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, nenhuma das duas abordagens é possível devido ao fato do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 ser igual a zero em todos os pontos do espaço de pesos exceto no ponto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e mesmo assim, o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 é indeterminado nesse ponto.</a:t>
                </a:r>
              </a:p>
              <a:p>
                <a:r>
                  <a:rPr lang="pt-BR" b="1" dirty="0" smtClean="0">
                    <a:solidFill>
                      <a:srgbClr val="FF0000"/>
                    </a:solidFill>
                  </a:rPr>
                  <a:t>Portanto, o que podemos fazer?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8980"/>
                <a:ext cx="8202176" cy="4918075"/>
              </a:xfrm>
              <a:blipFill rotWithShape="0">
                <a:blip r:embed="rId3"/>
                <a:stretch>
                  <a:fillRect l="-1190" t="-3226" r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040376" y="2424035"/>
            <a:ext cx="3072122" cy="28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Uma possível abordagem para o problema quando utilizamos um </a:t>
                </a:r>
                <a:r>
                  <a:rPr lang="pt-BR" b="1" i="1" dirty="0" smtClean="0"/>
                  <a:t>limiar de decisão rígido</a:t>
                </a:r>
                <a:r>
                  <a:rPr lang="pt-BR" dirty="0" smtClean="0"/>
                  <a:t> é utilizar uma </a:t>
                </a:r>
                <a:r>
                  <a:rPr lang="pt-BR" b="1" i="1" dirty="0" smtClean="0"/>
                  <a:t>regra intuitiva </a:t>
                </a:r>
                <a:r>
                  <a:rPr lang="pt-BR" dirty="0" smtClean="0"/>
                  <a:t>de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converge para uma solução </a:t>
                </a:r>
                <a:r>
                  <a:rPr lang="pt-BR" b="1" i="1" dirty="0" smtClean="0"/>
                  <a:t>dado que </a:t>
                </a:r>
                <a:r>
                  <a:rPr lang="pt-BR" b="1" i="1" dirty="0" smtClean="0"/>
                  <a:t>exista uma função discriminante adequada e que as classes não se sobreponham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 smtClean="0"/>
                  <a:t>A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é dada pela seguinte equação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 qual é essencialmente idêntica à regra de atualização para 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 quando utilizamos o </a:t>
                </a:r>
                <a:r>
                  <a:rPr lang="pt-BR" b="1" i="1" dirty="0" smtClean="0"/>
                  <a:t>gradiente descendente estocástico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Esta regra é chamada de </a:t>
                </a:r>
                <a:r>
                  <a:rPr lang="pt-BR" b="1" i="1" dirty="0" smtClean="0"/>
                  <a:t>regra de aprendizagem do perceptron</a:t>
                </a:r>
                <a:r>
                  <a:rPr lang="pt-BR" dirty="0" smtClean="0"/>
                  <a:t>, por razões que discutiremos em breve.</a:t>
                </a:r>
              </a:p>
              <a:p>
                <a:r>
                  <a:rPr lang="pt-BR" dirty="0" smtClean="0"/>
                  <a:t>Essa </a:t>
                </a:r>
                <a:r>
                  <a:rPr lang="pt-BR" dirty="0"/>
                  <a:t>regra de aprendizagem é aplicada a um exemplo por vez, escolhendo exemplos aleatóriamente,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Como estamos considerando classificadores com valores de saída 0 ou 1, o comportamento da regra de atualização será diferente do comportamento para  a regressão linear, como veremos a seguir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  <a:blipFill rotWithShape="0">
                <a:blip r:embed="rId2"/>
                <a:stretch>
                  <a:fillRect l="-874" t="-2764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33932" y="2511183"/>
            <a:ext cx="189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Os pesos são atualizados a cada novo exemplo.</a:t>
            </a:r>
            <a:endParaRPr lang="pt-BR" sz="16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847463" y="2926682"/>
            <a:ext cx="1486469" cy="28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Ambos, o valor desejado,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 smtClean="0"/>
                  <a:t>diminuído</a:t>
                </a:r>
                <a:r>
                  <a:rPr lang="pt-BR" dirty="0" smtClean="0"/>
                  <a:t>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dirty="0" smtClean="0"/>
                  <a:t>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r="-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 smtClean="0"/>
                  <a:t>separador perfeito</a:t>
                </a:r>
                <a:r>
                  <a:rPr lang="pt-BR" dirty="0" smtClean="0"/>
                  <a:t> quando: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</a:t>
                </a:r>
                <a:r>
                  <a:rPr lang="pt-BR" dirty="0" smtClean="0"/>
                  <a:t>s classes </a:t>
                </a:r>
                <a:r>
                  <a:rPr lang="pt-BR" dirty="0" smtClean="0"/>
                  <a:t>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</a:t>
                </a:r>
                <a:r>
                  <a:rPr lang="pt-BR" dirty="0" smtClean="0"/>
                  <a:t>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Existe uma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adequada para o problema, mesmo que não seja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b="1" i="1" dirty="0" smtClean="0"/>
                  <a:t>Separador </a:t>
                </a:r>
                <a:r>
                  <a:rPr lang="pt-BR" b="1" i="1" dirty="0" smtClean="0"/>
                  <a:t>perfeito</a:t>
                </a:r>
                <a:r>
                  <a:rPr lang="pt-BR" b="1" i="1" dirty="0" smtClean="0"/>
                  <a:t>: </a:t>
                </a:r>
                <a:r>
                  <a:rPr lang="pt-BR" dirty="0"/>
                  <a:t>com erro </a:t>
                </a:r>
                <a:r>
                  <a:rPr lang="pt-BR" dirty="0" smtClean="0"/>
                  <a:t>de classificação igual </a:t>
                </a:r>
                <a:r>
                  <a:rPr lang="pt-BR" dirty="0"/>
                  <a:t>a </a:t>
                </a:r>
                <a:r>
                  <a:rPr lang="pt-BR" dirty="0" smtClean="0"/>
                  <a:t>zero, ou seja, todos os exemplos são perfeitamente classificados.</a:t>
                </a:r>
              </a:p>
              <a:p>
                <a:r>
                  <a:rPr lang="pt-BR" dirty="0" smtClean="0"/>
                  <a:t>Porém</a:t>
                </a:r>
                <a:r>
                  <a:rPr lang="pt-BR" dirty="0"/>
                  <a:t>, na prática essa situação não é muito comum.</a:t>
                </a:r>
              </a:p>
              <a:p>
                <a:r>
                  <a:rPr lang="pt-BR" dirty="0"/>
                  <a:t>Nesse caso,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</a:t>
                </a:r>
                <a:r>
                  <a:rPr lang="pt-BR" dirty="0" smtClean="0"/>
                  <a:t>perfeita.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geral, essa regra não converge para uma solução estável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mas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iterações, então a regra tem uma chance de convergir para uma solução de erro mínimo quando os exemplos são apresentados de forma aleatória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também usar o </a:t>
                </a:r>
                <a:r>
                  <a:rPr lang="pt-BR" b="1" i="1" dirty="0" smtClean="0"/>
                  <a:t>early-stop</a:t>
                </a:r>
                <a:r>
                  <a:rPr lang="pt-BR" dirty="0" smtClean="0"/>
                  <a:t> e utilizar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resultaram no menor erro de validação.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  <a:blipFill rotWithShape="0">
                <a:blip r:embed="rId3"/>
                <a:stretch>
                  <a:fillRect l="-707" t="-2836" r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7008</TotalTime>
  <Words>856</Words>
  <Application>Microsoft Office PowerPoint</Application>
  <PresentationFormat>Widescreen</PresentationFormat>
  <Paragraphs>116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Limiar de decisão rígido</vt:lpstr>
      <vt:lpstr>Classificadores lineares com limiar de decisão rígido</vt:lpstr>
      <vt:lpstr>Classificadores lineares com limiar de decisão rígido</vt:lpstr>
      <vt:lpstr>Classificadores lineares com limiar de decisão rígido</vt:lpstr>
      <vt:lpstr>Classificadores lineares com limiar de decisão rígido</vt:lpstr>
      <vt:lpstr>Classificadores lineares com limiar de decisão rígido</vt:lpstr>
      <vt:lpstr>Truque do Kernel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1596</cp:revision>
  <dcterms:created xsi:type="dcterms:W3CDTF">2020-01-20T13:50:05Z</dcterms:created>
  <dcterms:modified xsi:type="dcterms:W3CDTF">2021-08-11T18:11:34Z</dcterms:modified>
</cp:coreProperties>
</file>