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00" r:id="rId2"/>
    <p:sldId id="292" r:id="rId3"/>
    <p:sldId id="290" r:id="rId4"/>
    <p:sldId id="277" r:id="rId5"/>
    <p:sldId id="258" r:id="rId6"/>
    <p:sldId id="293" r:id="rId7"/>
    <p:sldId id="272" r:id="rId8"/>
    <p:sldId id="273" r:id="rId9"/>
    <p:sldId id="294" r:id="rId10"/>
    <p:sldId id="284" r:id="rId11"/>
    <p:sldId id="303" r:id="rId12"/>
    <p:sldId id="285" r:id="rId13"/>
    <p:sldId id="295" r:id="rId14"/>
    <p:sldId id="282" r:id="rId15"/>
    <p:sldId id="296" r:id="rId16"/>
    <p:sldId id="279" r:id="rId17"/>
    <p:sldId id="297" r:id="rId18"/>
    <p:sldId id="299" r:id="rId19"/>
    <p:sldId id="288" r:id="rId20"/>
    <p:sldId id="301" r:id="rId21"/>
    <p:sldId id="269" r:id="rId22"/>
    <p:sldId id="265" r:id="rId23"/>
    <p:sldId id="271" r:id="rId24"/>
    <p:sldId id="281" r:id="rId25"/>
    <p:sldId id="280" r:id="rId26"/>
    <p:sldId id="274" r:id="rId27"/>
    <p:sldId id="287" r:id="rId28"/>
    <p:sldId id="278" r:id="rId29"/>
    <p:sldId id="291" r:id="rId30"/>
    <p:sldId id="298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93537" autoAdjust="0"/>
  </p:normalViewPr>
  <p:slideViewPr>
    <p:cSldViewPr snapToGrid="0">
      <p:cViewPr varScale="1">
        <p:scale>
          <a:sx n="70" d="100"/>
          <a:sy n="70" d="100"/>
        </p:scale>
        <p:origin x="7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Existem várias</a:t>
            </a:r>
            <a:r>
              <a:rPr lang="pt-BR" baseline="0"/>
              <a:t> outras funções de ativação: </a:t>
            </a:r>
            <a:r>
              <a:rPr lang="pt-BR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368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Existem várias</a:t>
            </a:r>
            <a:r>
              <a:rPr lang="pt-BR" baseline="0"/>
              <a:t> outras funções de ativação: </a:t>
            </a:r>
            <a:r>
              <a:rPr lang="pt-BR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731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 smtClean="0"/>
                  <a:t>equação de adaptação dos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pesos sinápticos </a:t>
                </a:r>
                <a:r>
                  <a:rPr lang="pt-BR" b="0" i="0" dirty="0" smtClean="0"/>
                  <a:t>é idêntica à equação de atualização que encontramos para regressores lineares.</a:t>
                </a:r>
              </a:p>
              <a:p>
                <a:endParaRPr lang="pt-BR" b="0" i="0" dirty="0" smtClean="0"/>
              </a:p>
              <a:p>
                <a:r>
                  <a:rPr lang="pt-BR" b="0" i="0" dirty="0" smtClean="0"/>
                  <a:t>Como ambos, o rótulo d e o valor de saída do perceptron y, assumes</a:t>
                </a:r>
                <a:r>
                  <a:rPr lang="pt-BR" b="0" i="0" baseline="0" dirty="0" smtClean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 smtClean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 smtClean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 smtClean="0"/>
                  <a:t> aumente tal</a:t>
                </a:r>
                <a:r>
                  <a:rPr lang="pt-BR" baseline="0" dirty="0" smtClean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 smtClean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 smtClean="0"/>
                  <a:t> </a:t>
                </a:r>
                <a:r>
                  <a:rPr lang="pt-BR" dirty="0" smtClean="0"/>
                  <a:t>diminua tal</a:t>
                </a:r>
                <a:r>
                  <a:rPr lang="pt-BR" baseline="0" dirty="0" smtClean="0"/>
                  <a:t> </a:t>
                </a:r>
                <a:r>
                  <a:rPr lang="pt-BR" baseline="0" dirty="0" smtClean="0"/>
                  <a:t>que y se torne </a:t>
                </a:r>
                <a:r>
                  <a:rPr lang="pt-BR" baseline="0" dirty="0" smtClean="0"/>
                  <a:t>0.</a:t>
                </a:r>
                <a:endParaRPr lang="pt-BR" baseline="0" dirty="0" smtClean="0"/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6861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 smtClean="0"/>
                  <a:t>equação de adaptação dos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pesos sinápticos </a:t>
                </a:r>
                <a:r>
                  <a:rPr lang="pt-BR" b="0" i="0" dirty="0" smtClean="0"/>
                  <a:t>é idêntica à equação de atualização que encontramos para regressores lineares.</a:t>
                </a:r>
              </a:p>
              <a:p>
                <a:endParaRPr lang="pt-BR" b="0" i="0" dirty="0" smtClean="0"/>
              </a:p>
              <a:p>
                <a:r>
                  <a:rPr lang="pt-BR" b="0" i="0" dirty="0" smtClean="0"/>
                  <a:t>Como ambos, o rótulo d e o valor de saída do perceptron y, assumes</a:t>
                </a:r>
                <a:r>
                  <a:rPr lang="pt-BR" b="0" i="0" baseline="0" dirty="0" smtClean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 smtClean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 smtClean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 smtClean="0"/>
                  <a:t> aumente tal</a:t>
                </a:r>
                <a:r>
                  <a:rPr lang="pt-BR" baseline="0" dirty="0" smtClean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 smtClean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 smtClean="0"/>
                  <a:t> </a:t>
                </a:r>
                <a:r>
                  <a:rPr lang="pt-BR" dirty="0" smtClean="0"/>
                  <a:t>diminua tal</a:t>
                </a:r>
                <a:r>
                  <a:rPr lang="pt-BR" baseline="0" dirty="0" smtClean="0"/>
                  <a:t> </a:t>
                </a:r>
                <a:r>
                  <a:rPr lang="pt-BR" baseline="0" dirty="0" smtClean="0"/>
                  <a:t>que y se torne </a:t>
                </a:r>
                <a:r>
                  <a:rPr lang="pt-BR" baseline="0" dirty="0" smtClean="0"/>
                  <a:t>0.</a:t>
                </a:r>
                <a:endParaRPr lang="pt-BR" baseline="0" dirty="0" smtClean="0"/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665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você pode ter percebido, o algoritmo de aprendizado do Perceptron se parece muito com o</a:t>
            </a:r>
            <a:r>
              <a:rPr lang="pt-BR" baseline="0" dirty="0"/>
              <a:t> do gradiente descendente estocástico</a:t>
            </a:r>
            <a:r>
              <a:rPr lang="pt-BR" dirty="0"/>
              <a:t>. De fato, a classe Perceptron da</a:t>
            </a:r>
            <a:r>
              <a:rPr lang="pt-BR" baseline="0" dirty="0"/>
              <a:t> biblioteca</a:t>
            </a:r>
            <a:r>
              <a:rPr lang="pt-BR" dirty="0"/>
              <a:t> Scikit-Learn é equivalente a usar um SGDClassifier com os seguintes hiperparâmetros: loss = "perceptron", learning_rate</a:t>
            </a:r>
            <a:r>
              <a:rPr lang="pt-BR" baseline="0" dirty="0"/>
              <a:t> </a:t>
            </a:r>
            <a:r>
              <a:rPr lang="pt-BR" dirty="0"/>
              <a:t>= "constant", eta0 = 1 (a taxa de aprendizado) e penalty = None (sem regularização).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1006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DeepMind).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464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324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valorada como verdadeira ou falsa.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8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10/08/2021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0.png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8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9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7.png"/><Relationship Id="rId4" Type="http://schemas.openxmlformats.org/officeDocument/2006/relationships/image" Target="../media/image480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4" Type="http://schemas.openxmlformats.org/officeDocument/2006/relationships/image" Target="../media/image47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6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eg"/><Relationship Id="rId5" Type="http://schemas.openxmlformats.org/officeDocument/2006/relationships/image" Target="../media/image63.jpe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.png"/><Relationship Id="rId12" Type="http://schemas.openxmlformats.org/officeDocument/2006/relationships/image" Target="../media/image23.png"/><Relationship Id="rId17" Type="http://schemas.openxmlformats.org/officeDocument/2006/relationships/image" Target="../media/image72.png"/><Relationship Id="rId25" Type="http://schemas.openxmlformats.org/officeDocument/2006/relationships/image" Target="../media/image45.png"/><Relationship Id="rId2" Type="http://schemas.openxmlformats.org/officeDocument/2006/relationships/image" Target="../media/image290.png"/><Relationship Id="rId16" Type="http://schemas.openxmlformats.org/officeDocument/2006/relationships/image" Target="../media/image7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44.png"/><Relationship Id="rId5" Type="http://schemas.openxmlformats.org/officeDocument/2006/relationships/image" Target="../media/image320.png"/><Relationship Id="rId15" Type="http://schemas.openxmlformats.org/officeDocument/2006/relationships/image" Target="../media/image19.png"/><Relationship Id="rId23" Type="http://schemas.openxmlformats.org/officeDocument/2006/relationships/image" Target="../media/image76.png"/><Relationship Id="rId10" Type="http://schemas.openxmlformats.org/officeDocument/2006/relationships/image" Target="../media/image67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Relationship Id="rId22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/>
          <a:lstStyle/>
          <a:p>
            <a:r>
              <a:rPr lang="pt-BR" dirty="0"/>
              <a:t>Exemplos com o </a:t>
            </a:r>
            <a:r>
              <a:rPr lang="pt-BR" dirty="0" smtClean="0"/>
              <a:t>modelo de </a:t>
            </a:r>
            <a:r>
              <a:rPr lang="pt-BR" dirty="0"/>
              <a:t>McCulloch e Pitts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515138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515138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/>
                    <a:gridCol w="550863"/>
                    <a:gridCol w="550863"/>
                    <a:gridCol w="550863"/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5788587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5788587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/>
                    <a:gridCol w="550863"/>
                    <a:gridCol w="550863"/>
                    <a:gridCol w="550863"/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AND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 rotWithShape="0"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para o disparo occorer, o valor de x1 deve ser negado, e assim, ele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blipFill rotWithShape="0">
                <a:blip r:embed="rId17"/>
                <a:stretch>
                  <a:fillRect l="-1029" t="-1802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896691"/>
                  </p:ext>
                </p:extLst>
              </p:nvPr>
            </p:nvGraphicFramePr>
            <p:xfrm>
              <a:off x="8424375" y="1362742"/>
              <a:ext cx="1569834" cy="1249680"/>
            </p:xfrm>
            <a:graphic>
              <a:graphicData uri="http://schemas.openxmlformats.org/drawingml/2006/table">
                <a:tbl>
                  <a:tblPr/>
                  <a:tblGrid>
                    <a:gridCol w="52327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200025"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896691"/>
                  </p:ext>
                </p:extLst>
              </p:nvPr>
            </p:nvGraphicFramePr>
            <p:xfrm>
              <a:off x="8424375" y="1362742"/>
              <a:ext cx="1569834" cy="1249680"/>
            </p:xfrm>
            <a:graphic>
              <a:graphicData uri="http://schemas.openxmlformats.org/drawingml/2006/table">
                <a:tbl>
                  <a:tblPr/>
                  <a:tblGrid>
                    <a:gridCol w="523278"/>
                    <a:gridCol w="523278"/>
                    <a:gridCol w="523278"/>
                  </a:tblGrid>
                  <a:tr h="312420"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201163" t="-119608" r="-2326" b="-241176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6" name="Group 35"/>
          <p:cNvGrpSpPr/>
          <p:nvPr/>
        </p:nvGrpSpPr>
        <p:grpSpPr>
          <a:xfrm>
            <a:off x="8263285" y="4655353"/>
            <a:ext cx="3142324" cy="1550303"/>
            <a:chOff x="114755" y="4638765"/>
            <a:chExt cx="3142324" cy="1550303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961" r="-1282" b="-196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Rectangle 46"/>
          <p:cNvSpPr/>
          <p:nvPr/>
        </p:nvSpPr>
        <p:spPr>
          <a:xfrm>
            <a:off x="9586489" y="503495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 (NOT)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0458626" y="6168266"/>
            <a:ext cx="1750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/>
              <a:t>OBS</a:t>
            </a:r>
            <a:r>
              <a:rPr lang="pt-BR" sz="1200" dirty="0"/>
              <a:t>.: Entradas inibitórias são entradas que tem seus valores </a:t>
            </a:r>
            <a:r>
              <a:rPr lang="pt-BR" sz="1200" b="1" i="1" dirty="0"/>
              <a:t>‘negados’</a:t>
            </a:r>
            <a:r>
              <a:rPr lang="pt-B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</a:t>
            </a:r>
            <a:r>
              <a:rPr lang="pt-BR" dirty="0" smtClean="0"/>
              <a:t>“</a:t>
            </a:r>
            <a:r>
              <a:rPr lang="pt-BR" i="1" dirty="0" smtClean="0"/>
              <a:t>T320 - Quiz – Redes Neurais Artificiais (Parte I)</a:t>
            </a:r>
            <a:r>
              <a:rPr lang="pt-BR" dirty="0" smtClean="0"/>
              <a:t>” </a:t>
            </a:r>
            <a:r>
              <a:rPr lang="pt-BR" dirty="0" smtClean="0"/>
              <a:t>que se encontra no MS Teams</a:t>
            </a:r>
            <a:r>
              <a:rPr lang="pt-BR" dirty="0" smtClean="0"/>
              <a:t>.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51151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058"/>
            <a:ext cx="6654421" cy="5042942"/>
          </a:xfrm>
        </p:spPr>
        <p:txBody>
          <a:bodyPr>
            <a:normAutofit/>
          </a:bodyPr>
          <a:lstStyle/>
          <a:p>
            <a:r>
              <a:rPr lang="pt-BR" dirty="0"/>
              <a:t>Em 1958, Frank Rosenblatt, propôs o modelo clássico do </a:t>
            </a:r>
            <a:r>
              <a:rPr lang="pt-BR" b="1" i="1" dirty="0"/>
              <a:t>perceptron</a:t>
            </a:r>
            <a:r>
              <a:rPr lang="pt-BR" dirty="0"/>
              <a:t>.</a:t>
            </a:r>
          </a:p>
          <a:p>
            <a:r>
              <a:rPr lang="pt-BR" dirty="0"/>
              <a:t>Em 1969, o modelo de Rosenblatt foi cuidadosamente analisado e refinado por Minsky e Papert. </a:t>
            </a:r>
          </a:p>
          <a:p>
            <a:r>
              <a:rPr lang="pt-BR" dirty="0"/>
              <a:t>O modelo criado por eles é chamado de </a:t>
            </a:r>
            <a:r>
              <a:rPr lang="pt-BR" b="1" i="1" dirty="0"/>
              <a:t>perceptron</a:t>
            </a:r>
            <a:r>
              <a:rPr lang="pt-BR" dirty="0"/>
              <a:t> e é mostrado na figura ao lado.</a:t>
            </a:r>
          </a:p>
          <a:p>
            <a:r>
              <a:rPr lang="pt-BR" dirty="0" smtClean="0"/>
              <a:t>Como veremos a seguir, o </a:t>
            </a:r>
            <a:r>
              <a:rPr lang="pt-BR" dirty="0"/>
              <a:t>modelo </a:t>
            </a:r>
            <a:r>
              <a:rPr lang="pt-BR" dirty="0" smtClean="0"/>
              <a:t>do </a:t>
            </a:r>
            <a:r>
              <a:rPr lang="pt-BR" b="1" dirty="0" smtClean="0"/>
              <a:t>perceptron</a:t>
            </a:r>
            <a:r>
              <a:rPr lang="pt-BR" dirty="0"/>
              <a:t>, é um modelo computacional mais geral que o modelo do </a:t>
            </a:r>
            <a:r>
              <a:rPr lang="pt-BR" b="1" i="1" dirty="0"/>
              <a:t>neurônio</a:t>
            </a:r>
            <a:r>
              <a:rPr lang="pt-BR" dirty="0"/>
              <a:t> de </a:t>
            </a:r>
            <a:r>
              <a:rPr lang="pt-BR" dirty="0"/>
              <a:t>McCulloch e Pitts.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5" y="4336529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624" y="405565"/>
            <a:ext cx="2770598" cy="361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Esse novo modelo supera algumas das limitações do modelo de M-P: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Introdução do conceito de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(uma medida de importância dos atributos) para as entradas (ou </a:t>
                </a:r>
                <a:r>
                  <a:rPr lang="pt-BR" b="1" i="1" dirty="0"/>
                  <a:t>sinapses</a:t>
                </a:r>
                <a:r>
                  <a:rPr lang="pt-BR" dirty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um método para que o modelo aprenda os </a:t>
                </a:r>
                <a:r>
                  <a:rPr lang="pt-BR" b="1" i="1" dirty="0"/>
                  <a:t>pesos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as entradas não são mais limitadas a valores booleanos, como no caso do modelo de M-P, suportando </a:t>
                </a:r>
                <a:r>
                  <a:rPr lang="pt-BR" b="1" i="1" dirty="0"/>
                  <a:t>entradas com valores reais</a:t>
                </a:r>
                <a:r>
                  <a:rPr lang="pt-BR" dirty="0"/>
                  <a:t>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diferença que aqui ela não mais depende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  <a:blipFill rotWithShape="0">
                <a:blip r:embed="rId3"/>
                <a:stretch>
                  <a:fillRect l="-1363" t="-1724" r="-596" b="-19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 que o </a:t>
                </a:r>
                <a:r>
                  <a:rPr lang="pt-BR" b="1" i="1" dirty="0"/>
                  <a:t>limiar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blipFill rotWithShape="0">
                <a:blip r:embed="rId4"/>
                <a:stretch>
                  <a:fillRect l="-1415" b="-5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4" y="1690689"/>
            <a:ext cx="4488235" cy="187982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364767" y="5307697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9900769" y="5660039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1027271"/>
          </a:xfrm>
        </p:spPr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78425"/>
                <a:ext cx="7511963" cy="54795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A ideia é que a ativação do </a:t>
                </a:r>
                <a:r>
                  <a:rPr lang="pt-BR" b="1" i="1" dirty="0"/>
                  <a:t>perceptron</a:t>
                </a:r>
                <a:r>
                  <a:rPr lang="pt-BR" dirty="0"/>
                  <a:t> (causada pelos estímulos de entrada) seja uma </a:t>
                </a:r>
                <a:r>
                  <a:rPr lang="pt-BR" b="1" i="1" dirty="0"/>
                  <a:t>combinação linear </a:t>
                </a:r>
                <a:r>
                  <a:rPr lang="pt-BR" dirty="0" smtClean="0"/>
                  <a:t>dos </a:t>
                </a:r>
                <a:r>
                  <a:rPr lang="pt-BR" b="1" i="1" dirty="0"/>
                  <a:t>estímulos</a:t>
                </a:r>
                <a:r>
                  <a:rPr lang="pt-BR" dirty="0"/>
                  <a:t> </a:t>
                </a:r>
                <a:r>
                  <a:rPr lang="pt-BR" dirty="0" smtClean="0"/>
                  <a:t>em relação aos</a:t>
                </a:r>
                <a:r>
                  <a:rPr lang="pt-BR" dirty="0" smtClean="0"/>
                  <a:t>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Se a ativação </a:t>
                </a:r>
                <a:r>
                  <a:rPr lang="pt-BR" dirty="0"/>
                  <a:t>exceder </a:t>
                </a:r>
                <a:r>
                  <a:rPr lang="pt-BR" dirty="0" smtClean="0"/>
                  <a:t>o </a:t>
                </a:r>
                <a:r>
                  <a:rPr lang="pt-BR" b="1" i="1" dirty="0" smtClean="0"/>
                  <a:t>limiar </a:t>
                </a:r>
                <a:r>
                  <a:rPr lang="pt-BR" b="1" i="1" dirty="0"/>
                  <a:t>de ativação</a:t>
                </a:r>
                <a:r>
                  <a:rPr lang="pt-BR" dirty="0"/>
                  <a:t>, ocorrerá o </a:t>
                </a:r>
                <a:r>
                  <a:rPr lang="pt-BR" b="1" i="1" dirty="0"/>
                  <a:t>disparo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Isso </a:t>
                </a:r>
                <a:r>
                  <a:rPr lang="pt-BR" dirty="0"/>
                  <a:t>pode ser expresso por meio de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  <a:p>
                <a:r>
                  <a:rPr lang="pt-BR" dirty="0" smtClean="0"/>
                  <a:t>Notem </a:t>
                </a:r>
                <a:r>
                  <a:rPr lang="pt-BR" dirty="0"/>
                  <a:t>que a </a:t>
                </a:r>
                <a:r>
                  <a:rPr lang="pt-BR" b="1" i="1" dirty="0"/>
                  <a:t>função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está centrada “em torno de zero” e 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(ou </a:t>
                </a:r>
                <a:r>
                  <a:rPr lang="pt-BR" b="1" i="1" dirty="0"/>
                  <a:t>disparo</a:t>
                </a:r>
                <a:r>
                  <a:rPr lang="pt-BR" dirty="0"/>
                  <a:t>)</a:t>
                </a:r>
                <a:r>
                  <a:rPr lang="pt-BR" b="1" i="1" dirty="0"/>
                  <a:t> </a:t>
                </a:r>
                <a:r>
                  <a:rPr lang="pt-BR" dirty="0"/>
                  <a:t>é controlado, indiretamente, pelo valor do </a:t>
                </a:r>
                <a:r>
                  <a:rPr lang="pt-BR" b="1" i="1" dirty="0"/>
                  <a:t>peso do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limiar de ativação foi absorvido pelo somatório,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e, portanto, podemos usar a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tipo de resposta do </a:t>
                </a:r>
                <a:r>
                  <a:rPr lang="pt-BR" b="1" i="1" dirty="0"/>
                  <a:t>perceptron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</a:t>
                </a:r>
                <a:r>
                  <a:rPr lang="pt-BR" dirty="0"/>
                  <a:t>, ou seja, para </a:t>
                </a:r>
                <a:r>
                  <a:rPr lang="pt-BR" b="1" i="1" dirty="0"/>
                  <a:t>problemas com duas classes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 classes são separadas por uma </a:t>
                </a:r>
                <a:r>
                  <a:rPr lang="pt-BR" b="1" i="1" dirty="0"/>
                  <a:t>fronteira de decisão linear</a:t>
                </a:r>
                <a:r>
                  <a:rPr lang="pt-BR" dirty="0"/>
                  <a:t> para o qual a equação (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) abaixo é verdadeira.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78425"/>
                <a:ext cx="7511963" cy="5479576"/>
              </a:xfrm>
              <a:blipFill rotWithShape="0">
                <a:blip r:embed="rId3"/>
                <a:stretch>
                  <a:fillRect l="-892" t="-2336" r="-1703" b="-1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1" y="1973927"/>
            <a:ext cx="3974418" cy="166462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700682" y="4460295"/>
            <a:ext cx="3142324" cy="1550303"/>
            <a:chOff x="511819" y="4987108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15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38725"/>
                <a:ext cx="8060142" cy="503292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No </a:t>
                </a:r>
                <a:r>
                  <a:rPr lang="pt-BR" b="1" i="1" dirty="0"/>
                  <a:t>espaço de atributos </a:t>
                </a:r>
                <a:r>
                  <a:rPr lang="pt-BR" dirty="0"/>
                  <a:t>definido por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é a equação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 (ponto, reta, plano, etc., dependendo do número de dimensões).</a:t>
                </a:r>
              </a:p>
              <a:p>
                <a:r>
                  <a:rPr lang="pt-BR" dirty="0"/>
                  <a:t>Portanto, um </a:t>
                </a:r>
                <a:r>
                  <a:rPr lang="pt-BR" b="1" i="1" dirty="0"/>
                  <a:t>perceptron</a:t>
                </a:r>
                <a:r>
                  <a:rPr lang="pt-BR" dirty="0"/>
                  <a:t> 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perceptron</a:t>
                </a:r>
                <a:r>
                  <a:rPr lang="pt-BR" dirty="0"/>
                  <a:t> convergirá apenas se o conjunto de dados for </a:t>
                </a:r>
                <a:r>
                  <a:rPr lang="pt-BR" b="1" i="1" dirty="0"/>
                  <a:t>linearmente separável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 figura ao lado ilustra isso para um caso bidimensional.</a:t>
                </a:r>
              </a:p>
              <a:p>
                <a:r>
                  <a:rPr lang="pt-BR" dirty="0"/>
                  <a:t>Observe que, ao contrário dos </a:t>
                </a:r>
                <a:r>
                  <a:rPr lang="pt-BR" b="1" i="1" dirty="0"/>
                  <a:t>classificadores de regressão logística</a:t>
                </a:r>
                <a:r>
                  <a:rPr lang="pt-BR" dirty="0"/>
                  <a:t>, os </a:t>
                </a:r>
                <a:r>
                  <a:rPr lang="pt-BR" b="1" i="1" dirty="0"/>
                  <a:t>perceptrons</a:t>
                </a:r>
                <a:r>
                  <a:rPr lang="pt-BR" dirty="0"/>
                  <a:t> não produzem como saída uma probabilidade da classe, em vez disso, eles apenas fazem previsões com base em um </a:t>
                </a:r>
                <a:r>
                  <a:rPr lang="pt-BR" b="1" i="1" dirty="0"/>
                  <a:t>limiar rígido</a:t>
                </a:r>
                <a:r>
                  <a:rPr lang="pt-BR" dirty="0"/>
                  <a:t>, i.e., 0 ou 1. </a:t>
                </a:r>
              </a:p>
              <a:p>
                <a:r>
                  <a:rPr lang="pt-BR" dirty="0"/>
                  <a:t>Essa é uma das razões para se preferir 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ao invés do </a:t>
                </a:r>
                <a:r>
                  <a:rPr lang="pt-BR" b="1" i="1" dirty="0"/>
                  <a:t>perceptron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38725"/>
                <a:ext cx="8060142" cy="5032923"/>
              </a:xfrm>
              <a:blipFill rotWithShape="0">
                <a:blip r:embed="rId3"/>
                <a:stretch>
                  <a:fillRect l="-983" t="-2788" r="-7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681" y="3085057"/>
            <a:ext cx="3539319" cy="229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0382"/>
                <a:ext cx="11112063" cy="522526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tem derivada igual a 0 em todos os pontos, exceto em torno de 0, onde ela é indefinida.</a:t>
                </a:r>
              </a:p>
              <a:p>
                <a:r>
                  <a:rPr lang="pt-BR" dirty="0"/>
                  <a:t>Portanto, nós não podemos utilizar o </a:t>
                </a:r>
                <a:r>
                  <a:rPr lang="pt-BR" b="1" i="1" dirty="0"/>
                  <a:t>gradiente descentende</a:t>
                </a:r>
                <a:r>
                  <a:rPr lang="pt-BR" dirty="0"/>
                  <a:t> para treinar o </a:t>
                </a:r>
                <a:r>
                  <a:rPr lang="pt-BR" b="1" i="1" dirty="0"/>
                  <a:t>perceptron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Existe, porém, uma regra simples e intuitiva de atualização dos </a:t>
                </a:r>
                <a:r>
                  <a:rPr lang="pt-BR" b="1" i="1" dirty="0"/>
                  <a:t>pesos</a:t>
                </a:r>
                <a:r>
                  <a:rPr lang="pt-BR" dirty="0"/>
                  <a:t> que converge para uma solução, ou seja, um </a:t>
                </a:r>
                <a:r>
                  <a:rPr lang="pt-BR" b="1" i="1" dirty="0"/>
                  <a:t>separador linear </a:t>
                </a:r>
                <a:r>
                  <a:rPr lang="pt-BR" dirty="0"/>
                  <a:t>que </a:t>
                </a:r>
                <a:r>
                  <a:rPr lang="pt-BR" b="1" i="1" dirty="0"/>
                  <a:t>classifica</a:t>
                </a:r>
                <a:r>
                  <a:rPr lang="pt-BR" dirty="0"/>
                  <a:t> os dados perfeitamente, dado que eles sejam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caso os dados sejam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, a </a:t>
                </a:r>
                <a:r>
                  <a:rPr lang="pt-BR" b="1" i="1" dirty="0"/>
                  <a:t>regra de aprendizado do perceptron</a:t>
                </a:r>
                <a:r>
                  <a:rPr lang="pt-BR" dirty="0"/>
                  <a:t> tem convergência garantida em um número finito de iterações. </a:t>
                </a:r>
              </a:p>
              <a:p>
                <a:r>
                  <a:rPr lang="pt-BR" dirty="0"/>
                  <a:t>Nessa regra, para cada exemplo do conjunto de treinamento, obtém-se, primeiramente, a saída do </a:t>
                </a:r>
                <a:r>
                  <a:rPr lang="pt-BR" b="1" i="1" dirty="0"/>
                  <a:t>perceptron</a:t>
                </a:r>
                <a:r>
                  <a:rPr lang="pt-BR" dirty="0"/>
                  <a:t> para 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 atuais: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0382"/>
                <a:ext cx="11112063" cy="5225269"/>
              </a:xfrm>
              <a:blipFill rotWithShape="0">
                <a:blip r:embed="rId3"/>
                <a:stretch>
                  <a:fillRect l="-933" t="-2684" r="-658" b="-30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223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0382"/>
                <a:ext cx="11112063" cy="522526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Em seguida, calcula-se o erro entre a saída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do </a:t>
                </a:r>
                <a:r>
                  <a:rPr lang="pt-BR" b="1" i="1" dirty="0"/>
                  <a:t>perceptron</a:t>
                </a:r>
                <a:r>
                  <a:rPr lang="pt-BR" dirty="0"/>
                  <a:t> e o rótulo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 (valor esperado) do exemplo: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Caso o erro não seja nulo,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é definida da seguinte 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taxa </a:t>
                </a:r>
                <a:r>
                  <a:rPr lang="pt-BR" dirty="0"/>
                  <a:t>(ou </a:t>
                </a:r>
                <a:r>
                  <a:rPr lang="pt-BR" b="1" i="1" dirty="0"/>
                  <a:t>passo</a:t>
                </a:r>
                <a:r>
                  <a:rPr lang="pt-BR" dirty="0"/>
                  <a:t>) </a:t>
                </a:r>
                <a:r>
                  <a:rPr lang="pt-BR" b="1" i="1" dirty="0"/>
                  <a:t>de aprendizagem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Após a apresentação de todos os exemplos de treinamento (ou seja, uma </a:t>
                </a:r>
                <a:r>
                  <a:rPr lang="pt-BR" b="1" i="1" dirty="0"/>
                  <a:t>época</a:t>
                </a:r>
                <a:r>
                  <a:rPr lang="pt-BR" dirty="0"/>
                  <a:t>), deve haver um </a:t>
                </a:r>
                <a:r>
                  <a:rPr lang="pt-BR" b="1" i="1" dirty="0"/>
                  <a:t>embaralhamento</a:t>
                </a:r>
                <a:r>
                  <a:rPr lang="pt-BR" dirty="0"/>
                  <a:t> dos exemplos e uma nova etapa de treinamento (i.e., uma época). </a:t>
                </a:r>
              </a:p>
              <a:p>
                <a:r>
                  <a:rPr lang="pt-BR" dirty="0"/>
                  <a:t>No caso ótimo, quando a </a:t>
                </a:r>
                <a:r>
                  <a:rPr lang="pt-BR" b="1" i="1" dirty="0"/>
                  <a:t>separação linear</a:t>
                </a:r>
                <a:r>
                  <a:rPr lang="pt-BR" dirty="0"/>
                  <a:t> ocorrer, não haverá mais erros, e as </a:t>
                </a:r>
                <a:r>
                  <a:rPr lang="pt-BR" b="1" i="1" dirty="0"/>
                  <a:t>regras de atualização</a:t>
                </a:r>
                <a:r>
                  <a:rPr lang="pt-BR" dirty="0"/>
                  <a:t> calculadas não mais modificarão 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A </a:t>
                </a:r>
                <a:r>
                  <a:rPr lang="pt-BR" b="1" i="1" dirty="0"/>
                  <a:t>regra de aprendizado do perceptron</a:t>
                </a:r>
                <a:r>
                  <a:rPr lang="pt-BR" dirty="0"/>
                  <a:t> é, geralmente, aplicada a um exemplo de entrada por vez. Os exemplos são escolhidos aleatóriamente, assim como o que é feito com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0382"/>
                <a:ext cx="11112063" cy="5225269"/>
              </a:xfrm>
              <a:blipFill rotWithShape="0">
                <a:blip r:embed="rId3"/>
                <a:stretch>
                  <a:fillRect l="-933" t="-2917" r="-1097" b="-1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84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37900" cy="49434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Percebam </a:t>
                </a:r>
                <a:r>
                  <a:rPr lang="pt-BR" dirty="0"/>
                  <a:t>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é idêntica à equação de atualização que encontramos para regressores lineares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Como ambos, o rótulo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 o valor de saída do perceptron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, assumem </a:t>
                </a:r>
                <a:r>
                  <a:rPr lang="pt-BR" dirty="0"/>
                  <a:t>apenas 2 valores, 0 ou 1, existem apenas 3 possibilidades para a equação de atualização dos </a:t>
                </a:r>
                <a:r>
                  <a:rPr lang="pt-BR" dirty="0" smtClean="0"/>
                  <a:t>pesos: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pt-BR" dirty="0" smtClean="0"/>
                  <a:t>Se </a:t>
                </a:r>
                <a:r>
                  <a:rPr lang="pt-BR" dirty="0"/>
                  <a:t>a saída for correta,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então os pesos não são atualizados.</a:t>
                </a:r>
              </a:p>
              <a:p>
                <a:pPr lvl="1">
                  <a:buFont typeface="+mj-lt"/>
                  <a:buAutoNum type="arabicPeriod"/>
                </a:pP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= 1 mas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 = 0</a:t>
                </a:r>
                <a:r>
                  <a:rPr lang="pt-BR" dirty="0"/>
                  <a:t>, então o valor do peso é aumentado caso a entrada correspondente,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seja positiva e diminuído 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se torne 1.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buFont typeface="+mj-lt"/>
                  <a:buAutoNum type="arabicPeriod"/>
                  <a:defRPr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= 0 mas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= 1</a:t>
                </a:r>
                <a:r>
                  <a:rPr lang="pt-BR" dirty="0"/>
                  <a:t>, então o valor do peso é diminuido caso a entrada correspondente,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seja positiva e aumentado 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se torne 0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37900" cy="4943475"/>
              </a:xfrm>
              <a:blipFill rotWithShape="0">
                <a:blip r:embed="rId2"/>
                <a:stretch>
                  <a:fillRect l="-985" r="-1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203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2831"/>
            <a:ext cx="10515600" cy="1352297"/>
          </a:xfrm>
        </p:spPr>
        <p:txBody>
          <a:bodyPr/>
          <a:lstStyle/>
          <a:p>
            <a:r>
              <a:rPr lang="pt-BR" dirty="0"/>
              <a:t>Exemplo: Perceptron com SciKit-Learn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84" t="6837" r="8639" b="2144"/>
          <a:stretch/>
        </p:blipFill>
        <p:spPr>
          <a:xfrm>
            <a:off x="5816818" y="1690688"/>
            <a:ext cx="2950315" cy="29111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9" t="6429" r="8639" b="6224"/>
          <a:stretch/>
        </p:blipFill>
        <p:spPr>
          <a:xfrm>
            <a:off x="8942544" y="1690687"/>
            <a:ext cx="2802323" cy="291115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4398" y="1410355"/>
            <a:ext cx="3930002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numpy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linear_model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Perceptron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metrics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mean_squared_error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Define the number of examples.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1000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Create dataset.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x1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randint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x2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randint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2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y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x1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x2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x1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x1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0.1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x2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x2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0.1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x0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ones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,))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c_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x2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Instantiate and train perceptron.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per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Perceptron</a:t>
            </a:r>
            <a:r>
              <a:rPr lang="pt-BR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fit_intercept=False</a:t>
            </a:r>
            <a:r>
              <a:rPr lang="pt-BR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 </a:t>
            </a:r>
            <a:r>
              <a:rPr lang="pt-BR" sz="1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random_state</a:t>
            </a:r>
            <a:r>
              <a:rPr lang="pt-BR" sz="12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 smtClean="0">
                <a:solidFill>
                  <a:srgbClr val="FF0000"/>
                </a:solidFill>
                <a:highlight>
                  <a:srgbClr val="FFFFFF"/>
                </a:highlight>
              </a:rPr>
              <a:t>42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per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Predict.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y_pred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per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Calculate MSE.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error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mean_squared_error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y_pred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831745" y="4775241"/>
            <a:ext cx="62215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Exemplo de classificação de dados ruidosos linearmente separáveis.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 base de dados é gerada a partir da função de uma porta lógica AND com ruído Gaussiano adicionado às amostras.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Como podemos ver, o perceptron classifica perfeitamente o conjunto de dados ruidosos.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42104" y="1259800"/>
            <a:ext cx="13249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Importa classe Perceptron.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>
            <a:off x="3846286" y="1475244"/>
            <a:ext cx="495818" cy="215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10431" y="3447745"/>
            <a:ext cx="1398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Adiciona ruído aos atributos de entrada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14613" y="3663189"/>
            <a:ext cx="495818" cy="215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52195" y="2788539"/>
            <a:ext cx="17562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Gera os rótulos </a:t>
            </a:r>
            <a:r>
              <a:rPr lang="pt-BR" sz="1100" dirty="0" smtClean="0"/>
              <a:t>a </a:t>
            </a:r>
            <a:r>
              <a:rPr lang="pt-BR" sz="1100" dirty="0"/>
              <a:t>partir dos dados originais. Função lógica AND.</a:t>
            </a:r>
          </a:p>
        </p:txBody>
      </p:sp>
      <p:cxnSp>
        <p:nvCxnSpPr>
          <p:cNvPr id="15" name="Straight Arrow Connector 14"/>
          <p:cNvCxnSpPr>
            <a:stCxn id="14" idx="1"/>
          </p:cNvCxnSpPr>
          <p:nvPr/>
        </p:nvCxnSpPr>
        <p:spPr>
          <a:xfrm flipH="1">
            <a:off x="1683657" y="3088621"/>
            <a:ext cx="1568538" cy="4668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33534" y="4169810"/>
            <a:ext cx="1398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Cria vetor de 1s para o peso de bias.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253691" y="4385254"/>
            <a:ext cx="1013278" cy="101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026700" y="4642677"/>
            <a:ext cx="1398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Instancia e treina o Perceptron.</a:t>
            </a:r>
          </a:p>
        </p:txBody>
      </p:sp>
      <p:cxnSp>
        <p:nvCxnSpPr>
          <p:cNvPr id="22" name="Straight Arrow Connector 21"/>
          <p:cNvCxnSpPr>
            <a:stCxn id="21" idx="1"/>
          </p:cNvCxnSpPr>
          <p:nvPr/>
        </p:nvCxnSpPr>
        <p:spPr>
          <a:xfrm flipH="1">
            <a:off x="3041608" y="4858121"/>
            <a:ext cx="985092" cy="215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041608" y="5697361"/>
            <a:ext cx="139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Realiza a predição.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2365829" y="5828166"/>
            <a:ext cx="675779" cy="130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40907" y="6124547"/>
            <a:ext cx="1398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Calcula erro quadrático médio.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357143" y="6361571"/>
            <a:ext cx="383764" cy="91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9210902" y="6408152"/>
            <a:ext cx="27689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Exemplo: Perceptron.ipynb</a:t>
            </a:r>
          </a:p>
        </p:txBody>
      </p:sp>
    </p:spTree>
    <p:extLst>
      <p:ext uri="{BB962C8B-B14F-4D97-AF65-F5344CB8AC3E}">
        <p14:creationId xmlns:p14="http://schemas.microsoft.com/office/powerpoint/2010/main" val="656248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79353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Vamos falar sobre um tópico que parece, inicialmente, não ser relacionado com a disciplina: o cérebro. </a:t>
            </a:r>
          </a:p>
          <a:p>
            <a:r>
              <a:rPr lang="pt-BR" dirty="0"/>
              <a:t>Entretanto, como veremos a seguir, as </a:t>
            </a:r>
            <a:r>
              <a:rPr lang="pt-BR" dirty="0" smtClean="0"/>
              <a:t>ideias </a:t>
            </a:r>
            <a:r>
              <a:rPr lang="pt-BR" dirty="0"/>
              <a:t>que discutimos até agora </a:t>
            </a:r>
            <a:r>
              <a:rPr lang="pt-BR" dirty="0" smtClean="0"/>
              <a:t>serão </a:t>
            </a:r>
            <a:r>
              <a:rPr lang="pt-BR" dirty="0"/>
              <a:t>úteis na construção de modelos matemáticos que </a:t>
            </a:r>
            <a:r>
              <a:rPr lang="pt-BR" dirty="0" smtClean="0"/>
              <a:t>aproximam a </a:t>
            </a:r>
            <a:r>
              <a:rPr lang="pt-BR" dirty="0"/>
              <a:t>atividade do cérebro. </a:t>
            </a:r>
          </a:p>
          <a:p>
            <a:r>
              <a:rPr lang="pt-BR" dirty="0"/>
              <a:t>E como veremos, essas ideias que já discutimos, nos ajudarão a entender o funcionamento das </a:t>
            </a:r>
            <a:r>
              <a:rPr lang="pt-BR" b="1" i="1" dirty="0"/>
              <a:t>redes neurais artificiais </a:t>
            </a:r>
            <a:r>
              <a:rPr lang="pt-BR" dirty="0"/>
              <a:t>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/>
              <a:t>Neste tópico 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</a:t>
            </a:r>
            <a:r>
              <a:rPr lang="pt-BR" dirty="0" smtClean="0"/>
              <a:t>“</a:t>
            </a:r>
            <a:r>
              <a:rPr lang="pt-BR" i="1" dirty="0" smtClean="0"/>
              <a:t>T320 - Quiz – Redes Neurais Artificiais (Parte II)</a:t>
            </a:r>
            <a:r>
              <a:rPr lang="pt-BR" dirty="0" smtClean="0"/>
              <a:t>” </a:t>
            </a:r>
            <a:r>
              <a:rPr lang="pt-BR" dirty="0" smtClean="0"/>
              <a:t>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#6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80562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b="1" i="1" dirty="0"/>
              <a:t>Redes neurais artificiais </a:t>
            </a:r>
            <a:r>
              <a:rPr lang="pt-BR" dirty="0"/>
              <a:t>são modelos computacionais inspirados pelo funcionamento do cérebro dos animais.</a:t>
            </a:r>
          </a:p>
          <a:p>
            <a:r>
              <a:rPr lang="pt-BR" dirty="0"/>
              <a:t>Elas são capazes de realizar </a:t>
            </a:r>
            <a:r>
              <a:rPr lang="pt-BR" dirty="0" smtClean="0"/>
              <a:t>tarefas de aprendizado </a:t>
            </a:r>
            <a:r>
              <a:rPr lang="pt-BR" dirty="0"/>
              <a:t>de máquina </a:t>
            </a:r>
            <a:r>
              <a:rPr lang="pt-BR" dirty="0" smtClean="0"/>
              <a:t>(e.g., regressão e classificação) com </a:t>
            </a:r>
            <a:r>
              <a:rPr lang="pt-BR" dirty="0"/>
              <a:t>grande eficácia. </a:t>
            </a:r>
          </a:p>
          <a:p>
            <a:r>
              <a:rPr lang="pt-BR" dirty="0"/>
              <a:t>RNAs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 smtClean="0"/>
              <a:t>nós (</a:t>
            </a:r>
            <a:r>
              <a:rPr lang="pt-BR" b="1" i="1" dirty="0" smtClean="0"/>
              <a:t>unidades ou neurônios) </a:t>
            </a:r>
            <a:r>
              <a:rPr lang="pt-BR" b="1" i="1" dirty="0" smtClean="0"/>
              <a:t>interconectados</a:t>
            </a:r>
            <a:r>
              <a:rPr lang="pt-BR" dirty="0"/>
              <a:t>, que </a:t>
            </a:r>
            <a:r>
              <a:rPr lang="pt-BR" dirty="0" smtClean="0"/>
              <a:t>geram valores </a:t>
            </a:r>
            <a:r>
              <a:rPr lang="pt-BR" dirty="0"/>
              <a:t>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</a:t>
            </a:r>
            <a:r>
              <a:rPr lang="pt-BR" dirty="0" smtClean="0"/>
              <a:t>deste tópico, foca </a:t>
            </a:r>
            <a:r>
              <a:rPr lang="pt-BR" dirty="0"/>
              <a:t>nos elementos básicos de construção de uma rede neural, os </a:t>
            </a:r>
            <a:r>
              <a:rPr lang="pt-BR" b="1" i="1" dirty="0" smtClean="0"/>
              <a:t>nós</a:t>
            </a:r>
            <a:r>
              <a:rPr lang="pt-BR" dirty="0" smtClean="0"/>
              <a:t> ou </a:t>
            </a:r>
            <a:r>
              <a:rPr lang="pt-BR" b="1" i="1" dirty="0" smtClean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20" y="2380005"/>
            <a:ext cx="3548180" cy="3097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7880" y="1380761"/>
            <a:ext cx="1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neurônios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295080" y="1750093"/>
            <a:ext cx="122830" cy="554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17910" y="1758156"/>
            <a:ext cx="935890" cy="164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874758" y="3698215"/>
            <a:ext cx="1050879" cy="382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21947" y="2347391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pesos sinápticos</a:t>
            </a:r>
            <a:endParaRPr lang="pt-BR" sz="1200" dirty="0"/>
          </a:p>
        </p:txBody>
      </p:sp>
      <p:sp>
        <p:nvSpPr>
          <p:cNvPr id="28" name="Oval 27"/>
          <p:cNvSpPr/>
          <p:nvPr/>
        </p:nvSpPr>
        <p:spPr>
          <a:xfrm>
            <a:off x="9444966" y="2804287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10677574" y="2804286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29"/>
          <p:cNvSpPr txBox="1"/>
          <p:nvPr/>
        </p:nvSpPr>
        <p:spPr>
          <a:xfrm>
            <a:off x="10649141" y="4436839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pesos sinápticos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707123" y="629544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51673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RNAs são versáteis, poderosas e escalonáveis, tornando-as ideais para realizar tarefas grandes e altamente 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classificar bilhões de imagens (por exemplo, como o Google </a:t>
            </a:r>
            <a:r>
              <a:rPr lang="pt-BR" dirty="0" smtClean="0"/>
              <a:t>Images, Facebook, etc. fazem),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serviços de reconhecimento de fala (por exemplo, o Siri da Apple, Alexa da Amazon e Google Assistant da Google),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recomendar vídeos que melhor se adequam ao comportamento de centenas de milhões de usuários todos os dias (por exemplo, YouTube, Netflix),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ou aprender a vencer o campeão mundial de Go examinando milhões de partidas anteriores e depois jogando contra si mesmo (AlphaGo </a:t>
            </a:r>
            <a:r>
              <a:rPr lang="pt-BR" dirty="0" smtClean="0"/>
              <a:t>da </a:t>
            </a:r>
            <a:r>
              <a:rPr lang="pt-BR" dirty="0"/>
              <a:t>DeepMind).</a:t>
            </a:r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328357" y="833142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154158" y="2374490"/>
            <a:ext cx="2932467" cy="145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cience, Technology &amp; the Future | Juergen Schmidhuber on DeepMind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6" r="5534" b="22002"/>
          <a:stretch/>
        </p:blipFill>
        <p:spPr bwMode="auto">
          <a:xfrm>
            <a:off x="9466704" y="5685918"/>
            <a:ext cx="2725296" cy="7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618075" y="4833036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590045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26" name="Picture 2" descr="Resumo e Exercícios sobre Células com gabari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473" y="34039"/>
            <a:ext cx="4128669" cy="20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92572"/>
            <a:ext cx="11089943" cy="486542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descoberta da célula em 1665 por Robert Hooke foi importantíssima para que houvesse uma melhor compreensão da estrutura dos seres vivos. </a:t>
            </a:r>
          </a:p>
          <a:p>
            <a:r>
              <a:rPr lang="pt-BR" dirty="0"/>
              <a:t>Podemos considerar a célula como sendo o </a:t>
            </a:r>
            <a:r>
              <a:rPr lang="pt-BR" b="1" i="1" dirty="0" smtClean="0"/>
              <a:t>átomo </a:t>
            </a:r>
            <a:r>
              <a:rPr lang="pt-BR" b="1" i="1" dirty="0"/>
              <a:t>da </a:t>
            </a:r>
            <a:r>
              <a:rPr lang="pt-BR" b="1" i="1" dirty="0" smtClean="0"/>
              <a:t>vida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As células </a:t>
            </a:r>
            <a:r>
              <a:rPr lang="pt-BR" b="1" i="1" dirty="0"/>
              <a:t>eucariontes</a:t>
            </a:r>
            <a:r>
              <a:rPr lang="pt-BR" dirty="0"/>
              <a:t> (plantas, animais, fungos, </a:t>
            </a:r>
            <a:r>
              <a:rPr lang="pt-BR" dirty="0" smtClean="0"/>
              <a:t>protozoários </a:t>
            </a:r>
            <a:r>
              <a:rPr lang="pt-BR" dirty="0"/>
              <a:t>e algas) possuem três partes principais: membrana, citoplasma e núcleo.</a:t>
            </a:r>
          </a:p>
          <a:p>
            <a:r>
              <a:rPr lang="pt-BR" dirty="0"/>
              <a:t>A </a:t>
            </a:r>
            <a:r>
              <a:rPr lang="pt-BR" b="1" i="1" dirty="0"/>
              <a:t>membrana</a:t>
            </a:r>
            <a:r>
              <a:rPr lang="pt-BR" dirty="0"/>
              <a:t> “delimita a célula”, i.e., ela isola seu interior do meio externo. </a:t>
            </a:r>
          </a:p>
          <a:p>
            <a:r>
              <a:rPr lang="pt-BR" dirty="0"/>
              <a:t>O </a:t>
            </a:r>
            <a:r>
              <a:rPr lang="pt-BR" b="1" i="1" dirty="0"/>
              <a:t>citoplasma</a:t>
            </a:r>
            <a:r>
              <a:rPr lang="pt-BR" dirty="0"/>
              <a:t> é o espaço intracelular entre a membrana e o </a:t>
            </a:r>
            <a:r>
              <a:rPr lang="pt-BR" dirty="0" smtClean="0"/>
              <a:t>núcleo.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Ele </a:t>
            </a:r>
            <a:r>
              <a:rPr lang="pt-BR" dirty="0"/>
              <a:t>é preenchido pelo </a:t>
            </a:r>
            <a:r>
              <a:rPr lang="pt-BR" b="1" i="1" dirty="0"/>
              <a:t>citosol</a:t>
            </a:r>
            <a:r>
              <a:rPr lang="pt-BR" dirty="0"/>
              <a:t> onde estão suspensas as </a:t>
            </a:r>
            <a:r>
              <a:rPr lang="pt-BR" b="1" i="1" dirty="0"/>
              <a:t>organelas</a:t>
            </a:r>
            <a:r>
              <a:rPr lang="pt-BR" dirty="0"/>
              <a:t>.</a:t>
            </a:r>
          </a:p>
          <a:p>
            <a:r>
              <a:rPr lang="pt-BR" dirty="0"/>
              <a:t>Já o </a:t>
            </a:r>
            <a:r>
              <a:rPr lang="pt-BR" b="1" i="1" dirty="0"/>
              <a:t>núcleo</a:t>
            </a:r>
            <a:r>
              <a:rPr lang="pt-BR" dirty="0"/>
              <a:t> abriga </a:t>
            </a:r>
            <a:r>
              <a:rPr lang="pt-BR" dirty="0" smtClean="0"/>
              <a:t>a maior parte do </a:t>
            </a:r>
            <a:r>
              <a:rPr lang="pt-BR" dirty="0"/>
              <a:t>material genético (DNA) da célula.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Ele </a:t>
            </a:r>
            <a:r>
              <a:rPr lang="pt-BR" dirty="0" smtClean="0"/>
              <a:t>regula </a:t>
            </a:r>
            <a:r>
              <a:rPr lang="pt-BR" dirty="0"/>
              <a:t>o metabolismo e armazena as informações genéticas da célula.</a:t>
            </a:r>
          </a:p>
        </p:txBody>
      </p:sp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288361" y="2828925"/>
            <a:ext cx="3903639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7678002" cy="5372100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/>
              <a:t>eucariontes</a:t>
            </a:r>
            <a:r>
              <a:rPr lang="pt-BR" dirty="0"/>
              <a:t> também, mas são células que possuem mecanismos elétricos e/ou químicos característicos. </a:t>
            </a:r>
          </a:p>
          <a:p>
            <a:r>
              <a:rPr lang="pt-BR" dirty="0"/>
              <a:t>Os neurônios apresentam três partes básicas: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recepção de estímulos 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</a:t>
            </a:r>
            <a:r>
              <a:rPr lang="pt-BR" dirty="0" smtClean="0"/>
              <a:t>neurônios através de seus terminais. </a:t>
            </a:r>
            <a:r>
              <a:rPr lang="pt-BR" dirty="0"/>
              <a:t>Cada neurônio possui apenas um axônio, o qual é, geralmente, mais longo que os dendritos. </a:t>
            </a:r>
          </a:p>
          <a:p>
            <a:r>
              <a:rPr lang="pt-BR" dirty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integração dos estímulos recebidos pelo neurônio através de seus dendritos.</a:t>
            </a:r>
          </a:p>
          <a:p>
            <a:r>
              <a:rPr lang="pt-BR" dirty="0"/>
              <a:t>Os locais/pontos de contato entre os dentritos de um neurônio e os terminais do axônio de outro neurônio são chamados de </a:t>
            </a:r>
            <a:r>
              <a:rPr lang="pt-BR" b="1" i="1" dirty="0"/>
              <a:t>sinapses</a:t>
            </a:r>
            <a:r>
              <a:rPr lang="pt-BR" dirty="0"/>
              <a:t> e os contatos </a:t>
            </a:r>
            <a:r>
              <a:rPr lang="pt-BR" dirty="0" smtClean="0"/>
              <a:t>entre eles de </a:t>
            </a:r>
            <a:r>
              <a:rPr lang="pt-BR" b="1" i="1" dirty="0"/>
              <a:t>contatos sinápticos</a:t>
            </a:r>
            <a:r>
              <a:rPr lang="pt-BR" dirty="0"/>
              <a:t>.</a:t>
            </a:r>
          </a:p>
          <a:p>
            <a:r>
              <a:rPr lang="pt-BR" dirty="0"/>
              <a:t>Ou seja, os neurônios se comunicam uns com os outros </a:t>
            </a:r>
            <a:r>
              <a:rPr lang="pt-BR" dirty="0" smtClean="0"/>
              <a:t>através das </a:t>
            </a:r>
            <a:r>
              <a:rPr lang="pt-BR" b="1" i="1" dirty="0" smtClean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A figura ao lado mostra o diagrama de um </a:t>
            </a:r>
            <a:r>
              <a:rPr lang="pt-BR" b="1" i="1" dirty="0"/>
              <a:t>neurônio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79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8908503" y="2212258"/>
            <a:ext cx="3283497" cy="3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745"/>
            <a:ext cx="8232058" cy="531297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Em termos simples, mas lembrando de que </a:t>
            </a:r>
            <a:r>
              <a:rPr lang="pt-BR" dirty="0" smtClean="0"/>
              <a:t>existem</a:t>
            </a:r>
            <a:r>
              <a:rPr lang="pt-BR" dirty="0" smtClean="0"/>
              <a:t> </a:t>
            </a:r>
            <a:r>
              <a:rPr lang="pt-BR" dirty="0"/>
              <a:t>exceções, nós podemos afirmar que:</a:t>
            </a:r>
          </a:p>
          <a:p>
            <a:pPr lvl="1"/>
            <a:r>
              <a:rPr lang="pt-BR" dirty="0"/>
              <a:t>O neurônio recebe estímulos elétricos, basicamente a partir dos dendritos.</a:t>
            </a:r>
          </a:p>
          <a:p>
            <a:pPr lvl="1"/>
            <a:r>
              <a:rPr lang="pt-BR" dirty="0"/>
              <a:t>Esses estímulos são integrados no corpo </a:t>
            </a:r>
            <a:r>
              <a:rPr lang="pt-BR" dirty="0" smtClean="0"/>
              <a:t>celular (</a:t>
            </a:r>
            <a:r>
              <a:rPr lang="pt-BR" i="1" dirty="0" smtClean="0"/>
              <a:t>soma</a:t>
            </a:r>
            <a:r>
              <a:rPr lang="pt-BR" dirty="0" smtClean="0"/>
              <a:t>).</a:t>
            </a:r>
            <a:endParaRPr lang="pt-BR" dirty="0"/>
          </a:p>
          <a:p>
            <a:pPr lvl="1"/>
            <a:r>
              <a:rPr lang="pt-BR" dirty="0"/>
              <a:t>A integração dos estímulos pode levar à geração ou não de uma resposta elétrica enviada pelo axônio a outros neurônios.</a:t>
            </a:r>
          </a:p>
          <a:p>
            <a:r>
              <a:rPr lang="pt-BR" dirty="0"/>
              <a:t>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como:</a:t>
            </a:r>
          </a:p>
          <a:p>
            <a:pPr lvl="1"/>
            <a:r>
              <a:rPr lang="pt-BR" dirty="0"/>
              <a:t>Os neurônios recebem estímulos elétricos.</a:t>
            </a:r>
          </a:p>
          <a:p>
            <a:pPr lvl="1"/>
            <a:r>
              <a:rPr lang="pt-BR" dirty="0"/>
              <a:t>Esses estímulos são integrados.</a:t>
            </a:r>
          </a:p>
          <a:p>
            <a:pPr lvl="1"/>
            <a:r>
              <a:rPr lang="pt-BR" dirty="0"/>
              <a:t>Se a atividade (i.e., integração dos estímulos) exceder certo limiar, o </a:t>
            </a:r>
            <a:r>
              <a:rPr lang="pt-BR" b="1" i="1" dirty="0"/>
              <a:t>neurônio</a:t>
            </a:r>
            <a:r>
              <a:rPr lang="pt-BR" dirty="0"/>
              <a:t> gera um pulso (ou potencial de ação).</a:t>
            </a:r>
          </a:p>
          <a:p>
            <a:r>
              <a:rPr lang="pt-BR" dirty="0"/>
              <a:t>O potencial de ação é mostrado na figura ao lado.</a:t>
            </a:r>
          </a:p>
          <a:p>
            <a:r>
              <a:rPr lang="pt-BR" dirty="0"/>
              <a:t>Um </a:t>
            </a:r>
            <a:r>
              <a:rPr lang="pt-BR" b="1" i="1" dirty="0"/>
              <a:t>neurônio</a:t>
            </a:r>
            <a:r>
              <a:rPr lang="pt-BR" dirty="0"/>
              <a:t> se conecta com 10 a </a:t>
            </a:r>
            <a:r>
              <a:rPr lang="pt-BR" dirty="0" smtClean="0"/>
              <a:t>100.000 </a:t>
            </a:r>
            <a:r>
              <a:rPr lang="pt-BR" dirty="0"/>
              <a:t>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reações eletro-químicas.</a:t>
            </a:r>
          </a:p>
          <a:p>
            <a:r>
              <a:rPr lang="pt-BR" dirty="0"/>
              <a:t>Do ponto de vista do nosso curso, o </a:t>
            </a:r>
            <a:r>
              <a:rPr lang="pt-BR" b="1" i="1" dirty="0"/>
              <a:t>neurônio</a:t>
            </a:r>
            <a:r>
              <a:rPr lang="pt-BR" dirty="0"/>
              <a:t> será considerado como um sistema com várias entradas e uma saída onde a comunicação entre neurônios é feita através de sinais elétricos. </a:t>
            </a:r>
          </a:p>
        </p:txBody>
      </p:sp>
    </p:spTree>
    <p:extLst>
      <p:ext uri="{BB962C8B-B14F-4D97-AF65-F5344CB8AC3E}">
        <p14:creationId xmlns:p14="http://schemas.microsoft.com/office/powerpoint/2010/main" val="39848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8" y="1572087"/>
            <a:ext cx="8757554" cy="528591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Warren McCulloch e Walter Pitts apresentaram o primeiro modelo </a:t>
            </a:r>
            <a:r>
              <a:rPr lang="pt-BR" b="1" i="1" dirty="0" smtClean="0"/>
              <a:t>computacional</a:t>
            </a:r>
            <a:r>
              <a:rPr lang="pt-BR" dirty="0" smtClean="0"/>
              <a:t> </a:t>
            </a:r>
            <a:r>
              <a:rPr lang="pt-BR" dirty="0"/>
              <a:t>de </a:t>
            </a:r>
            <a:r>
              <a:rPr lang="pt-BR" dirty="0" smtClean="0"/>
              <a:t>um neurônio</a:t>
            </a:r>
            <a:r>
              <a:rPr lang="pt-BR" dirty="0"/>
              <a:t>.</a:t>
            </a:r>
          </a:p>
          <a:p>
            <a:r>
              <a:rPr lang="pt-BR" dirty="0"/>
              <a:t>A partir desse modelo, foi possível estabelecer uma conexão entre o funcionamento de um neurônio e a </a:t>
            </a:r>
            <a:r>
              <a:rPr lang="pt-BR" b="1" i="1" dirty="0"/>
              <a:t>lógica proposicional</a:t>
            </a:r>
            <a:r>
              <a:rPr lang="pt-BR" dirty="0"/>
              <a:t>.</a:t>
            </a:r>
          </a:p>
          <a:p>
            <a:r>
              <a:rPr lang="pt-BR" b="1" i="1" dirty="0"/>
              <a:t>Lógica proposicional </a:t>
            </a:r>
            <a:r>
              <a:rPr lang="pt-BR" dirty="0"/>
              <a:t>se baseia em </a:t>
            </a:r>
            <a:r>
              <a:rPr lang="pt-BR" b="1" i="1" dirty="0"/>
              <a:t>proposições</a:t>
            </a:r>
            <a:r>
              <a:rPr lang="pt-BR" dirty="0"/>
              <a:t> onde uma proposição é uma sentença declarativa, ou seja, é uma sentença que declara um fato podendo este ser verdeiro ou falso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1 ou 1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1 e 0   = 0</a:t>
            </a:r>
          </a:p>
          <a:p>
            <a:r>
              <a:rPr lang="pt-BR" dirty="0" smtClean="0"/>
              <a:t>O artigo de </a:t>
            </a:r>
            <a:r>
              <a:rPr lang="pt-BR" dirty="0"/>
              <a:t>McCulloch e </a:t>
            </a:r>
            <a:r>
              <a:rPr lang="pt-BR" dirty="0" smtClean="0"/>
              <a:t>Pitts fornece </a:t>
            </a:r>
            <a:r>
              <a:rPr lang="pt-BR" i="1" dirty="0" smtClean="0"/>
              <a:t>insights</a:t>
            </a:r>
            <a:r>
              <a:rPr lang="pt-BR" dirty="0" smtClean="0"/>
              <a:t> fundamentais sobre como a </a:t>
            </a:r>
            <a:r>
              <a:rPr lang="pt-BR" b="1" i="1" dirty="0" smtClean="0"/>
              <a:t>lógica proposicional </a:t>
            </a:r>
            <a:r>
              <a:rPr lang="pt-BR" dirty="0" smtClean="0"/>
              <a:t>pode ser processada por um neurônio.</a:t>
            </a:r>
            <a:endParaRPr lang="pt-BR" dirty="0"/>
          </a:p>
          <a:p>
            <a:r>
              <a:rPr lang="pt-BR" dirty="0"/>
              <a:t>A partir daí, a relação com a computação foi natural.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752" y="2448035"/>
            <a:ext cx="2285100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478278" y="4859448"/>
            <a:ext cx="25962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Walter </a:t>
            </a:r>
            <a:r>
              <a:rPr lang="pt-BR" sz="1400" dirty="0"/>
              <a:t>Pitts </a:t>
            </a:r>
            <a:r>
              <a:rPr lang="pt-BR" sz="1400" dirty="0" smtClean="0"/>
              <a:t>e Warren McCulloch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figura ao lado mostra o 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criado por McCulloch e Pitts.</a:t>
                </a:r>
              </a:p>
              <a:p>
                <a:r>
                  <a:rPr lang="pt-BR" dirty="0"/>
                  <a:t>G</a:t>
                </a:r>
                <a:r>
                  <a:rPr lang="pt-BR" dirty="0" smtClean="0"/>
                  <a:t>rosso </a:t>
                </a:r>
                <a:r>
                  <a:rPr lang="pt-BR" dirty="0"/>
                  <a:t>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de suas entradas excede um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 </a:t>
                </a:r>
              </a:p>
              <a:p>
                <a:r>
                  <a:rPr lang="pt-BR" dirty="0" smtClean="0"/>
                  <a:t>As </a:t>
                </a:r>
                <a:r>
                  <a:rPr lang="pt-BR" dirty="0"/>
                  <a:t>premissas do modelo </a:t>
                </a:r>
                <a:r>
                  <a:rPr lang="pt-BR" dirty="0" smtClean="0"/>
                  <a:t>de </a:t>
                </a:r>
                <a:r>
                  <a:rPr lang="pt-BR" dirty="0"/>
                  <a:t>McCulloch e Pitts (M-P)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chamadas 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booleanos,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simplesmente somadas.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</a:t>
                </a:r>
                <a:r>
                  <a:rPr lang="pt-BR" b="1" i="1" dirty="0"/>
                  <a:t>tudo ou nada</a:t>
                </a:r>
                <a:r>
                  <a:rPr lang="pt-BR" dirty="0"/>
                  <a:t>”, ou seja, um processo binário.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Portanto</a:t>
                </a:r>
                <a:r>
                  <a:rPr lang="pt-BR" dirty="0"/>
                  <a:t>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/>
                  <a:t>ponto de disparo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num determinado período para que o neurônio “dispare</a:t>
                </a:r>
                <a:r>
                  <a:rPr lang="pt-BR" dirty="0" smtClean="0"/>
                  <a:t>”.</a:t>
                </a:r>
              </a:p>
              <a:p>
                <a:r>
                  <a:rPr lang="pt-BR" dirty="0" smtClean="0"/>
                  <a:t>O modelo </a:t>
                </a:r>
                <a:r>
                  <a:rPr lang="pt-BR" dirty="0"/>
                  <a:t>do </a:t>
                </a:r>
                <a:r>
                  <a:rPr lang="pt-BR" b="1" i="1" dirty="0"/>
                  <a:t>neurônio</a:t>
                </a:r>
                <a:r>
                  <a:rPr lang="pt-BR" dirty="0"/>
                  <a:t> de McCulloch e Pitts nada mais é do que um </a:t>
                </a:r>
                <a:r>
                  <a:rPr lang="pt-BR" b="1" i="1" dirty="0"/>
                  <a:t>classificador linear com limiar de decisão </a:t>
                </a:r>
                <a:r>
                  <a:rPr lang="pt-BR" b="1" i="1" dirty="0" smtClean="0"/>
                  <a:t>rígido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b="1" i="1" dirty="0"/>
                  <a:t>pesos </a:t>
                </a:r>
                <a:r>
                  <a:rPr lang="pt-BR" b="1" i="1" dirty="0" smtClean="0"/>
                  <a:t>unitários</a:t>
                </a:r>
                <a:r>
                  <a:rPr lang="pt-BR" dirty="0" smtClean="0"/>
                  <a:t> e </a:t>
                </a:r>
                <a:r>
                  <a:rPr lang="pt-BR" b="1" i="1" dirty="0" smtClean="0"/>
                  <a:t>atributos booleanos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  <a:blipFill rotWithShape="0">
                <a:blip r:embed="rId3"/>
                <a:stretch>
                  <a:fillRect l="-1076" t="-2626" r="-2070" b="-7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blipFill rotWithShape="0">
                <a:blip r:embed="rId4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22" y="1091282"/>
            <a:ext cx="4433322" cy="151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73" y="4760736"/>
            <a:ext cx="3993932" cy="19698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14113" y="5209611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11834</TotalTime>
  <Words>3285</Words>
  <Application>Microsoft Office PowerPoint</Application>
  <PresentationFormat>Widescreen</PresentationFormat>
  <Paragraphs>474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I)</vt:lpstr>
      <vt:lpstr>Introdução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Exemplos com o modelo de McCulloch e Pitts</vt:lpstr>
      <vt:lpstr>Tarefa</vt:lpstr>
      <vt:lpstr>Perceptron</vt:lpstr>
      <vt:lpstr>Perceptron</vt:lpstr>
      <vt:lpstr>Perceptron</vt:lpstr>
      <vt:lpstr>Perceptron</vt:lpstr>
      <vt:lpstr>Regra de aprendizado do perceptron</vt:lpstr>
      <vt:lpstr>Regra de aprendizado do perceptron</vt:lpstr>
      <vt:lpstr>Regra de aprendizado do perceptron</vt:lpstr>
      <vt:lpstr>Exemplo: Perceptron com SciKit-Learn</vt:lpstr>
      <vt:lpstr>Tarefas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1020</cp:revision>
  <dcterms:created xsi:type="dcterms:W3CDTF">2020-04-06T23:46:10Z</dcterms:created>
  <dcterms:modified xsi:type="dcterms:W3CDTF">2021-08-10T18:07:25Z</dcterms:modified>
</cp:coreProperties>
</file>