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92" r:id="rId3"/>
    <p:sldId id="290" r:id="rId4"/>
    <p:sldId id="277" r:id="rId5"/>
    <p:sldId id="258" r:id="rId6"/>
    <p:sldId id="293" r:id="rId7"/>
    <p:sldId id="272" r:id="rId8"/>
    <p:sldId id="273" r:id="rId9"/>
    <p:sldId id="294" r:id="rId10"/>
    <p:sldId id="284" r:id="rId11"/>
    <p:sldId id="285" r:id="rId12"/>
    <p:sldId id="295" r:id="rId13"/>
    <p:sldId id="282" r:id="rId14"/>
    <p:sldId id="296" r:id="rId15"/>
    <p:sldId id="279" r:id="rId16"/>
    <p:sldId id="297" r:id="rId17"/>
    <p:sldId id="299" r:id="rId18"/>
    <p:sldId id="288" r:id="rId19"/>
    <p:sldId id="289" r:id="rId20"/>
    <p:sldId id="269" r:id="rId21"/>
    <p:sldId id="265" r:id="rId22"/>
    <p:sldId id="271" r:id="rId23"/>
    <p:sldId id="281" r:id="rId24"/>
    <p:sldId id="280" r:id="rId25"/>
    <p:sldId id="274" r:id="rId26"/>
    <p:sldId id="287" r:id="rId27"/>
    <p:sldId id="278" r:id="rId28"/>
    <p:sldId id="291" r:id="rId29"/>
    <p:sldId id="298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3537" autoAdjust="0"/>
  </p:normalViewPr>
  <p:slideViewPr>
    <p:cSldViewPr snapToGrid="0">
      <p:cViewPr>
        <p:scale>
          <a:sx n="75" d="100"/>
          <a:sy n="75" d="100"/>
        </p:scale>
        <p:origin x="52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vamos</a:t>
            </a:r>
            <a:r>
              <a:rPr lang="pt-BR" baseline="0" dirty="0"/>
              <a:t> falar sobre um </a:t>
            </a:r>
            <a:r>
              <a:rPr lang="pt-BR" dirty="0"/>
              <a:t>tópico que parece, inicialmente, não ser relacionado: o cérebro. Entretanto, como veremos à seguir, as idéias que discutimos até agora são úteis na construção de modelos matemáticos da atividade do cérebro.</a:t>
            </a:r>
            <a:r>
              <a:rPr lang="pt-BR" baseline="0" dirty="0"/>
              <a:t> E como veremos, essas ideias que já discutimos, nos ajudarão a entender o funcionamento das redes neurais artificiais.</a:t>
            </a:r>
          </a:p>
          <a:p>
            <a:endParaRPr lang="pt-BR" baseline="0" dirty="0"/>
          </a:p>
          <a:p>
            <a:r>
              <a:rPr lang="pt-BR" baseline="0" dirty="0"/>
              <a:t>Redes neurais artificiais são um das formas mais populares e efetivas para implementação de sistemas de aprendizado e merecem por sí só uma disciplina em separado.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61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66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você pode ter percebido, o algoritmo de aprendizado do Perceptron se parece muito com o</a:t>
            </a:r>
            <a:r>
              <a:rPr lang="pt-BR" baseline="0" dirty="0"/>
              <a:t> do gradiente descendente estocástico</a:t>
            </a:r>
            <a:r>
              <a:rPr lang="pt-BR" dirty="0"/>
              <a:t>. De fato, a classe Perceptron da</a:t>
            </a:r>
            <a:r>
              <a:rPr lang="pt-BR" baseline="0" dirty="0"/>
              <a:t> biblioteca</a:t>
            </a:r>
            <a:r>
              <a:rPr lang="pt-BR" dirty="0"/>
              <a:t> Scikit-Learn é equivalente a usar um SGDClassifier com os seguintes hiperparâmetros: loss = "perceptron", learning_rate</a:t>
            </a:r>
            <a:r>
              <a:rPr lang="pt-BR" baseline="0" dirty="0"/>
              <a:t> </a:t>
            </a:r>
            <a:r>
              <a:rPr lang="pt-BR" dirty="0"/>
              <a:t>= "constant", eta0 = 1 (a taxa de aprendizado) e penalty = None (sem regularização).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00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valorada como 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TP555 - Inteligência Artificial e Machine Learning: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4214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5"/>
            <a:ext cx="10930835" cy="1325563"/>
          </a:xfrm>
        </p:spPr>
        <p:txBody>
          <a:bodyPr/>
          <a:lstStyle/>
          <a:p>
            <a:r>
              <a:rPr lang="pt-BR" dirty="0"/>
              <a:t>Exemplos com o neurônio de 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para o disparo occorer, o valor de x1 deve ser negado, e assim, ele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OBS</a:t>
            </a:r>
            <a:r>
              <a:rPr lang="pt-BR" sz="1200" dirty="0"/>
              <a:t>.: Entradas 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9"/>
            <a:ext cx="7159171" cy="4421967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modelo </a:t>
            </a:r>
            <a:r>
              <a:rPr lang="pt-BR" b="1" dirty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M-P.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47" y="4357200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entradas com valores reais,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75635"/>
                <a:ext cx="7511963" cy="504381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entre os </a:t>
                </a:r>
                <a:r>
                  <a:rPr lang="pt-BR" b="1" i="1" dirty="0"/>
                  <a:t>estímulos</a:t>
                </a:r>
                <a:r>
                  <a:rPr lang="pt-BR" dirty="0"/>
                  <a:t> e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Se essa ativação exceder certo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Isso pode ser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 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(ou </a:t>
                </a:r>
                <a:r>
                  <a:rPr lang="pt-BR" b="1" i="1" dirty="0"/>
                  <a:t>disparo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O limiar de ativação 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/>
                  <a:t>fronteira de decisão linear</a:t>
                </a:r>
                <a:r>
                  <a:rPr lang="pt-BR" dirty="0"/>
                  <a:t> para o qual a equação (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) abaixo 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75635"/>
                <a:ext cx="7511963" cy="5043815"/>
              </a:xfrm>
              <a:blipFill rotWithShape="0">
                <a:blip r:embed="rId3"/>
                <a:stretch>
                  <a:fillRect l="-892" t="-2539" r="-973" b="-158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690" y="1973927"/>
            <a:ext cx="3840309" cy="160845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700682" y="4460295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077"/>
                <a:ext cx="8060142" cy="465885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definido por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é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(ponto, reta, plano, etc., dependendo do número de dimensões).</a:t>
                </a:r>
              </a:p>
              <a:p>
                <a:r>
                  <a:rPr lang="pt-BR" dirty="0"/>
                  <a:t>Portanto, um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perceptron</a:t>
                </a:r>
                <a:r>
                  <a:rPr lang="pt-BR" dirty="0"/>
                  <a:t> convergirá apenas se o conjunto de dados for </a:t>
                </a:r>
                <a:r>
                  <a:rPr lang="pt-BR" b="1" i="1" dirty="0"/>
                  <a:t>linearmente separável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Observe que, ao contrário dos </a:t>
                </a:r>
                <a:r>
                  <a:rPr lang="pt-BR" b="1" i="1" dirty="0"/>
                  <a:t>classificadores de regressão logística</a:t>
                </a:r>
                <a:r>
                  <a:rPr lang="pt-BR" dirty="0"/>
                  <a:t>, os </a:t>
                </a:r>
                <a:r>
                  <a:rPr lang="pt-BR" b="1" i="1" dirty="0"/>
                  <a:t>perceptrons</a:t>
                </a:r>
                <a:r>
                  <a:rPr lang="pt-BR" dirty="0"/>
                  <a:t> não produzem como saída uma probabilidade da classe, em vez disso, eles apenas fazem previsões com base em um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i.e., 0 ou 1. </a:t>
                </a:r>
              </a:p>
              <a:p>
                <a:r>
                  <a:rPr lang="pt-BR" dirty="0"/>
                  <a:t>Essa é uma das razões para se preferir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ao invés do </a:t>
                </a:r>
                <a:r>
                  <a:rPr lang="pt-BR" b="1" i="1" dirty="0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077"/>
                <a:ext cx="8060142" cy="4658855"/>
              </a:xfrm>
              <a:blipFill rotWithShape="0">
                <a:blip r:embed="rId3"/>
                <a:stretch>
                  <a:fillRect l="-983" t="-3007" r="-756" b="-13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81" y="3085057"/>
            <a:ext cx="3539319" cy="22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tem derivada igual a 0 em todos os pontos, exceto em torno de 0, onde ela é indefinida.</a:t>
                </a:r>
              </a:p>
              <a:p>
                <a:r>
                  <a:rPr lang="pt-BR" dirty="0"/>
                  <a:t>Portanto, nós não podemos utilizar o </a:t>
                </a:r>
                <a:r>
                  <a:rPr lang="pt-BR" b="1" i="1" dirty="0"/>
                  <a:t>gradiente descentende</a:t>
                </a:r>
                <a:r>
                  <a:rPr lang="pt-BR" dirty="0"/>
                  <a:t> para treinar o </a:t>
                </a:r>
                <a:r>
                  <a:rPr lang="pt-BR" b="1" i="1" dirty="0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Existe, porém, uma regra simples e intuitiva 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converge para uma solução, ou seja, um </a:t>
                </a:r>
                <a:r>
                  <a:rPr lang="pt-BR" b="1" i="1" dirty="0"/>
                  <a:t>separador linear </a:t>
                </a:r>
                <a:r>
                  <a:rPr lang="pt-BR" dirty="0"/>
                  <a:t>que </a:t>
                </a:r>
                <a:r>
                  <a:rPr lang="pt-BR" b="1" i="1" dirty="0"/>
                  <a:t>classifica</a:t>
                </a:r>
                <a:r>
                  <a:rPr lang="pt-BR" dirty="0"/>
                  <a:t> os dados perfeitamente, dado que eles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caso os dados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,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tem convergência garantida em um número finito de iterações. </a:t>
                </a:r>
              </a:p>
              <a:p>
                <a:r>
                  <a:rPr lang="pt-BR" dirty="0"/>
                  <a:t>Nessa regra, para cada exemplo do conjunto de treinamento, obtém-se, primeiramente, a saída do </a:t>
                </a:r>
                <a:r>
                  <a:rPr lang="pt-BR" b="1" i="1" dirty="0"/>
                  <a:t>perceptron</a:t>
                </a:r>
                <a:r>
                  <a:rPr lang="pt-BR" dirty="0"/>
                  <a:t> para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atuais: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933" t="-2684" r="-658" b="-3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23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Em seguida, calcula-se o erro entre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do </a:t>
                </a:r>
                <a:r>
                  <a:rPr lang="pt-BR" b="1" i="1" dirty="0"/>
                  <a:t>perceptron</a:t>
                </a:r>
                <a:r>
                  <a:rPr lang="pt-BR" dirty="0"/>
                  <a:t> e o rótulo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 (valor esperado) do exemplo: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o erro não seja nulo,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é definida da seguinte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taxa </a:t>
                </a:r>
                <a:r>
                  <a:rPr lang="pt-BR" dirty="0"/>
                  <a:t>(ou </a:t>
                </a:r>
                <a:r>
                  <a:rPr lang="pt-BR" b="1" i="1" dirty="0"/>
                  <a:t>passo</a:t>
                </a:r>
                <a:r>
                  <a:rPr lang="pt-BR" dirty="0"/>
                  <a:t>) </a:t>
                </a:r>
                <a:r>
                  <a:rPr lang="pt-BR" b="1" i="1" dirty="0"/>
                  <a:t>de aprendizagem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Após a apresentação de todos os exemplos de treinamento (ou seja, uma </a:t>
                </a:r>
                <a:r>
                  <a:rPr lang="pt-BR" b="1" i="1" dirty="0"/>
                  <a:t>época</a:t>
                </a:r>
                <a:r>
                  <a:rPr lang="pt-BR" dirty="0"/>
                  <a:t>), deve haver um </a:t>
                </a:r>
                <a:r>
                  <a:rPr lang="pt-BR" b="1" i="1" dirty="0"/>
                  <a:t>embaralhamento</a:t>
                </a:r>
                <a:r>
                  <a:rPr lang="pt-BR" dirty="0"/>
                  <a:t> dos exemplos e uma nova etapa de treinamento (i.e., uma época). </a:t>
                </a:r>
              </a:p>
              <a:p>
                <a:r>
                  <a:rPr lang="pt-BR" dirty="0"/>
                  <a:t>No caso ótimo, quando a </a:t>
                </a:r>
                <a:r>
                  <a:rPr lang="pt-BR" b="1" i="1" dirty="0"/>
                  <a:t>separação linear</a:t>
                </a:r>
                <a:r>
                  <a:rPr lang="pt-BR" dirty="0"/>
                  <a:t> ocorrer, não haverá mais erros, e as </a:t>
                </a:r>
                <a:r>
                  <a:rPr lang="pt-BR" b="1" i="1" dirty="0"/>
                  <a:t>regras de atualização</a:t>
                </a:r>
                <a:r>
                  <a:rPr lang="pt-BR" dirty="0"/>
                  <a:t> calculadas não mais modificarão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é, geralmente, aplicada a um exemplo de entrada por vez. Os exemplos são escolhidos aleatóriamente, assim como o que é feito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933" t="-2917" r="-1097" b="-1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7900" cy="49434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é idêntica à equação de atualização que encontramos para regressores lineares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Como ambos, o rótulo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o valor de saída do perceptron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assumem </a:t>
                </a:r>
                <a:r>
                  <a:rPr lang="pt-BR" dirty="0"/>
                  <a:t>apenas 2 valores, 0 ou 1, existem apenas 3 possibilidades para a equação de atualização dos </a:t>
                </a:r>
                <a:r>
                  <a:rPr lang="pt-BR" dirty="0" smtClean="0"/>
                  <a:t>pesos: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dirty="0" smtClean="0"/>
                  <a:t>Se </a:t>
                </a:r>
                <a:r>
                  <a:rPr lang="pt-BR" dirty="0"/>
                  <a:t>a saída for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1 mas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= 0</a:t>
                </a:r>
                <a:r>
                  <a:rPr lang="pt-BR" dirty="0"/>
                  <a:t>, então o valor do peso é aumentado caso a entrada correspondente,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seja positiva e diminuído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seja negativo. </a:t>
                </a:r>
                <a:r>
                  <a:rPr lang="pt-BR" dirty="0"/>
                  <a:t>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torne 1.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0 mas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= 1</a:t>
                </a:r>
                <a:r>
                  <a:rPr lang="pt-BR" dirty="0"/>
                  <a:t>, então o valor do peso é diminuido caso a entrada correspondente,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seja positiva e aumentado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seja negativo. </a:t>
                </a:r>
                <a:r>
                  <a:rPr lang="pt-BR" dirty="0"/>
                  <a:t>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torne 0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7900" cy="4943475"/>
              </a:xfrm>
              <a:blipFill rotWithShape="0">
                <a:blip r:embed="rId2"/>
                <a:stretch>
                  <a:fillRect l="-985" r="-1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20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Perceptron com SciKit-Learn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6837" r="8639" b="2144"/>
          <a:stretch/>
        </p:blipFill>
        <p:spPr>
          <a:xfrm>
            <a:off x="5816818" y="1690688"/>
            <a:ext cx="2950315" cy="2911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" t="6429" r="8639" b="6224"/>
          <a:stretch/>
        </p:blipFill>
        <p:spPr>
          <a:xfrm>
            <a:off x="8942544" y="1690687"/>
            <a:ext cx="2802323" cy="2911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4398" y="1410355"/>
            <a:ext cx="393000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linear_model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Perceptron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Define the number of examples.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dataset.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and train perceptron.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Perceptron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fit_intercept=False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Calculate MSE.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error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31745" y="4775241"/>
            <a:ext cx="622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 de classificação de dados ruidosos linearmente separáveis.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base de dados é gerada a partir da função de uma porta lógica AND com ruído Gaussiano adicionado às amostras.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podemos ver, o perceptron classifica perfeitamente o conjunto de dados ruidosos.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2104" y="1259800"/>
            <a:ext cx="132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Importa classe Perceptron.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846286" y="1475244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0431" y="3447745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Adiciona ruído aos atributos de entrada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14613" y="3663189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2195" y="2788539"/>
            <a:ext cx="1756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Gera os rótulos </a:t>
            </a:r>
            <a:r>
              <a:rPr lang="pt-BR" sz="1100" dirty="0" smtClean="0"/>
              <a:t>a </a:t>
            </a:r>
            <a:r>
              <a:rPr lang="pt-BR" sz="1100" dirty="0"/>
              <a:t>partir dos dados originais. Função lógica AND.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683657" y="3088621"/>
            <a:ext cx="1568538" cy="466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3534" y="4169810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Cria vetor de 1s para o peso de bias.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53691" y="4385254"/>
            <a:ext cx="1013278" cy="101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26700" y="464267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Instancia e treina o Perceptron.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3041608" y="4858121"/>
            <a:ext cx="985092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1608" y="5697361"/>
            <a:ext cx="139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Realiza a predição.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65829" y="5828166"/>
            <a:ext cx="675779" cy="130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907" y="612454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Calcula erro quadrático médio.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357143" y="6361571"/>
            <a:ext cx="383764" cy="91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0902" y="6408152"/>
            <a:ext cx="27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Perceptron.ipynb</a:t>
            </a:r>
          </a:p>
        </p:txBody>
      </p:sp>
    </p:spTree>
    <p:extLst>
      <p:ext uri="{BB962C8B-B14F-4D97-AF65-F5344CB8AC3E}">
        <p14:creationId xmlns:p14="http://schemas.microsoft.com/office/powerpoint/2010/main" val="65624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Material, exemplos e lista de exercícios #10 já estão disponíveis.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79353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falar sobre um tópico que parece, inicialmente, não ser relacionado com a disciplina: o cérebro. </a:t>
            </a:r>
          </a:p>
          <a:p>
            <a:r>
              <a:rPr lang="pt-BR" dirty="0"/>
              <a:t>Entretanto, como veremos a seguir, as idéias que discutimos até agora são 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do cérebro. </a:t>
            </a:r>
          </a:p>
          <a:p>
            <a:r>
              <a:rPr lang="pt-BR" dirty="0"/>
              <a:t>E como veremos, essas ideias que já discutimos, nos ajudarão a entender o funcionamento das redes neurais artificiais 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465958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Redes neurais artificiais 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(unidades) interconectados</a:t>
            </a:r>
            <a:r>
              <a:rPr lang="pt-BR" dirty="0"/>
              <a:t>, que </a:t>
            </a:r>
            <a:r>
              <a:rPr lang="pt-BR" dirty="0" smtClean="0"/>
              <a:t>computam </a:t>
            </a:r>
            <a:r>
              <a:rPr lang="pt-BR" dirty="0"/>
              <a:t>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970294" y="3698214"/>
            <a:ext cx="955343" cy="968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49868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Images faz),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0684"/>
            <a:ext cx="11089943" cy="48654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“</a:t>
            </a:r>
            <a:r>
              <a:rPr lang="pt-BR" b="1" i="1" dirty="0"/>
              <a:t>átomo da vida</a:t>
            </a:r>
            <a:r>
              <a:rPr lang="pt-BR" dirty="0"/>
              <a:t>”.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 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mecanismos elétricos e/ou químicos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integração dos estímulos recebidos pelo neurônio através de seus dendritos.</a:t>
            </a:r>
          </a:p>
          <a:p>
            <a:r>
              <a:rPr lang="pt-BR" dirty="0"/>
              <a:t>Os locais/pontos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5"/>
            <a:ext cx="8232058" cy="531297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há exceções, nós podemos afirmar que:</a:t>
            </a:r>
          </a:p>
          <a:p>
            <a:pPr lvl="1"/>
            <a:r>
              <a:rPr lang="pt-BR" dirty="0"/>
              <a:t>O neurônio recebe estímulos elétricos, basicamente a partir dos dendritos.</a:t>
            </a:r>
          </a:p>
          <a:p>
            <a:pPr lvl="1"/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/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/>
            <a:r>
              <a:rPr lang="pt-BR" dirty="0"/>
              <a:t>Os neurônios recebem estímulos elétricos.</a:t>
            </a:r>
          </a:p>
          <a:p>
            <a:pPr lvl="1"/>
            <a:r>
              <a:rPr lang="pt-BR" dirty="0"/>
              <a:t>Esses estímulos são integrados.</a:t>
            </a:r>
          </a:p>
          <a:p>
            <a:pPr lvl="1"/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se conecta com 10 a </a:t>
            </a:r>
            <a:r>
              <a:rPr lang="pt-BR" dirty="0" smtClean="0"/>
              <a:t>100.000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eletro-químicas.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1843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lógica proposicional.</a:t>
            </a:r>
          </a:p>
          <a:p>
            <a:r>
              <a:rPr lang="pt-BR" dirty="0"/>
              <a:t>Lógica proposicional se baseia em proposições onde uma proposição é uma sentença declarativa, ou seja, é uma sentença que declara um fato podendo este ser verdeiro 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lógica proposicional 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9241"/>
                <a:ext cx="7359869" cy="558875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A 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 e pesos unitários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premissas do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“tudo ou nada”,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“dispare”.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9241"/>
                <a:ext cx="7359869" cy="5588759"/>
              </a:xfrm>
              <a:blipFill rotWithShape="0">
                <a:blip r:embed="rId3"/>
                <a:stretch>
                  <a:fillRect l="-1076" t="-2508" b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11528</TotalTime>
  <Words>3287</Words>
  <Application>Microsoft Office PowerPoint</Application>
  <PresentationFormat>Widescreen</PresentationFormat>
  <Paragraphs>460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TP555 - Inteligência Artificial e Machine Learning: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neurônio de McCulloch e Pitts</vt:lpstr>
      <vt:lpstr>Perceptron</vt:lpstr>
      <vt:lpstr>Perceptron</vt:lpstr>
      <vt:lpstr>Perceptron</vt:lpstr>
      <vt:lpstr>Perceptron</vt:lpstr>
      <vt:lpstr>Regra de aprendizado do perceptron</vt:lpstr>
      <vt:lpstr>Regra de aprendizado do perceptron</vt:lpstr>
      <vt:lpstr>Regra de aprendizado do perceptron</vt:lpstr>
      <vt:lpstr>Exemplo: Perceptron com SciKit-Learn</vt:lpstr>
      <vt:lpstr>Avisos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996</cp:revision>
  <dcterms:created xsi:type="dcterms:W3CDTF">2020-04-06T23:46:10Z</dcterms:created>
  <dcterms:modified xsi:type="dcterms:W3CDTF">2021-06-01T02:16:55Z</dcterms:modified>
</cp:coreProperties>
</file>