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87" r:id="rId19"/>
    <p:sldId id="329" r:id="rId20"/>
    <p:sldId id="377" r:id="rId21"/>
    <p:sldId id="378" r:id="rId22"/>
    <p:sldId id="331" r:id="rId23"/>
    <p:sldId id="386" r:id="rId24"/>
    <p:sldId id="381" r:id="rId25"/>
    <p:sldId id="333" r:id="rId26"/>
    <p:sldId id="334" r:id="rId27"/>
    <p:sldId id="388" r:id="rId28"/>
    <p:sldId id="335" r:id="rId29"/>
    <p:sldId id="301" r:id="rId30"/>
    <p:sldId id="269" r:id="rId31"/>
    <p:sldId id="303" r:id="rId32"/>
    <p:sldId id="271" r:id="rId33"/>
    <p:sldId id="365" r:id="rId34"/>
    <p:sldId id="382" r:id="rId35"/>
    <p:sldId id="383" r:id="rId36"/>
    <p:sldId id="384" r:id="rId3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2739" autoAdjust="0"/>
  </p:normalViewPr>
  <p:slideViewPr>
    <p:cSldViewPr snapToGrid="0">
      <p:cViewPr varScale="1">
        <p:scale>
          <a:sx n="96" d="100"/>
          <a:sy n="96" d="100"/>
        </p:scale>
        <p:origin x="115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en.wikipedia.org/wiki/Henry_J._Kelley" TargetMode="External"/><Relationship Id="rId3" Type="http://schemas.openxmlformats.org/officeDocument/2006/relationships/hyperlink" Target="https://en.wikipedia.org/wiki/Backpropagation#CITEREFRumelhartHintonWilliams1986a" TargetMode="External"/><Relationship Id="rId7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en.wikipedia.org/wiki/Backpropagation#cite_note-learning-representations-20" TargetMode="External"/><Relationship Id="rId5" Type="http://schemas.openxmlformats.org/officeDocument/2006/relationships/hyperlink" Target="https://en.wikipedia.org/wiki/Backpropagation#cite_note-DL-history-6" TargetMode="External"/><Relationship Id="rId4" Type="http://schemas.openxmlformats.org/officeDocument/2006/relationships/hyperlink" Target="https://en.wikipedia.org/wiki/Backpropagation#CITEREFRumelhartHintonWilliams1986b" TargetMode="External"/><Relationship Id="rId9" Type="http://schemas.openxmlformats.org/officeDocument/2006/relationships/hyperlink" Target="https://en.wikipedia.org/wiki/Arthur_E._Bryso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ativação, </a:t>
                </a:r>
                <a:r>
                  <a:rPr lang="pt-BR" i="0">
                    <a:latin typeface="Cambria Math" panose="02040503050406030204" pitchFamily="18" charset="0"/>
                  </a:rPr>
                  <a:t>𝑢_𝑖^𝑚</a:t>
                </a:r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63182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é a 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i="0">
                    <a:latin typeface="Cambria Math" panose="02040503050406030204" pitchFamily="18" charset="0"/>
                  </a:rPr>
                  <a:t>𝑑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𝑗 (𝑛)</a:t>
                </a:r>
                <a:r>
                  <a:rPr lang="pt-BR" dirty="0"/>
                  <a:t> é o valor desejado da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 smtClean="0"/>
                  <a:t>-</a:t>
                </a:r>
                <a:r>
                  <a:rPr lang="pt-BR" dirty="0"/>
                  <a:t>ésima saída (rótulo) 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 e </a:t>
                </a:r>
                <a:r>
                  <a:rPr lang="pt-BR" i="0">
                    <a:latin typeface="Cambria Math" panose="02040503050406030204" pitchFamily="18" charset="0"/>
                  </a:rPr>
                  <a:t>𝑦_𝑗^𝑀 (𝑛)</a:t>
                </a:r>
                <a:r>
                  <a:rPr lang="pt-BR" dirty="0" smtClean="0"/>
                  <a:t> é a saída do </a:t>
                </a:r>
                <a:r>
                  <a:rPr lang="pt-BR" i="0">
                    <a:latin typeface="Cambria Math" panose="02040503050406030204" pitchFamily="18" charset="0"/>
                  </a:rPr>
                  <a:t>𝑗</a:t>
                </a:r>
                <a:r>
                  <a:rPr lang="pt-BR" dirty="0"/>
                  <a:t>-</a:t>
                </a:r>
                <a:r>
                  <a:rPr lang="pt-BR" dirty="0" err="1" smtClean="0"/>
                  <a:t>ésimo</a:t>
                </a:r>
                <a:r>
                  <a:rPr lang="pt-BR" dirty="0" smtClean="0"/>
                  <a:t> nó da 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 da rede </a:t>
                </a:r>
                <a:r>
                  <a:rPr lang="pt-BR" dirty="0"/>
                  <a:t>correspondente ao </a:t>
                </a:r>
                <a:r>
                  <a:rPr lang="pt-BR" i="0">
                    <a:latin typeface="Cambria Math" panose="02040503050406030204" pitchFamily="18" charset="0"/>
                  </a:rPr>
                  <a:t>𝑛</a:t>
                </a:r>
                <a:r>
                  <a:rPr lang="pt-BR" dirty="0"/>
                  <a:t>-ésimo exemplo de </a:t>
                </a:r>
                <a:r>
                  <a:rPr lang="pt-BR" dirty="0" smtClean="0"/>
                  <a:t>entrada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665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r>
                  <a:rPr lang="pt-BR" dirty="0" smtClean="0"/>
                  <a:t> em relação 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 smtClean="0"/>
                  <a:t> é exatamente ela mesma, ou seja,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</m:oMath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A derivada de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r>
                  <a:rPr lang="pt-BR" dirty="0" smtClean="0"/>
                  <a:t> em relação a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(𝑥)</a:t>
                </a:r>
                <a:r>
                  <a:rPr lang="pt-BR" dirty="0" smtClean="0"/>
                  <a:t> é exatamente ela mesma, ou seja, </a:t>
                </a:r>
                <a:r>
                  <a:rPr lang="pt-BR" i="0">
                    <a:latin typeface="Cambria Math" panose="02040503050406030204" pitchFamily="18" charset="0"/>
                  </a:rPr>
                  <a:t>𝑒</a:t>
                </a:r>
                <a:r>
                  <a:rPr lang="pt-BR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𝑔(𝑥) 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1320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 smtClean="0">
                <a:solidFill>
                  <a:srgbClr val="FF0000"/>
                </a:solidFill>
              </a:rPr>
              <a:t>regra da cadeia</a:t>
            </a:r>
            <a:r>
              <a:rPr lang="pt-BR" dirty="0" smtClean="0">
                <a:solidFill>
                  <a:srgbClr val="FF0000"/>
                </a:solidFill>
              </a:rPr>
              <a:t>, é conhecido como </a:t>
            </a:r>
            <a:r>
              <a:rPr lang="pt-BR" b="1" i="1" dirty="0" smtClean="0">
                <a:solidFill>
                  <a:srgbClr val="FF0000"/>
                </a:solidFill>
              </a:rPr>
              <a:t>backpropagation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50964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 smtClean="0"/>
                  <a:t> nós da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Choice>
        <mc:Fallback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Derivada da função de ativação em relação às ativações dos </a:t>
                </a:r>
                <a:r>
                  <a:rPr lang="pt-BR" i="0">
                    <a:latin typeface="Cambria Math" panose="02040503050406030204" pitchFamily="18" charset="0"/>
                  </a:rPr>
                  <a:t>𝑁</a:t>
                </a:r>
                <a:r>
                  <a:rPr lang="pt-BR" i="0" smtClean="0">
                    <a:latin typeface="Cambria Math" panose="02040503050406030204" pitchFamily="18" charset="0"/>
                  </a:rPr>
                  <a:t>_</a:t>
                </a:r>
                <a:r>
                  <a:rPr lang="pt-BR" i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 nós da </a:t>
                </a:r>
                <a:r>
                  <a:rPr lang="pt-BR" i="0" smtClean="0">
                    <a:latin typeface="Cambria Math" panose="02040503050406030204" pitchFamily="18" charset="0"/>
                  </a:rPr>
                  <a:t>𝑀</a:t>
                </a:r>
                <a:r>
                  <a:rPr lang="pt-BR" dirty="0" smtClean="0"/>
                  <a:t>-</a:t>
                </a:r>
                <a:r>
                  <a:rPr lang="pt-BR" dirty="0" err="1" smtClean="0"/>
                  <a:t>ésima</a:t>
                </a:r>
                <a:r>
                  <a:rPr lang="pt-BR" dirty="0" smtClean="0"/>
                  <a:t> camada</a:t>
                </a:r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878810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4583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#8:</a:t>
            </a:r>
            <a:r>
              <a:rPr lang="pt-BR" sz="1200" dirty="0" smtClean="0"/>
              <a:t> https://</a:t>
            </a:r>
            <a:r>
              <a:rPr lang="pt-BR" sz="1200" dirty="0" smtClean="0"/>
              <a:t>mybinder.org/v2/gh/zz4fap/t320_aprendizado_de_maquina/main?filepath=labs%2FLaboratorio8.ipynb</a:t>
            </a:r>
          </a:p>
          <a:p>
            <a:endParaRPr lang="pt-BR" sz="1200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 smtClean="0"/>
              <a:t>Laboratório #8:</a:t>
            </a:r>
            <a:r>
              <a:rPr lang="pt-BR" sz="1200" dirty="0" smtClean="0"/>
              <a:t> </a:t>
            </a:r>
            <a:r>
              <a:rPr lang="pt-BR" dirty="0" smtClean="0"/>
              <a:t>https://colab.research.google.com/github/zz4fap/t320_aprendizado_de_maquina/blob/main/labs/</a:t>
            </a:r>
            <a:r>
              <a:rPr lang="pt-BR" sz="1200" dirty="0" smtClean="0"/>
              <a:t>Laboratorio8.ipynb</a:t>
            </a:r>
          </a:p>
          <a:p>
            <a:endParaRPr lang="pt-BR" sz="1200" dirty="0" smtClean="0"/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inversível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http://www.offconvex.org/2016/03/22/saddlepoints/</a:t>
            </a:r>
          </a:p>
          <a:p>
            <a:r>
              <a:rPr lang="pt-BR" dirty="0" smtClean="0"/>
              <a:t>[2] https://stats.stackexchange.com/questions/278104/how-can-it-be-trapped-in-a-saddle-point</a:t>
            </a:r>
          </a:p>
          <a:p>
            <a:r>
              <a:rPr lang="pt-BR" dirty="0" smtClean="0"/>
              <a:t>[3] https://machinelearningmastery.com/why-training-a-neural-network-is-hard/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</a:t>
            </a:r>
            <a:r>
              <a:rPr lang="pt-BR" dirty="0" smtClean="0"/>
              <a:t>predição (passagem </a:t>
            </a:r>
            <a:r>
              <a:rPr lang="pt-BR" dirty="0" smtClean="0"/>
              <a:t>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</a:t>
            </a:r>
            <a:r>
              <a:rPr lang="pt-BR" dirty="0" smtClean="0"/>
              <a:t>de saída e </a:t>
            </a:r>
            <a:r>
              <a:rPr lang="pt-BR" dirty="0" smtClean="0"/>
              <a:t>em seguida, passa por cada camada no sentido inverso para medir a contribuição </a:t>
            </a:r>
            <a:r>
              <a:rPr lang="pt-BR" dirty="0" smtClean="0"/>
              <a:t>cada conexão no </a:t>
            </a:r>
            <a:r>
              <a:rPr lang="pt-BR" dirty="0" smtClean="0"/>
              <a:t>erro </a:t>
            </a:r>
            <a:r>
              <a:rPr lang="pt-BR" dirty="0" smtClean="0"/>
              <a:t>de saída (</a:t>
            </a:r>
            <a:r>
              <a:rPr lang="pt-BR" dirty="0" smtClean="0"/>
              <a:t>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term </a:t>
            </a:r>
            <a:r>
              <a:rPr lang="en-US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backpropagation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and its general use in neural networks was announced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/>
              </a:rPr>
              <a:t>, Hinton &amp; Williams (1986a)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then elaborated and popularized in </a:t>
            </a:r>
            <a:r>
              <a:rPr lang="en-US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Rumelhart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/>
              </a:rPr>
              <a:t>, Hinton &amp; Williams (1986b)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but the technique was independently rediscovered many times, and had many predecessors dating to the 1960s.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[6]</a:t>
            </a:r>
            <a:r>
              <a:rPr lang="en-US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[12]</a:t>
            </a: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b="0" i="0" u="none" strike="noStrike" kern="1200" baseline="300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Control theory"/>
              </a:rPr>
              <a:t>control theory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Henry J. Kelley"/>
              </a:rPr>
              <a:t>Henry J. Kelley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Arthur E. Bryson"/>
              </a:rPr>
              <a:t>Arthur E. Bryson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27/05/2022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8.ipynb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7" Type="http://schemas.openxmlformats.org/officeDocument/2006/relationships/image" Target="../media/image30.jpeg"/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jpeg"/><Relationship Id="rId4" Type="http://schemas.openxmlformats.org/officeDocument/2006/relationships/image" Target="../media/image27.jpe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0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0.png"/><Relationship Id="rId21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0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</a:t>
            </a:r>
            <a:r>
              <a:rPr lang="pt-BR" b="1" i="1" dirty="0" smtClean="0"/>
              <a:t>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</a:t>
            </a:r>
            <a:r>
              <a:rPr lang="pt-BR" i="1" dirty="0"/>
              <a:t>V</a:t>
            </a:r>
            <a:r>
              <a:rPr lang="pt-BR" i="1" dirty="0" smtClean="0"/>
              <a:t>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/>
          </a:bodyPr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b="1" i="1" dirty="0"/>
              <a:t>redes neurais </a:t>
            </a:r>
            <a:r>
              <a:rPr lang="pt-BR" dirty="0"/>
              <a:t>são baseados no cálculo </a:t>
            </a:r>
            <a:r>
              <a:rPr lang="pt-BR" dirty="0" smtClean="0"/>
              <a:t>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</a:t>
            </a:r>
            <a:r>
              <a:rPr lang="pt-BR" b="1" i="1" dirty="0" smtClean="0"/>
              <a:t>de erro </a:t>
            </a:r>
            <a:r>
              <a:rPr lang="pt-BR" dirty="0" smtClean="0"/>
              <a:t>(ou de </a:t>
            </a:r>
            <a:r>
              <a:rPr lang="pt-BR" b="1" i="1" dirty="0" smtClean="0"/>
              <a:t>custo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</a:t>
            </a:r>
            <a:r>
              <a:rPr lang="pt-BR" dirty="0" smtClean="0"/>
              <a:t>têm como objetivo encontrar </a:t>
            </a:r>
            <a:r>
              <a:rPr lang="pt-BR" dirty="0"/>
              <a:t>o </a:t>
            </a:r>
            <a:r>
              <a:rPr lang="pt-BR" b="1" i="1" dirty="0"/>
              <a:t>conjunto de pesos </a:t>
            </a:r>
            <a:r>
              <a:rPr lang="pt-BR" b="1" i="1" dirty="0"/>
              <a:t>sinápticos </a:t>
            </a:r>
            <a:r>
              <a:rPr lang="pt-BR" dirty="0" smtClean="0"/>
              <a:t>que </a:t>
            </a:r>
            <a:r>
              <a:rPr lang="pt-BR" dirty="0"/>
              <a:t>minimize a </a:t>
            </a:r>
            <a:r>
              <a:rPr lang="pt-BR" b="1" i="1" dirty="0" smtClean="0"/>
              <a:t>métrica (função) de </a:t>
            </a:r>
            <a:r>
              <a:rPr lang="pt-BR" b="1" i="1" dirty="0"/>
              <a:t>erro </a:t>
            </a:r>
            <a:r>
              <a:rPr lang="pt-BR" dirty="0"/>
              <a:t>escolhida.</a:t>
            </a:r>
          </a:p>
          <a:p>
            <a:r>
              <a:rPr lang="pt-BR" dirty="0" smtClean="0"/>
              <a:t>Para isso, </a:t>
            </a:r>
            <a:r>
              <a:rPr lang="pt-BR" dirty="0" smtClean="0"/>
              <a:t>é necessário </a:t>
            </a:r>
            <a:r>
              <a:rPr lang="pt-BR" dirty="0"/>
              <a:t>encontrar uma maneira de </a:t>
            </a:r>
            <a:r>
              <a:rPr lang="pt-BR" dirty="0" smtClean="0"/>
              <a:t>se calcular </a:t>
            </a:r>
            <a:r>
              <a:rPr lang="pt-BR" dirty="0"/>
              <a:t>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</a:t>
            </a:r>
            <a:r>
              <a:rPr lang="pt-BR" b="1" i="1" dirty="0" smtClean="0"/>
              <a:t>sinápticos das várias camadas de uma rede neural</a:t>
            </a:r>
            <a:r>
              <a:rPr lang="pt-BR" dirty="0" smtClean="0"/>
              <a:t>.</a:t>
            </a:r>
          </a:p>
          <a:p>
            <a:r>
              <a:rPr lang="pt-BR" dirty="0"/>
              <a:t>Essa tarefa pode parecer óbvia, mas não é o caso. </a:t>
            </a:r>
          </a:p>
          <a:p>
            <a:r>
              <a:rPr lang="pt-BR" dirty="0"/>
              <a:t>Foram necessários 17 anos desde a criação do </a:t>
            </a:r>
            <a:r>
              <a:rPr lang="pt-BR" b="1" i="1" dirty="0"/>
              <a:t>Perceptron</a:t>
            </a:r>
            <a:r>
              <a:rPr lang="pt-BR" dirty="0"/>
              <a:t> até que se “</a:t>
            </a:r>
            <a:r>
              <a:rPr lang="pt-BR" b="1" i="1" dirty="0"/>
              <a:t>descobrisse</a:t>
            </a:r>
            <a:r>
              <a:rPr lang="pt-BR" dirty="0"/>
              <a:t>” uma forma de treinar RNAs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Para </a:t>
                </a:r>
                <a:r>
                  <a:rPr lang="pt-BR" dirty="0"/>
                  <a:t>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dirty="0" smtClean="0"/>
                  <a:t>peso sináptico,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</a:t>
                </a:r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ao </a:t>
                </a:r>
                <a:r>
                  <a:rPr lang="pt-BR" dirty="0"/>
                  <a:t>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o vetor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corresponde à </a:t>
                </a:r>
                <a:r>
                  <a:rPr lang="pt-BR" b="1" i="1" dirty="0" smtClean="0"/>
                  <a:t>combinação linear</a:t>
                </a:r>
                <a:r>
                  <a:rPr lang="pt-BR" dirty="0" smtClean="0"/>
                  <a:t> </a:t>
                </a:r>
                <a:r>
                  <a:rPr lang="pt-BR" dirty="0"/>
                  <a:t>das entradas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:r>
                  <a:rPr lang="pt-BR" dirty="0" smtClean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 da</a:t>
                </a:r>
                <a:r>
                  <a:rPr lang="pt-BR" b="1" i="1" dirty="0" smtClean="0"/>
                  <a:t> </a:t>
                </a:r>
                <a:r>
                  <a:rPr lang="pt-BR" b="1" i="1" dirty="0"/>
                  <a:t>rede neural</a:t>
                </a:r>
                <a:r>
                  <a:rPr lang="pt-BR" dirty="0"/>
                  <a:t> 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 é o vetor de ativações com as </a:t>
                </a:r>
                <a:r>
                  <a:rPr lang="pt-BR" b="1" i="1" dirty="0" smtClean="0"/>
                  <a:t>combinações lineares</a:t>
                </a:r>
                <a:r>
                  <a:rPr lang="pt-BR" dirty="0" smtClean="0"/>
                  <a:t> das entradas de todos os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</a:t>
                </a:r>
                <a:r>
                  <a:rPr lang="pt-BR" dirty="0" smtClean="0"/>
                  <a:t>camada.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8270" cy="5032375"/>
              </a:xfrm>
              <a:blipFill rotWithShape="0">
                <a:blip r:embed="rId3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1" y="2506538"/>
            <a:ext cx="6728915" cy="244687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850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</a:t>
                </a:r>
                <a:r>
                  <a:rPr lang="pt-BR" dirty="0" smtClean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pt-BR" sz="2100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100" b="1" i="1">
                              <a:latin typeface="Cambria Math" panose="02040503050406030204" pitchFamily="18" charset="0"/>
                            </a:rPr>
                            <m:t>𝒇</m:t>
                          </m:r>
                        </m:e>
                        <m:sup>
                          <m:r>
                            <a:rPr lang="pt-BR" sz="2100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d>
                        <m:dPr>
                          <m:ctrlPr>
                            <a:rPr lang="pt-BR" sz="21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𝑾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limLow>
                            <m:limLow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sSup>
                                    <m:sSup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sz="2100" b="1" i="1">
                                          <a:latin typeface="Cambria Math" panose="02040503050406030204" pitchFamily="18" charset="0"/>
                                        </a:rPr>
                                        <m:t>𝒇</m:t>
                                      </m:r>
                                    </m:e>
                                    <m:sup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𝑾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  <m:limLow>
                                        <m:limLow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LowPr>
                                        <m:e>
                                          <m:groupChr>
                                            <m:groupChrPr>
                                              <m:chr m:val="⏟"/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sSup>
                                                <m:sSup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𝒇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p>
                                              </m:sSup>
                                              <m:d>
                                                <m:dPr>
                                                  <m:ctrlPr>
                                                    <a:rPr lang="pt-BR" sz="2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𝑾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  <m:r>
                                                    <a:rPr lang="pt-BR" sz="21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𝒙</m:t>
                                                  </m:r>
                                                  <m:r>
                                                    <m:rPr>
                                                      <m:nor/>
                                                    </m:rPr>
                                                    <a:rPr lang="pt-BR" sz="2100" b="1" dirty="0"/>
                                                    <m:t> </m:t>
                                                  </m:r>
                                                  <m:r>
                                                    <a:rPr lang="pt-BR" sz="21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  <m:t>+</m:t>
                                                  </m:r>
                                                  <m:sSup>
                                                    <m:sSupPr>
                                                      <m:ctrlP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pPr>
                                                    <m:e>
                                                      <m:r>
                                                        <a:rPr lang="pt-BR" sz="2100" b="1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𝒃</m:t>
                                                      </m:r>
                                                    </m:e>
                                                    <m:sup>
                                                      <m:r>
                                                        <a:rPr lang="pt-BR" sz="2100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1</m:t>
                                                      </m:r>
                                                    </m:sup>
                                                  </m:sSup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sSup>
                                            <m:sSupPr>
                                              <m:ctrlP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sz="2100" b="1" i="1">
                                                  <a:latin typeface="Cambria Math" panose="02040503050406030204" pitchFamily="18" charset="0"/>
                                                </a:rPr>
                                                <m:t>𝒚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sz="21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p>
                                        </m:lim>
                                      </m:limLow>
                                      <m:r>
                                        <a:rPr lang="pt-BR" sz="2100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sSup>
                                        <m:sSupPr>
                                          <m:ctrlP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100" b="1" i="1">
                                              <a:latin typeface="Cambria Math" panose="02040503050406030204" pitchFamily="18" charset="0"/>
                                            </a:rPr>
                                            <m:t>𝒃</m:t>
                                          </m:r>
                                        </m:e>
                                        <m:sup>
                                          <m:r>
                                            <a:rPr lang="pt-BR" sz="21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</m:groupChr>
                            </m:e>
                            <m:lim>
                              <m:sSup>
                                <m:sSupPr>
                                  <m:ctrlP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sz="2100" b="1" i="1">
                                      <a:latin typeface="Cambria Math" panose="02040503050406030204" pitchFamily="18" charset="0"/>
                                    </a:rPr>
                                    <m:t>𝒚</m:t>
                                  </m:r>
                                </m:e>
                                <m:sup>
                                  <m:r>
                                    <a:rPr lang="pt-BR" sz="21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lim>
                          </m:limLow>
                          <m:r>
                            <a:rPr lang="pt-BR" sz="21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pt-BR" sz="2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sz="2100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  <m:sup>
                              <m:r>
                                <a:rPr lang="pt-BR" sz="2100" i="1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pt-BR" sz="2100" dirty="0"/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854889"/>
              </a:xfrm>
              <a:prstGeom prst="rect">
                <a:avLst/>
              </a:prstGeom>
              <a:blipFill rotWithShape="0">
                <a:blip r:embed="rId4"/>
                <a:stretch>
                  <a:fillRect l="-707" t="-7566" r="-1142" b="-4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/>
          <p:cNvSpPr txBox="1"/>
          <p:nvPr/>
        </p:nvSpPr>
        <p:spPr>
          <a:xfrm>
            <a:off x="9780103" y="2961266"/>
            <a:ext cx="206734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 smtClean="0"/>
              <a:t>OBS.</a:t>
            </a:r>
            <a:r>
              <a:rPr lang="pt-BR" sz="1400" dirty="0" smtClean="0"/>
              <a:t>: Para facilitar nossa análise, não vamos considerar as entradas como uma camada, apenas as camadas ocultas e de saída.</a:t>
            </a:r>
            <a:endParaRPr lang="pt-BR" sz="1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Autofit/>
          </a:bodyPr>
          <a:lstStyle/>
          <a:p>
            <a:r>
              <a:rPr lang="pt-BR" sz="2400" dirty="0"/>
              <a:t>A figura abaixo apresenta um exemplo de como uma rede MLP pode ser descrita segundo essa notação.</a:t>
            </a:r>
          </a:p>
        </p:txBody>
      </p:sp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Nós vamos assumir que a última camada da rede MLP </a:t>
                </a:r>
                <a:r>
                  <a:rPr lang="pt-BR" dirty="0" smtClean="0"/>
                  <a:t>(definida como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4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sz="2400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24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 sz="2400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sz="24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2400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pt-BR">
                            <a:latin typeface="Cambria Math" panose="02040503050406030204" pitchFamily="18" charset="0"/>
                          </a:rPr>
                          <m:t>dados</m:t>
                        </m:r>
                      </m:sub>
                    </m:sSub>
                  </m:oMath>
                </a14:m>
                <a:r>
                  <a:rPr lang="pt-BR" dirty="0" smtClean="0"/>
                  <a:t> é o número de </a:t>
                </a:r>
                <a:r>
                  <a:rPr lang="pt-BR" dirty="0" smtClean="0"/>
                  <a:t>exemplos,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são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/>
                  <a:t>ésima</a:t>
                </a:r>
                <a:r>
                  <a:rPr lang="pt-BR" dirty="0"/>
                  <a:t> saída (rótulo) </a:t>
                </a:r>
                <a:r>
                  <a:rPr lang="pt-BR" dirty="0" smtClean="0"/>
                  <a:t>e a </a:t>
                </a:r>
                <a:r>
                  <a:rPr lang="pt-BR" dirty="0"/>
                  <a:t>saída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ésimo</a:t>
                </a:r>
                <a:r>
                  <a:rPr lang="pt-BR" dirty="0"/>
                  <a:t> nó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camada, respectivamente, ambos correspondentes </a:t>
                </a:r>
                <a:r>
                  <a:rPr lang="pt-BR" dirty="0"/>
                  <a:t>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</a:t>
                </a:r>
                <a:r>
                  <a:rPr lang="pt-BR" dirty="0"/>
                  <a:t> exemplo de </a:t>
                </a:r>
                <a:r>
                  <a:rPr lang="pt-BR" dirty="0" smtClean="0"/>
                  <a:t>entrada.</a:t>
                </a:r>
                <a:endParaRPr lang="pt-BR" dirty="0"/>
              </a:p>
              <a:p>
                <a:r>
                  <a:rPr lang="pt-BR" dirty="0" smtClean="0"/>
                  <a:t>Para treinar a rede (i.e., atualizar os pesos), devemos </a:t>
                </a:r>
                <a:r>
                  <a:rPr lang="pt-BR" dirty="0"/>
                  <a:t>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 smtClean="0"/>
                  <a:t>pesos sinápticos</a:t>
                </a:r>
                <a:r>
                  <a:rPr lang="pt-BR" dirty="0" smtClean="0"/>
                  <a:t>.</a:t>
                </a:r>
                <a:endParaRPr lang="pt-BR" dirty="0" smtClean="0"/>
              </a:p>
              <a:p>
                <a:r>
                  <a:rPr lang="pt-BR" dirty="0" smtClean="0"/>
                  <a:t>Entretanto, os </a:t>
                </a:r>
                <a:r>
                  <a:rPr lang="pt-BR" b="1" i="1" dirty="0" smtClean="0"/>
                  <a:t>pesos das camadas ocultas </a:t>
                </a:r>
                <a:r>
                  <a:rPr lang="pt-BR" b="1" i="1" dirty="0"/>
                  <a:t>não aparecem </a:t>
                </a:r>
                <a:r>
                  <a:rPr lang="pt-BR" b="1" i="1" dirty="0" smtClean="0"/>
                  <a:t>explícitamente</a:t>
                </a:r>
                <a:r>
                  <a:rPr lang="pt-BR" dirty="0" smtClean="0"/>
                  <a:t> </a:t>
                </a:r>
                <a:r>
                  <a:rPr lang="pt-BR" dirty="0"/>
                  <a:t>na expressão </a:t>
                </a:r>
                <a:r>
                  <a:rPr lang="pt-BR" dirty="0" smtClean="0"/>
                  <a:t>do erro,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27904" cy="5032375"/>
              </a:xfrm>
              <a:blipFill rotWithShape="0">
                <a:blip r:embed="rId3"/>
                <a:stretch>
                  <a:fillRect l="-978" t="-3027" r="-141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</a:t>
                </a:r>
                <a:r>
                  <a:rPr lang="pt-BR" dirty="0" smtClean="0"/>
                  <a:t>do erro, </a:t>
                </a:r>
                <a:r>
                  <a:rPr lang="pt-BR" dirty="0"/>
                  <a:t>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</a:t>
                </a:r>
                <a:r>
                  <a:rPr lang="pt-BR" dirty="0" smtClean="0"/>
                  <a:t>que queremos </a:t>
                </a:r>
                <a:r>
                  <a:rPr lang="pt-BR" dirty="0"/>
                  <a:t>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Nós </a:t>
                </a:r>
                <a:r>
                  <a:rPr lang="pt-BR" dirty="0"/>
                  <a:t>podemos fazer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</a:t>
            </a:r>
            <a:r>
              <a:rPr lang="pt-BR" b="1" i="1" dirty="0"/>
              <a:t>as saídas da </a:t>
            </a:r>
            <a:r>
              <a:rPr lang="pt-BR" b="1" i="1" dirty="0" smtClean="0"/>
              <a:t>camada </a:t>
            </a:r>
            <a:r>
              <a:rPr lang="pt-BR" b="1" i="1" dirty="0" smtClean="0"/>
              <a:t>de </a:t>
            </a:r>
            <a:r>
              <a:rPr lang="pt-BR" b="1" i="1" dirty="0" smtClean="0"/>
              <a:t>saída da </a:t>
            </a:r>
            <a:r>
              <a:rPr lang="pt-BR" b="1" i="1" dirty="0" smtClean="0"/>
              <a:t>rede aparecem </a:t>
            </a:r>
            <a:r>
              <a:rPr lang="pt-BR" b="1" i="1" dirty="0"/>
              <a:t>de maneira direta na equação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/>
              <a:t>Isso significa que é simples se obter as derivadas com respeito aos pesos </a:t>
            </a:r>
            <a:r>
              <a:rPr lang="pt-BR" dirty="0" smtClean="0"/>
              <a:t>desta camada.</a:t>
            </a:r>
            <a:endParaRPr lang="pt-BR" dirty="0"/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</a:t>
            </a:r>
            <a:r>
              <a:rPr lang="pt-BR" dirty="0" smtClean="0"/>
              <a:t>e, consequentemente, </a:t>
            </a:r>
            <a:r>
              <a:rPr lang="pt-BR" dirty="0"/>
              <a:t>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</a:t>
            </a:r>
            <a:r>
              <a:rPr lang="pt-BR" dirty="0" smtClean="0"/>
              <a:t>primeira camada oculta usando-se </a:t>
            </a:r>
            <a:r>
              <a:rPr lang="pt-BR" dirty="0"/>
              <a:t>um algoritmo, baseado na regra da cadeia, conhecido como </a:t>
            </a:r>
            <a:r>
              <a:rPr lang="pt-BR" b="1" i="1" dirty="0" smtClean="0"/>
              <a:t>backpropagation </a:t>
            </a:r>
            <a:r>
              <a:rPr lang="pt-BR" dirty="0" smtClean="0"/>
              <a:t>ou </a:t>
            </a:r>
            <a:r>
              <a:rPr lang="pt-BR" b="1" i="1" dirty="0" smtClean="0"/>
              <a:t>retropropagação do erro</a:t>
            </a:r>
            <a:r>
              <a:rPr lang="pt-BR" dirty="0" smtClean="0"/>
              <a:t>.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18321" y="788133"/>
                <a:ext cx="4726935" cy="90255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/>
          <p:cNvCxnSpPr/>
          <p:nvPr/>
        </p:nvCxnSpPr>
        <p:spPr>
          <a:xfrm flipV="1">
            <a:off x="9799983" y="1381540"/>
            <a:ext cx="1202634" cy="5168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seguir, </a:t>
                </a:r>
                <a:r>
                  <a:rPr lang="pt-BR" dirty="0" smtClean="0"/>
                  <a:t>veremos </a:t>
                </a:r>
                <a:r>
                  <a:rPr lang="pt-BR" dirty="0"/>
                  <a:t>de maneira mais </a:t>
                </a:r>
                <a:r>
                  <a:rPr lang="pt-BR" b="1" i="1" dirty="0"/>
                  <a:t>sistemática</a:t>
                </a:r>
                <a:r>
                  <a:rPr lang="pt-BR" dirty="0"/>
                  <a:t>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</a:t>
                </a:r>
                <a:r>
                  <a:rPr lang="pt-BR" dirty="0" smtClean="0"/>
                  <a:t>da </a:t>
                </a:r>
                <a:r>
                  <a:rPr lang="pt-BR" dirty="0"/>
                  <a:t>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</a:t>
                </a:r>
                <a:r>
                  <a:rPr lang="pt-BR" dirty="0" smtClean="0"/>
                  <a:t>é omitida </a:t>
                </a:r>
                <a:r>
                  <a:rPr lang="pt-BR" dirty="0"/>
                  <a:t>pois </a:t>
                </a:r>
                <a:r>
                  <a:rPr lang="pt-BR" dirty="0" smtClean="0"/>
                  <a:t>não </a:t>
                </a:r>
                <a:r>
                  <a:rPr lang="pt-BR" dirty="0"/>
                  <a:t>afeta a otimização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A equação acima mostra que é necessário </a:t>
                </a:r>
                <a:r>
                  <a:rPr lang="pt-BR" dirty="0" smtClean="0"/>
                  <a:t>se calcular o </a:t>
                </a:r>
                <a:r>
                  <a:rPr lang="pt-BR" dirty="0"/>
                  <a:t>gradiente apenas para o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ésimo exemplo, </a:t>
                </a:r>
                <a:r>
                  <a:rPr lang="pt-BR" dirty="0"/>
                  <a:t>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</a:t>
                </a:r>
                <a:r>
                  <a:rPr lang="pt-BR" dirty="0" smtClean="0"/>
                  <a:t>exemplo de entrada.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 r="-1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35918"/>
            <a:ext cx="10515600" cy="132556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 smtClean="0"/>
                  <a:t>Considerando a </a:t>
                </a:r>
                <a:r>
                  <a:rPr lang="pt-BR" dirty="0"/>
                  <a:t>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</a:t>
                </a:r>
                <a:r>
                  <a:rPr lang="pt-BR" dirty="0" smtClean="0"/>
                  <a:t>vetor gradiente</a:t>
                </a:r>
                <a:r>
                  <a:rPr lang="pt-BR" dirty="0"/>
                  <a:t>) e usando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podemos reescrevê-la como: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3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30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</a:t>
                </a:r>
                <a:r>
                  <a:rPr lang="pt-BR" b="1" i="1" dirty="0"/>
                  <a:t>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. Desta forma: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4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ativa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çã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m:rPr>
                          <m:nor/>
                        </m:rPr>
                        <a:rPr lang="pt-BR" sz="2400" dirty="0"/>
                        <m:t>-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simo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ó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da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pt-BR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m:rPr>
                          <m:nor/>
                        </m:rPr>
                        <a:rPr lang="pt-BR" sz="2400" dirty="0"/>
                        <m:t>-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sima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pt-BR" sz="2400" b="0" i="0" smtClean="0">
                          <a:latin typeface="Cambria Math" panose="02040503050406030204" pitchFamily="18" charset="0"/>
                        </a:rPr>
                        <m:t>camada</m:t>
                      </m:r>
                      <m:r>
                        <a:rPr lang="pt-BR" sz="2400" b="0" i="0" smtClean="0">
                          <a:latin typeface="Cambria Math" panose="02040503050406030204" pitchFamily="18" charset="0"/>
                        </a:rPr>
                        <m:t>).</m:t>
                      </m:r>
                    </m:oMath>
                  </m:oMathPara>
                </a14:m>
                <a:endParaRPr lang="pt-BR" sz="2400" dirty="0"/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</a:t>
                </a:r>
                <a:r>
                  <a:rPr lang="pt-BR" dirty="0" smtClean="0"/>
                  <a:t>adotamos nós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sz="23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sz="23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sz="23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sz="23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sz="2300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sz="2300" i="1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sz="23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690688"/>
                <a:ext cx="11188149" cy="5167311"/>
              </a:xfrm>
              <a:blipFill rotWithShape="0">
                <a:blip r:embed="rId3"/>
                <a:stretch>
                  <a:fillRect l="-708" t="-1769" b="-301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2646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 smtClean="0"/>
                  <a:t>Assim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</a:t>
                </a:r>
                <a:r>
                  <a:rPr lang="pt-BR" b="1" i="1" dirty="0" smtClean="0"/>
                  <a:t>(sinápticos/bias) são </a:t>
                </a:r>
                <a:r>
                  <a:rPr lang="pt-BR" b="1" i="1" dirty="0"/>
                  <a:t>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</a:t>
                </a:r>
                <a:r>
                  <a:rPr lang="pt-BR" b="1" i="1" dirty="0" smtClean="0"/>
                  <a:t>entrada do i-</a:t>
                </a:r>
                <a:r>
                  <a:rPr lang="pt-BR" b="1" i="1" dirty="0" err="1" smtClean="0"/>
                  <a:t>ésimo</a:t>
                </a:r>
                <a:r>
                  <a:rPr lang="pt-BR" b="1" i="1" dirty="0" smtClean="0"/>
                  <a:t> nó da rede </a:t>
                </a:r>
                <a:r>
                  <a:rPr lang="pt-BR" b="1" i="1" dirty="0"/>
                  <a:t>(ou, no caso </a:t>
                </a:r>
                <a:r>
                  <a:rPr lang="pt-BR" b="1" i="1" dirty="0" smtClean="0"/>
                  <a:t>dos </a:t>
                </a:r>
                <a:r>
                  <a:rPr lang="pt-BR" b="1" i="1" dirty="0"/>
                  <a:t>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m:rPr>
                          <m:nor/>
                        </m:rP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</a:t>
                </a:r>
                <a:r>
                  <a:rPr lang="pt-BR" dirty="0" smtClean="0"/>
                  <a:t>u, para o peso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num>
                        <m:den>
                          <m:r>
                            <a:rPr lang="pt-BR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São os valores de </a:t>
                </a:r>
                <a:r>
                  <a:rPr lang="pt-BR" b="1" i="1" dirty="0" smtClean="0"/>
                  <a:t>sensibilidade</a:t>
                </a:r>
                <a:r>
                  <a:rPr lang="pt-BR" i="1" dirty="0" smtClean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</a:t>
                </a:r>
                <a:r>
                  <a:rPr lang="pt-BR" dirty="0" smtClean="0"/>
                  <a:t>entrada daquele nó). 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654" t="-2368" r="-1089" b="-1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Saída da camada anterior.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fomos apresentados às redes neurais.</a:t>
            </a:r>
          </a:p>
          <a:p>
            <a:r>
              <a:rPr lang="pt-BR" dirty="0" smtClean="0"/>
              <a:t>Vimos que elas são formadas por camadas de perceptrons que se conectam através dos pesos sinápticos.</a:t>
            </a:r>
          </a:p>
          <a:p>
            <a:r>
              <a:rPr lang="pt-BR" dirty="0" smtClean="0"/>
              <a:t>Aprendemos que as funções de ativação sigmóide e tangente hiperbólica causam o problema do desaparecimento do gradiente, o qual pode ser solucionado usando-se a função retificadora.</a:t>
            </a:r>
          </a:p>
          <a:p>
            <a:r>
              <a:rPr lang="pt-BR" dirty="0" smtClean="0"/>
              <a:t>Vimos algumas topologias diferentes de redes neurais.</a:t>
            </a:r>
          </a:p>
          <a:p>
            <a:r>
              <a:rPr lang="pt-BR" dirty="0" smtClean="0"/>
              <a:t>E aprendemos que as redes neurais são aproximadoras universais de funções.</a:t>
            </a:r>
          </a:p>
          <a:p>
            <a:r>
              <a:rPr lang="pt-BR" dirty="0" smtClean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</a:t>
                </a:r>
                <a:r>
                  <a:rPr lang="pt-BR" dirty="0" smtClean="0"/>
                  <a:t>para atualização dos pesos (</a:t>
                </a:r>
                <a:r>
                  <a:rPr lang="pt-BR" dirty="0" smtClean="0"/>
                  <a:t>sinápticos e de bias</a:t>
                </a:r>
                <a:r>
                  <a:rPr lang="pt-BR" dirty="0" smtClean="0"/>
                  <a:t>) da rede neural é </a:t>
                </a:r>
                <a:r>
                  <a:rPr lang="pt-BR" dirty="0"/>
                  <a:t>a seguinte: </a:t>
                </a:r>
                <a:endParaRPr lang="pt-BR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</a:t>
                </a:r>
                <a:r>
                  <a:rPr lang="pt-BR" dirty="0" smtClean="0"/>
                  <a:t>omeça-se </a:t>
                </a:r>
                <a:r>
                  <a:rPr lang="pt-BR" dirty="0"/>
                  <a:t>pela </a:t>
                </a:r>
                <a:r>
                  <a:rPr lang="pt-BR" dirty="0" smtClean="0"/>
                  <a:t>saída, onde </a:t>
                </a:r>
                <a:r>
                  <a:rPr lang="pt-BR" dirty="0"/>
                  <a:t>o erro é </a:t>
                </a:r>
                <a:r>
                  <a:rPr lang="pt-BR" dirty="0" smtClean="0"/>
                  <a:t>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</a:t>
                </a:r>
                <a:r>
                  <a:rPr lang="pt-BR" dirty="0" smtClean="0"/>
                  <a:t>ncontra-se </a:t>
                </a:r>
                <a:r>
                  <a:rPr lang="pt-BR" dirty="0"/>
                  <a:t>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 smtClean="0"/>
                  <a:t>sensibilidade </a:t>
                </a:r>
                <a:r>
                  <a:rPr lang="pt-BR" dirty="0" smtClean="0"/>
                  <a:t>para </a:t>
                </a:r>
                <a:r>
                  <a:rPr lang="pt-BR" dirty="0"/>
                  <a:t>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</a:t>
                </a:r>
                <a:r>
                  <a:rPr lang="pt-BR" dirty="0" smtClean="0"/>
                  <a:t>oculta. </a:t>
                </a:r>
                <a:endParaRPr lang="pt-BR" dirty="0"/>
              </a:p>
              <a:p>
                <a:r>
                  <a:rPr lang="pt-BR" dirty="0" smtClean="0"/>
                  <a:t>Esse </a:t>
                </a:r>
                <a:r>
                  <a:rPr lang="pt-BR" dirty="0"/>
                  <a:t>processo é chamado de </a:t>
                </a:r>
                <a:r>
                  <a:rPr lang="pt-BR" b="1" i="1" dirty="0"/>
                  <a:t>retropropagação do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backpropagation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</a:t>
                </a:r>
                <a:r>
                  <a:rPr lang="pt-BR" dirty="0" smtClean="0"/>
                  <a:t>todas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 smtClean="0"/>
                  <a:t>Em resumo, o processo de </a:t>
                </a:r>
                <a:r>
                  <a:rPr lang="pt-BR" b="1" i="1" dirty="0" smtClean="0"/>
                  <a:t>retropropagação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 é iniciado calculando-se 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de </a:t>
                </a:r>
                <a:r>
                  <a:rPr lang="pt-BR" b="1" i="1" dirty="0" smtClean="0"/>
                  <a:t>sensibilidades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</a:t>
                </a:r>
                <a:r>
                  <a:rPr lang="pt-BR" b="1" i="1" dirty="0"/>
                  <a:t>recursiva</a:t>
                </a:r>
                <a:r>
                  <a:rPr lang="pt-BR" dirty="0"/>
                  <a:t>, </a:t>
                </a:r>
                <a:r>
                  <a:rPr lang="pt-BR" dirty="0" smtClean="0"/>
                  <a:t>obtém-se </a:t>
                </a:r>
                <a:r>
                  <a:rPr lang="pt-BR" dirty="0"/>
                  <a:t>os </a:t>
                </a:r>
                <a:r>
                  <a:rPr lang="pt-BR" b="1" i="1" dirty="0"/>
                  <a:t>vetores de </a:t>
                </a:r>
                <a:r>
                  <a:rPr lang="pt-BR" b="1" i="1" dirty="0" smtClean="0"/>
                  <a:t>sensibilidades </a:t>
                </a:r>
                <a:r>
                  <a:rPr lang="pt-BR" dirty="0" smtClean="0"/>
                  <a:t>de </a:t>
                </a:r>
                <a:r>
                  <a:rPr lang="pt-BR" dirty="0"/>
                  <a:t>todas as </a:t>
                </a:r>
                <a:r>
                  <a:rPr lang="pt-BR" dirty="0" smtClean="0"/>
                  <a:t>camadas anteriores.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(vetor de sensibilidades da camada de saída) 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</a:t>
                </a:r>
                <a:r>
                  <a:rPr lang="pt-BR" dirty="0" smtClean="0"/>
                  <a:t>e, </a:t>
                </a:r>
                <a:r>
                  <a:rPr lang="pt-BR" dirty="0"/>
                  <a:t>assim, temos que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 smtClean="0"/>
                  <a:t>-</a:t>
                </a:r>
                <a:r>
                  <a:rPr lang="pt-BR" dirty="0"/>
                  <a:t>ésimo elemento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  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2421" r="-1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pt-BR" dirty="0" smtClean="0"/>
                  <a:t>Função logística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d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4784267"/>
                <a:ext cx="2933379" cy="906851"/>
              </a:xfrm>
              <a:prstGeom prst="rect">
                <a:avLst/>
              </a:prstGeom>
              <a:blipFill rotWithShape="0">
                <a:blip r:embed="rId4"/>
                <a:stretch>
                  <a:fillRect l="-1660" t="-40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/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pt-BR" dirty="0"/>
                  <a:t>Função </a:t>
                </a:r>
                <a:r>
                  <a:rPr lang="pt-BR" dirty="0" smtClean="0"/>
                  <a:t>tangente hiperbólica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tanh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877" y="5817936"/>
                <a:ext cx="2854884" cy="906851"/>
              </a:xfrm>
              <a:prstGeom prst="rect">
                <a:avLst/>
              </a:prstGeom>
              <a:blipFill rotWithShape="0">
                <a:blip r:embed="rId5"/>
                <a:stretch>
                  <a:fillRect l="-1706" t="-3356" r="-14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aixaDeTexto 5"/>
          <p:cNvSpPr txBox="1"/>
          <p:nvPr/>
        </p:nvSpPr>
        <p:spPr>
          <a:xfrm>
            <a:off x="5121965" y="3588026"/>
            <a:ext cx="7653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Regra da cadeia</a:t>
            </a:r>
            <a:endParaRPr lang="pt-BR" sz="1200" dirty="0"/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7940058" y="5019261"/>
            <a:ext cx="1154246" cy="101379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 flipV="1">
            <a:off x="7943321" y="6033054"/>
            <a:ext cx="1150983" cy="238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Matricialmente nós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é uma matriz diagonal </a:t>
                </a:r>
                <a:r>
                  <a:rPr lang="pt-BR" dirty="0" smtClean="0"/>
                  <a:t>com as derivadas </a:t>
                </a:r>
                <a:r>
                  <a:rPr lang="pt-BR" dirty="0"/>
                  <a:t>da função de ativação em relação às ativações dos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nós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err="1"/>
                  <a:t>ésima</a:t>
                </a:r>
                <a:r>
                  <a:rPr lang="pt-BR" dirty="0"/>
                  <a:t> </a:t>
                </a:r>
                <a:r>
                  <a:rPr lang="pt-BR" dirty="0" smtClean="0"/>
                  <a:t>camada,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𝒖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  <m:sup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  <m:sup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  <m:sub>
                                        <m: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sup>
                                    </m:sSubSup>
                                  </m:e>
                                </m:d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⋯</m:t>
                                      </m:r>
                                    </m:e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⋱</m:t>
                                            </m:r>
                                          </m:e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⋮</m:t>
                                            </m:r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</m:t>
                                            </m:r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                ⋯</m:t>
                                            </m:r>
                                          </m:e>
                                          <m:e>
                                            <m:sSup>
                                              <m:sSup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𝑓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pt-BR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′</m:t>
                                                </m:r>
                                                <m: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  <m:t>𝑀</m:t>
                                                </m:r>
                                              </m:sup>
                                            </m:sSup>
                                            <m:d>
                                              <m:dPr>
                                                <m:ctrlPr>
                                                  <a:rPr lang="pt-BR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sSubSup>
                                                  <m:sSubSupPr>
                                                    <m:ctrlP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sSub>
                                                      <m:sSubPr>
                                                        <m:ctrlP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Pr>
                                                      <m:e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𝑁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𝑀</m:t>
                                                        </m:r>
                                                      </m:sub>
                                                    </m:sSub>
                                                  </m:sub>
                                                  <m:sup>
                                                    <m:r>
                                                      <a:rPr lang="pt-BR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𝑀</m:t>
                                                    </m:r>
                                                  </m:sup>
                                                </m:sSubSup>
                                              </m:e>
                                            </m:d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𝒅</m:t>
                    </m:r>
                  </m:oMath>
                </a14:m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 smtClean="0"/>
                  <a:t>são vetores de dimensão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 smtClean="0"/>
                  <a:t> com os valores esperados e de saída da rede neural, respectivamente.</a:t>
                </a:r>
                <a:endParaRPr lang="pt-BR" dirty="0"/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3"/>
                <a:stretch>
                  <a:fillRect l="-925" t="-3027" r="-27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</p:spPr>
            <p:txBody>
              <a:bodyPr/>
              <a:lstStyle/>
              <a:p>
                <a:r>
                  <a:rPr lang="pt-BR" dirty="0" smtClean="0"/>
                  <a:t>Encontrem o vetor gradiente para todos os pesos do nó </a:t>
                </a:r>
                <a:r>
                  <a:rPr lang="pt-BR" dirty="0" smtClean="0"/>
                  <a:t>1 (camada 1) </a:t>
                </a:r>
                <a:r>
                  <a:rPr lang="pt-BR" dirty="0" smtClean="0"/>
                  <a:t>da rede neural do próximo slide.</a:t>
                </a: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pt-BR" dirty="0" smtClean="0"/>
              </a:p>
              <a:p>
                <a:r>
                  <a:rPr lang="pt-BR" b="1" dirty="0" smtClean="0"/>
                  <a:t>OBS</a:t>
                </a:r>
                <a:r>
                  <a:rPr lang="pt-BR" dirty="0" smtClean="0"/>
                  <a:t>.: Podem </a:t>
                </a:r>
                <a:r>
                  <a:rPr lang="pt-BR" dirty="0" smtClean="0"/>
                  <a:t>deixar </a:t>
                </a:r>
                <a:r>
                  <a:rPr lang="pt-BR" dirty="0" smtClean="0"/>
                  <a:t>as derivadas </a:t>
                </a:r>
                <a:r>
                  <a:rPr lang="pt-BR" dirty="0" smtClean="0"/>
                  <a:t>da função de </a:t>
                </a:r>
                <a:r>
                  <a:rPr lang="pt-BR" dirty="0" smtClean="0"/>
                  <a:t>ativação em relação às ativações de forma genérica, ou seja, sem assumir um tipo específico de função de ativação.</a:t>
                </a:r>
                <a:endParaRPr lang="pt-BR" dirty="0" smtClean="0"/>
              </a:p>
              <a:p>
                <a:pPr lvl="1"/>
                <a:endParaRPr lang="pt-BR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208027" cy="5032376"/>
              </a:xfrm>
              <a:blipFill rotWithShape="0">
                <a:blip r:embed="rId3"/>
                <a:stretch>
                  <a:fillRect l="-924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2656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Considerem </a:t>
                </a:r>
                <a:r>
                  <a:rPr lang="pt-BR" dirty="0"/>
                  <a:t>uma rede MLP com uma camada </a:t>
                </a:r>
                <a:r>
                  <a:rPr lang="pt-BR" dirty="0" smtClean="0"/>
                  <a:t>oculta com dois nós e </a:t>
                </a:r>
                <a:r>
                  <a:rPr lang="pt-BR" dirty="0" smtClean="0"/>
                  <a:t>uma camada </a:t>
                </a:r>
                <a:r>
                  <a:rPr lang="pt-BR" dirty="0"/>
                  <a:t>de </a:t>
                </a:r>
                <a:r>
                  <a:rPr lang="pt-BR" dirty="0" smtClean="0"/>
                  <a:t>saída com um único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Devemos </a:t>
                </a:r>
                <a:r>
                  <a:rPr lang="pt-BR" dirty="0"/>
                  <a:t>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</a:t>
                </a:r>
                <a:r>
                  <a:rPr lang="pt-BR" dirty="0" smtClean="0"/>
                  <a:t>pois há </a:t>
                </a:r>
                <a:r>
                  <a:rPr lang="pt-BR" dirty="0"/>
                  <a:t>apenas um </a:t>
                </a:r>
                <a:r>
                  <a:rPr lang="pt-BR" b="1" i="1" dirty="0"/>
                  <a:t>nó</a:t>
                </a:r>
                <a:r>
                  <a:rPr lang="pt-BR" b="1" dirty="0"/>
                  <a:t>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dirty="0" smtClean="0"/>
                  <a:t>exemplo </a:t>
                </a:r>
                <a:r>
                  <a:rPr lang="pt-BR" dirty="0" smtClean="0"/>
                  <a:t>de 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Supomos </a:t>
                </a:r>
                <a:r>
                  <a:rPr lang="pt-BR" dirty="0"/>
                  <a:t>que </a:t>
                </a:r>
                <a:r>
                  <a:rPr lang="pt-BR" dirty="0" smtClean="0"/>
                  <a:t>os pesos de todos </a:t>
                </a:r>
                <a:r>
                  <a:rPr lang="pt-BR" dirty="0"/>
                  <a:t>os nós tem uma certa configuração </a:t>
                </a:r>
                <a:r>
                  <a:rPr lang="pt-BR" dirty="0" smtClean="0"/>
                  <a:t>inicial (e.g., </a:t>
                </a:r>
                <a:r>
                  <a:rPr lang="pt-BR" dirty="0" err="1" smtClean="0"/>
                  <a:t>dist</a:t>
                </a:r>
                <a:r>
                  <a:rPr lang="pt-BR" dirty="0" smtClean="0"/>
                  <a:t>. normal).</a:t>
                </a:r>
                <a:endParaRPr lang="pt-BR" dirty="0"/>
              </a:p>
              <a:p>
                <a:r>
                  <a:rPr lang="pt-BR" dirty="0" smtClean="0"/>
                  <a:t>Assim, </a:t>
                </a:r>
                <a:r>
                  <a:rPr lang="pt-BR" dirty="0"/>
                  <a:t>quando a </a:t>
                </a:r>
                <a:r>
                  <a:rPr lang="pt-BR" dirty="0" smtClean="0"/>
                  <a:t>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é apresentada </a:t>
                </a:r>
                <a:r>
                  <a:rPr lang="pt-BR" dirty="0"/>
                  <a:t>à rede, </a:t>
                </a:r>
                <a:r>
                  <a:rPr lang="pt-BR" dirty="0" smtClean="0"/>
                  <a:t>é possível </a:t>
                </a:r>
                <a:r>
                  <a:rPr lang="pt-BR" dirty="0"/>
                  <a:t>calcular todos os </a:t>
                </a:r>
                <a:r>
                  <a:rPr lang="pt-BR" dirty="0" smtClean="0"/>
                  <a:t>valores de interesse ao </a:t>
                </a:r>
                <a:r>
                  <a:rPr lang="pt-BR" dirty="0"/>
                  <a:t>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37245" cy="5032375"/>
              </a:xfrm>
              <a:blipFill rotWithShape="0">
                <a:blip r:embed="rId2"/>
                <a:stretch>
                  <a:fillRect l="-1231" t="-2300" r="-2367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111054" y="2216611"/>
            <a:ext cx="5011373" cy="3029144"/>
          </a:xfrm>
          <a:prstGeom prst="rect">
            <a:avLst/>
          </a:prstGeom>
        </p:spPr>
      </p:pic>
      <p:sp>
        <p:nvSpPr>
          <p:cNvPr id="4" name="CaixaDeTexto 3"/>
          <p:cNvSpPr txBox="1"/>
          <p:nvPr/>
        </p:nvSpPr>
        <p:spPr>
          <a:xfrm>
            <a:off x="7981121" y="1843104"/>
            <a:ext cx="1948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oculta</a:t>
            </a:r>
            <a:endParaRPr lang="pt-BR" dirty="0"/>
          </a:p>
        </p:txBody>
      </p:sp>
      <p:sp>
        <p:nvSpPr>
          <p:cNvPr id="6" name="CaixaDeTexto 5"/>
          <p:cNvSpPr txBox="1"/>
          <p:nvPr/>
        </p:nvSpPr>
        <p:spPr>
          <a:xfrm>
            <a:off x="10008703" y="2658847"/>
            <a:ext cx="193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 smtClean="0"/>
              <a:t>Camada de saída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</a:t>
                </a:r>
                <a:r>
                  <a:rPr lang="pt-BR" dirty="0" smtClean="0"/>
                  <a:t>Agora</a:t>
                </a:r>
                <a:r>
                  <a:rPr lang="pt-BR" dirty="0"/>
                  <a:t>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  <a:blipFill rotWithShape="0">
                <a:blip r:embed="rId3"/>
                <a:stretch>
                  <a:fillRect l="-114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 smtClean="0"/>
                  <a:t>OBS</a:t>
                </a:r>
                <a:r>
                  <a:rPr lang="pt-BR" sz="1400" dirty="0"/>
                  <a:t>.: </a:t>
                </a:r>
                <a:r>
                  <a:rPr lang="pt-BR" sz="1400" dirty="0" smtClean="0"/>
                  <a:t>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Agora, para obtermos o vetor </a:t>
                </a:r>
                <a:r>
                  <a:rPr lang="pt-BR" dirty="0"/>
                  <a:t>gradiente, </a:t>
                </a:r>
                <a:r>
                  <a:rPr lang="pt-BR" dirty="0" smtClean="0"/>
                  <a:t>multiplicamos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pelas entradas correspondentes.</a:t>
                </a:r>
              </a:p>
              <a:p>
                <a:r>
                  <a:rPr lang="pt-BR" dirty="0" smtClean="0"/>
                  <a:t>Por exemplo, as </a:t>
                </a:r>
                <a:r>
                  <a:rPr lang="pt-BR" dirty="0"/>
                  <a:t>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</a:t>
                </a:r>
                <a:r>
                  <a:rPr lang="pt-BR" dirty="0" smtClean="0"/>
                  <a:t>mostradas abaixo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93943" y="3736605"/>
            <a:ext cx="2598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Os pesos de </a:t>
            </a:r>
            <a:r>
              <a:rPr lang="pt-BR" sz="1600" b="1" i="1" dirty="0" smtClean="0"/>
              <a:t>bias</a:t>
            </a:r>
            <a:r>
              <a:rPr lang="pt-BR" sz="1600" dirty="0" smtClean="0"/>
              <a:t> </a:t>
            </a:r>
            <a:r>
              <a:rPr lang="pt-BR" sz="1600" dirty="0"/>
              <a:t>estão ligados a entradas com valores constantes iguais a </a:t>
            </a:r>
            <a:r>
              <a:rPr lang="pt-BR" sz="1600" dirty="0" smtClean="0"/>
              <a:t>1.</a:t>
            </a:r>
            <a:endParaRPr lang="pt-BR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47200" y="4567602"/>
            <a:ext cx="1545771" cy="1092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Se fôssemos calcular as derivadas aplicando a regra da cadeia diretamente, elas seriam calculadas como mostrado abaixo.</a:t>
                </a:r>
                <a:endParaRPr lang="pt-BR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i="1">
                          <a:latin typeface="Cambria Math" panose="02040503050406030204" pitchFamily="18" charset="0"/>
                        </a:rPr>
                        <m:t>= </m:t>
                      </m:r>
                      <m:limLow>
                        <m:limLowPr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2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limLow>
                                      <m:limLow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limLowPr>
                                      <m:e>
                                        <m:groupChr>
                                          <m:groupChrPr>
                                            <m:chr m:val="⏟"/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groupChrPr>
                                          <m:e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d>
                                                      <m:d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d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𝑑</m:t>
                                                        </m:r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−</m:t>
                                                        </m:r>
                                                        <m:sSup>
                                                          <m:sSup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sSupPr>
                                                          <m:e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𝑓</m:t>
                                                            </m:r>
                                                          </m:e>
                                                          <m:sup>
                                                            <m: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  <m:t>2</m:t>
                                                            </m:r>
                                                          </m:sup>
                                                        </m:sSup>
                                                        <m:d>
                                                          <m:dPr>
                                                            <m:ctrlPr>
                                                              <a:rPr lang="pt-BR" sz="2200" i="1">
                                                                <a:latin typeface="Cambria Math" panose="02040503050406030204" pitchFamily="18" charset="0"/>
                                                              </a:rPr>
                                                            </m:ctrlPr>
                                                          </m:dPr>
                                                          <m:e>
                                                            <m:sSubSup>
                                                              <m:sSubSupPr>
                                                                <m:ctrlP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</m:ctrlPr>
                                                              </m:sSubSupPr>
                                                              <m:e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𝑢</m:t>
                                                                </m:r>
                                                              </m:e>
                                                              <m:sub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1</m:t>
                                                                </m:r>
                                                              </m:sub>
                                                              <m:sup>
                                                                <m:r>
                                                                  <a:rPr lang="pt-BR" sz="2200" i="1">
                                                                    <a:latin typeface="Cambria Math" panose="02040503050406030204" pitchFamily="18" charset="0"/>
                                                                  </a:rPr>
                                                                  <m:t>2</m:t>
                                                                </m:r>
                                                              </m:sup>
                                                            </m:sSubSup>
                                                          </m:e>
                                                        </m:d>
                                                      </m:e>
                                                    </m:d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den>
                                            </m:f>
                                            <m:f>
                                              <m:f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p>
                                                  <m:s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𝑓</m:t>
                                                    </m:r>
                                                  </m:e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p>
                                                <m:d>
                                                  <m:d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dPr>
                                                  <m:e>
                                                    <m:sSubSup>
                                                      <m:sSubSupPr>
                                                        <m:ctrlP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sSubSupPr>
                                                      <m:e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𝑢</m:t>
                                                        </m:r>
                                                      </m:e>
                                                      <m:sub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1</m:t>
                                                        </m:r>
                                                      </m:sub>
                                                      <m:sup>
                                                        <m:r>
                                                          <a:rPr lang="pt-BR" sz="2200" i="1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  <m:t>2</m:t>
                                                        </m:r>
                                                      </m:sup>
                                                    </m:sSubSup>
                                                  </m:e>
                                                </m:d>
                                              </m:num>
                                              <m:den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𝜕</m:t>
                                                </m:r>
                                                <m:sSubSup>
                                                  <m:sSubSupPr>
                                                    <m:ctrlP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sSubSupPr>
                                                  <m:e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𝑢</m:t>
                                                    </m:r>
                                                  </m:e>
                                                  <m:sub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1</m:t>
                                                    </m:r>
                                                  </m:sub>
                                                  <m:sup>
                                                    <m:r>
                                                      <a:rPr lang="pt-BR" sz="2200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sup>
                                                </m:sSubSup>
                                              </m:den>
                                            </m:f>
                                          </m:e>
                                        </m:groupChr>
                                      </m:e>
                                      <m:lim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𝛿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lim>
                                    </m:limLow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bSup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den>
                                    </m:f>
                                    <m:f>
                                      <m:fPr>
                                        <m:ctrlP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p>
                                          <m:s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𝑓</m:t>
                                            </m:r>
                                          </m:e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p>
                                        <m:d>
                                          <m:d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sSubSup>
                                              <m:sSubSupPr>
                                                <m:ctrlP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bSupPr>
                                              <m:e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𝑢</m:t>
                                                </m:r>
                                              </m:e>
                                              <m:sub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b>
                                              <m:sup>
                                                <m:r>
                                                  <a:rPr lang="pt-BR" sz="2200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</m:sup>
                                            </m:sSubSup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2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Sup>
                                          <m:sSubSupPr>
                                            <m:ctrlP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e>
                                          <m:sub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  <m:sup>
                                            <m:r>
                                              <a:rPr lang="pt-BR" sz="22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p>
                                        </m:sSubSup>
                                      </m:den>
                                    </m:f>
                                  </m:e>
                                </m:mr>
                              </m:m>
                            </m:e>
                          </m:groupChr>
                        </m:e>
                        <m:lim>
                          <m:sSubSup>
                            <m:sSubSupPr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lim>
                      </m:limLow>
                      <m:limLow>
                        <m:limLow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>
                                <m:fPr>
                                  <m:ctrlP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lang="pt-BR" sz="22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sz="22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pt-BR" sz="2200" dirty="0" smtClean="0"/>
              </a:p>
              <a:p>
                <a:pPr marL="0" indent="0">
                  <a:buNone/>
                </a:pPr>
                <a:endParaRPr lang="pt-BR" sz="2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sz="2200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sz="2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sSubSup>
                        <m:sSub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p>
                        <m:sSup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sz="22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sz="22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sSub>
                        <m:sSubPr>
                          <m:ctrlPr>
                            <a:rPr lang="pt-BR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220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pt-BR" sz="2200" b="0" dirty="0" smtClean="0"/>
                  <a:t>           </a:t>
                </a:r>
                <a14:m>
                  <m:oMath xmlns:m="http://schemas.openxmlformats.org/officeDocument/2006/math">
                    <m:r>
                      <a:rPr lang="pt-BR" sz="2200" b="0" i="0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pt-BR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sz="2200" i="1">
                        <a:latin typeface="Cambria Math" panose="02040503050406030204" pitchFamily="18" charset="0"/>
                      </a:rPr>
                      <m:t>−2</m:t>
                    </m:r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p>
                          <m:s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bSup>
                      <m:sSub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1,1</m:t>
                        </m:r>
                      </m:sub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sSup>
                      <m:sSup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p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sz="22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sz="22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e>
                    </m:d>
                    <m:sSub>
                      <m:sSubPr>
                        <m:ctrlPr>
                          <a:rPr lang="pt-BR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pt-BR" sz="2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7520609" cy="5032376"/>
              </a:xfrm>
              <a:blipFill rotWithShape="0">
                <a:blip r:embed="rId2"/>
                <a:stretch>
                  <a:fillRect l="-146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8292978" y="2972836"/>
            <a:ext cx="3862428" cy="2334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4073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 smtClean="0"/>
                  <a:t>Aplicando-se o mesmo procedimento aos outros pesos, temos: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58331" cy="5032376"/>
          </a:xfrm>
        </p:spPr>
        <p:txBody>
          <a:bodyPr>
            <a:normAutofit lnSpcReduction="10000"/>
          </a:bodyPr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VI)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8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</a:t>
            </a:r>
            <a:r>
              <a:rPr lang="pt-BR" b="1" dirty="0" smtClean="0">
                <a:solidFill>
                  <a:srgbClr val="FF0000"/>
                </a:solidFill>
              </a:rPr>
              <a:t>.</a:t>
            </a:r>
          </a:p>
          <a:p>
            <a:r>
              <a:rPr lang="pt-BR" b="1" dirty="0"/>
              <a:t>Projeto </a:t>
            </a:r>
            <a:r>
              <a:rPr lang="pt-BR" b="1" dirty="0" smtClean="0"/>
              <a:t>#2</a:t>
            </a:r>
            <a:endParaRPr lang="pt-BR" b="1" dirty="0"/>
          </a:p>
          <a:p>
            <a:pPr lvl="1"/>
            <a:r>
              <a:rPr lang="pt-BR" dirty="0"/>
              <a:t>Projeto pode ser feito em grupo de no máximo 3 alunos.</a:t>
            </a:r>
          </a:p>
          <a:p>
            <a:pPr lvl="1"/>
            <a:r>
              <a:rPr lang="pt-BR" dirty="0"/>
              <a:t>Entrega: </a:t>
            </a:r>
            <a:r>
              <a:rPr lang="pt-BR" dirty="0" smtClean="0"/>
              <a:t>26/06/2022 até as 23:59.</a:t>
            </a:r>
            <a:endParaRPr lang="pt-BR" dirty="0"/>
          </a:p>
          <a:p>
            <a:pPr lvl="1"/>
            <a:r>
              <a:rPr lang="pt-BR" dirty="0"/>
              <a:t>Vídeo com a explicação sobre o projeto se encontra na pasta “</a:t>
            </a:r>
            <a:r>
              <a:rPr lang="pt-BR" dirty="0" smtClean="0"/>
              <a:t>Projetos” </a:t>
            </a:r>
            <a:r>
              <a:rPr lang="pt-BR" dirty="0"/>
              <a:t>em </a:t>
            </a:r>
            <a:r>
              <a:rPr lang="pt-BR" dirty="0" smtClean="0"/>
              <a:t>“Arquivos”.</a:t>
            </a:r>
            <a:endParaRPr lang="pt-BR" dirty="0"/>
          </a:p>
          <a:p>
            <a:pPr lvl="1"/>
            <a:r>
              <a:rPr lang="pt-BR" dirty="0"/>
              <a:t>Leiam os enunciados atentamente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</a:t>
                </a:r>
                <a:r>
                  <a:rPr lang="pt-BR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Assim como vimos anteriormente, o processo </a:t>
                </a:r>
                <a:r>
                  <a:rPr lang="pt-BR" dirty="0"/>
                  <a:t>de otimização corresponde a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problema de </a:t>
                </a:r>
                <a:r>
                  <a:rPr lang="pt-BR" b="1" i="1" dirty="0"/>
                  <a:t>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1</a:t>
                </a:r>
                <a:endParaRPr lang="pt-BR" sz="16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2</a:t>
                </a:r>
                <a:endParaRPr lang="pt-BR" sz="16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3</a:t>
                </a:r>
                <a:endParaRPr lang="pt-BR" sz="16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pt-B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XOR</a:t>
              </a:r>
              <a:endParaRPr lang="pt-BR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0 (nível lógico 0)</a:t>
              </a:r>
              <a:endParaRPr lang="pt-BR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1 (nível lógico 1)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</a:t>
                </a:r>
                <a:r>
                  <a:rPr lang="pt-BR" dirty="0" smtClean="0"/>
                  <a:t>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</a:t>
                </a:r>
                <a:r>
                  <a:rPr lang="pt-BR" b="1" i="1" dirty="0"/>
                  <a:t>gradiente aponta na direção </a:t>
                </a:r>
                <a:r>
                  <a:rPr lang="pt-BR" b="1" i="1" dirty="0" smtClean="0"/>
                  <a:t>de </a:t>
                </a:r>
                <a:r>
                  <a:rPr lang="pt-BR" b="1" i="1" dirty="0"/>
                  <a:t>maior crescimento da função</a:t>
                </a:r>
                <a:r>
                  <a:rPr lang="pt-BR" dirty="0"/>
                  <a:t> e portanto, caminhar em </a:t>
                </a:r>
                <a:r>
                  <a:rPr lang="pt-BR" dirty="0" smtClean="0"/>
                  <a:t>sentido contrário </a:t>
                </a:r>
                <a:r>
                  <a:rPr lang="pt-BR" dirty="0"/>
                  <a:t>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a iteração de atualização.</a:t>
                </a:r>
                <a:endParaRPr lang="pt-BR" dirty="0"/>
              </a:p>
              <a:p>
                <a:r>
                  <a:rPr lang="pt-BR" dirty="0" smtClean="0"/>
                  <a:t>Já </a:t>
                </a:r>
                <a:r>
                  <a:rPr lang="pt-BR" dirty="0"/>
                  <a:t>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</a:t>
                </a:r>
                <a:r>
                  <a:rPr lang="pt-BR" b="1" i="1" dirty="0"/>
                  <a:t>derivada parcial de segunda ordem da função custo</a:t>
                </a:r>
                <a:r>
                  <a:rPr lang="pt-BR" dirty="0"/>
                  <a:t>. Essa informação está contida na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</a:t>
                </a:r>
                <a:r>
                  <a:rPr lang="pt-BR" b="1" i="1" dirty="0"/>
                  <a:t>inversível</a:t>
                </a:r>
                <a:r>
                  <a:rPr lang="pt-BR" dirty="0"/>
                  <a:t>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 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12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</a:t>
            </a:r>
            <a:r>
              <a:rPr lang="pt-BR" dirty="0" smtClean="0"/>
              <a:t>ressaltarmos </a:t>
            </a:r>
            <a:r>
              <a:rPr lang="pt-BR" dirty="0"/>
              <a:t>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 smtClean="0"/>
              <a:t>), mas também </a:t>
            </a:r>
            <a:r>
              <a:rPr lang="pt-BR" dirty="0"/>
              <a:t>em relação a todo o domínio considerado. Este é um </a:t>
            </a:r>
            <a:r>
              <a:rPr lang="pt-BR" b="1" i="1" dirty="0"/>
              <a:t>mínimo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serem formadas pela combinação de vários nós com funções de ativação não-lineares, as superfícies de erro de redes neurais não são convexas, podendo ter vários mínimos locais.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Para muitos problemas envolvendo redes neurais, </a:t>
            </a:r>
            <a:r>
              <a:rPr lang="pt-BR" sz="1600" dirty="0"/>
              <a:t>quase todos os mínimos locais têm um valor </a:t>
            </a:r>
            <a:r>
              <a:rPr lang="pt-BR" sz="1600" dirty="0" smtClean="0"/>
              <a:t>muito </a:t>
            </a:r>
            <a:r>
              <a:rPr lang="pt-BR" sz="1600" dirty="0"/>
              <a:t>semelhante ao </a:t>
            </a:r>
            <a:r>
              <a:rPr lang="pt-BR" sz="1600" dirty="0" smtClean="0"/>
              <a:t>do mínimo global </a:t>
            </a:r>
            <a:r>
              <a:rPr lang="pt-BR" sz="1600" dirty="0"/>
              <a:t>e, portanto, encontrar um mínimo local </a:t>
            </a:r>
            <a:r>
              <a:rPr lang="pt-BR" sz="1600" dirty="0" smtClean="0"/>
              <a:t>já é </a:t>
            </a:r>
            <a:r>
              <a:rPr lang="pt-BR" sz="1600" dirty="0"/>
              <a:t>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 smtClean="0"/>
              <a:t>Outra irregularidade que podemos encontrar são </a:t>
            </a:r>
            <a:r>
              <a:rPr lang="pt-BR" dirty="0"/>
              <a:t>os chamados </a:t>
            </a:r>
            <a:r>
              <a:rPr lang="pt-BR" b="1" i="1" dirty="0"/>
              <a:t>pontos de </a:t>
            </a:r>
            <a:r>
              <a:rPr lang="pt-BR" b="1" i="1" dirty="0" smtClean="0"/>
              <a:t>sela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 smtClean="0">
                <a:cs typeface="Calibri"/>
              </a:rPr>
              <a:t>​</a:t>
            </a:r>
            <a:endParaRPr lang="pt-BR" dirty="0"/>
          </a:p>
          <a:p>
            <a:r>
              <a:rPr lang="pt-BR" dirty="0" smtClean="0"/>
              <a:t>O algoritmo de minimização pode </a:t>
            </a:r>
            <a:r>
              <a:rPr lang="pt-BR" dirty="0"/>
              <a:t>passar um longo período de tempo sendo atraído por eles, o que prejudica seu desempenho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escapar destes pontos, usa-se </a:t>
            </a:r>
            <a:r>
              <a:rPr lang="pt-BR" dirty="0"/>
              <a:t>métodos de </a:t>
            </a:r>
            <a:r>
              <a:rPr lang="pt-BR" b="1" i="1" dirty="0"/>
              <a:t>segunda ordem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Outro tipo de irregularidade são os </a:t>
            </a:r>
            <a:r>
              <a:rPr lang="pt-BR" b="1" i="1" dirty="0" smtClean="0"/>
              <a:t>platôs</a:t>
            </a:r>
            <a:r>
              <a:rPr lang="pt-BR" dirty="0" smtClean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 inclinação nesta região é próxima de zero (</a:t>
            </a:r>
            <a:r>
              <a:rPr lang="pt-BR" dirty="0"/>
              <a:t>gradiente próximo de </a:t>
            </a:r>
            <a:r>
              <a:rPr lang="pt-BR" dirty="0" smtClean="0"/>
              <a:t>zero) o algoritmo pode levar muito tempo para atravesá-la.</a:t>
            </a:r>
          </a:p>
          <a:p>
            <a:r>
              <a:rPr lang="pt-BR" dirty="0" smtClean="0"/>
              <a:t>Para </a:t>
            </a:r>
            <a:r>
              <a:rPr lang="pt-BR" dirty="0"/>
              <a:t>se escapar </a:t>
            </a:r>
            <a:r>
              <a:rPr lang="pt-BR" dirty="0" smtClean="0"/>
              <a:t>destas regiões, usa-se </a:t>
            </a:r>
            <a:r>
              <a:rPr lang="pt-BR" dirty="0"/>
              <a:t>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</a:t>
            </a:r>
            <a:r>
              <a:rPr lang="pt-BR" dirty="0" smtClean="0"/>
              <a:t>, </a:t>
            </a:r>
            <a:r>
              <a:rPr lang="pt-BR" dirty="0"/>
              <a:t>etc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Portanto, como </a:t>
            </a:r>
            <a:r>
              <a:rPr lang="pt-BR" dirty="0"/>
              <a:t>garantir que o mínimo encontrado </a:t>
            </a:r>
            <a:r>
              <a:rPr lang="pt-BR" dirty="0" smtClean="0"/>
              <a:t>é bom o suficiente?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Treina-se o </a:t>
            </a:r>
            <a:r>
              <a:rPr lang="pt-BR" dirty="0"/>
              <a:t>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</a:t>
            </a:r>
            <a:r>
              <a:rPr lang="pt-BR" dirty="0" smtClean="0"/>
              <a:t>global</a:t>
            </a:r>
            <a:r>
              <a:rPr lang="pt-BR" dirty="0"/>
              <a:t> ou de um bom mínimo local</a:t>
            </a:r>
            <a:r>
              <a:rPr lang="pt-BR" dirty="0" smtClean="0"/>
              <a:t>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18276</TotalTime>
  <Words>2042</Words>
  <Application>Microsoft Office PowerPoint</Application>
  <PresentationFormat>Widescreen</PresentationFormat>
  <Paragraphs>357</Paragraphs>
  <Slides>36</Slides>
  <Notes>21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Apresentação do PowerPoint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Tarefa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1339</cp:revision>
  <dcterms:created xsi:type="dcterms:W3CDTF">2020-04-06T23:46:10Z</dcterms:created>
  <dcterms:modified xsi:type="dcterms:W3CDTF">2022-05-27T18:37:16Z</dcterms:modified>
</cp:coreProperties>
</file>