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3303" autoAdjust="0"/>
  </p:normalViewPr>
  <p:slideViewPr>
    <p:cSldViewPr snapToGrid="0">
      <p:cViewPr varScale="1">
        <p:scale>
          <a:sx n="62" d="100"/>
          <a:sy n="62" d="100"/>
        </p:scale>
        <p:origin x="10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24/09/2021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24/09/2021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24/09/2021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24/09/2021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24/09/2021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24/09/2021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24/09/2021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24/09/2021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24/09/2021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24/09/2021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Sign_equivalence_to_identity_fun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a:bodyPr>
          <a:lstStyle/>
          <a:p>
            <a:r>
              <a:rPr lang="pt-BR" dirty="0" smtClean="0"/>
              <a:t>Problema 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a:t>
            </a:r>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sigmóide</a:t>
                </a:r>
                <a:r>
                  <a:rPr lang="pt-BR" dirty="0" smtClean="0"/>
                  <a:t>, </a:t>
                </a:r>
                <a:r>
                  <a:rPr lang="pt-BR" dirty="0"/>
                  <a:t>têm </a:t>
                </a:r>
                <a:r>
                  <a:rPr lang="pt-BR" dirty="0" smtClean="0"/>
                  <a:t>gradientes (i.e., derivadas) no intervalo de 0 até aproximadamente 1.</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a:t>a derivada de uma função de ativação em uma </a:t>
                </a:r>
                <a:r>
                  <a:rPr lang="pt-BR" dirty="0" smtClean="0"/>
                  <a:t>dada camada da rede neural torna-se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662"/>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005457" cy="3022147"/>
          </a:xfrm>
        </p:spPr>
        <p:txBody>
          <a:bodyPr>
            <a:normAutofit lnSpcReduction="10000"/>
          </a:bodyPr>
          <a:lstStyle/>
          <a:p>
            <a:r>
              <a:rPr lang="pt-BR" dirty="0" smtClean="0"/>
              <a:t>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camadas em uma rede </a:t>
            </a:r>
            <a:r>
              <a:rPr lang="pt-BR" dirty="0" smtClean="0"/>
              <a:t>com </a:t>
            </a:r>
            <a:r>
              <a:rPr lang="pt-BR" b="1" i="1" dirty="0" smtClean="0"/>
              <a:t>M</a:t>
            </a:r>
            <a:r>
              <a:rPr lang="pt-BR" dirty="0" smtClean="0"/>
              <a:t> camadas</a:t>
            </a:r>
            <a:r>
              <a:rPr lang="pt-BR" dirty="0"/>
              <a:t>.</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seja.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556846"/>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lnSpcReduction="10000"/>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 </a:t>
            </a:r>
            <a:r>
              <a:rPr lang="pt-BR" dirty="0" smtClean="0"/>
              <a:t>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smtClean="0"/>
          </a:p>
          <a:p>
            <a:pPr lvl="1">
              <a:buFont typeface="Wingdings" panose="05000000000000000000" pitchFamily="2" charset="2"/>
              <a:buChar char="§"/>
            </a:pPr>
            <a:r>
              <a:rPr lang="pt-BR" dirty="0" smtClean="0"/>
              <a:t>Gaussiana</a:t>
            </a:r>
          </a:p>
          <a:p>
            <a:pPr lvl="1">
              <a:buFont typeface="Wingdings" panose="05000000000000000000" pitchFamily="2" charset="2"/>
              <a:buChar char="§"/>
            </a:pPr>
            <a:r>
              <a:rPr lang="pt-BR" dirty="0">
                <a:hlinkClick r:id="rId3"/>
              </a:rPr>
              <a:t>https://</a:t>
            </a:r>
            <a:r>
              <a:rPr lang="pt-BR" dirty="0" smtClean="0">
                <a:hlinkClick r:id="rId3"/>
              </a:rPr>
              <a:t>en.wikipedia.org/wiki/Activation_function#Sign_equivalence_to_identity_function</a:t>
            </a:r>
            <a:endParaRPr lang="pt-BR" dirty="0"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4879976"/>
          </a:xfrm>
        </p:spPr>
        <p:txBody>
          <a:bodyPr>
            <a:normAutofit fontScale="92500" lnSpcReduction="10000"/>
          </a:bodyPr>
          <a:lstStyle/>
          <a:p>
            <a:r>
              <a:rPr lang="pt-BR" dirty="0"/>
              <a:t>Existem basicamente duas maneiras distintas para se conectar os </a:t>
            </a:r>
            <a:r>
              <a:rPr lang="pt-BR" b="1" i="1" dirty="0"/>
              <a:t>nós</a:t>
            </a:r>
            <a:r>
              <a:rPr lang="pt-BR" dirty="0"/>
              <a:t> (ou </a:t>
            </a:r>
            <a:r>
              <a:rPr lang="pt-BR" b="1" i="1" dirty="0"/>
              <a:t>neurônios</a:t>
            </a:r>
            <a:r>
              <a:rPr lang="pt-BR" dirty="0"/>
              <a:t>) de 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0925175" cy="4909005"/>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qualquer função contínua das entradas com uma precisão arbitrária.</a:t>
                </a:r>
              </a:p>
              <a:p>
                <a:r>
                  <a:rPr lang="pt-BR" dirty="0"/>
                  <a:t>Com duas camadas ocultas, até funções descontínuas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0925175" cy="4909005"/>
              </a:xfrm>
              <a:blipFill rotWithShape="0">
                <a:blip r:embed="rId2"/>
                <a:stretch>
                  <a:fillRect l="-669" t="-2481" r="-725"/>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características 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mc:Choice xmlns:a14="http://schemas.microsoft.com/office/drawing/2010/main" Requires="a14">
          <p:sp>
            <p:nvSpPr>
              <p:cNvPr id="9" name="Rectangle 8"/>
              <p:cNvSpPr/>
              <p:nvPr/>
            </p:nvSpPr>
            <p:spPr>
              <a:xfrm>
                <a:off x="6332137" y="1668248"/>
                <a:ext cx="123771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mc:Choice xmlns:a14="http://schemas.microsoft.com/office/drawing/2010/main" Requires="a14">
          <p:sp>
            <p:nvSpPr>
              <p:cNvPr id="12" name="Rectangle 11"/>
              <p:cNvSpPr/>
              <p:nvPr/>
            </p:nvSpPr>
            <p:spPr>
              <a:xfrm>
                <a:off x="10081823" y="1384322"/>
                <a:ext cx="1124731" cy="6127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mc:Choice xmlns:a14="http://schemas.microsoft.com/office/drawing/2010/main" Requires="a14">
          <p:sp>
            <p:nvSpPr>
              <p:cNvPr id="15" name="Rectangle 14"/>
              <p:cNvSpPr/>
              <p:nvPr/>
            </p:nvSpPr>
            <p:spPr>
              <a:xfrm>
                <a:off x="8027801" y="4199846"/>
                <a:ext cx="160883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(que também são chamados de </a:t>
            </a:r>
            <a:r>
              <a:rPr lang="pt-BR" b="1" i="1" dirty="0"/>
              <a:t>nós</a:t>
            </a:r>
            <a:r>
              <a:rPr lang="pt-BR" dirty="0"/>
              <a:t> ou </a:t>
            </a:r>
            <a:r>
              <a:rPr lang="pt-BR" b="1" i="1" dirty="0"/>
              <a:t>unidades</a:t>
            </a:r>
            <a:r>
              <a:rPr lang="pt-BR" dirty="0"/>
              <a:t>) conectados 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intermediárias de </a:t>
            </a:r>
            <a:r>
              <a:rPr lang="pt-BR" b="1" i="1" dirty="0"/>
              <a:t>perceptrons</a:t>
            </a:r>
            <a:r>
              <a:rPr lang="pt-BR" dirty="0"/>
              <a:t>. </a:t>
            </a:r>
          </a:p>
          <a:p>
            <a:r>
              <a:rPr lang="pt-BR" dirty="0"/>
              <a:t>A RNA resultante é denominada Perceptron de Múltiplas Camadas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89427" y="5994667"/>
            <a:ext cx="2680138" cy="646331"/>
          </a:xfrm>
          <a:prstGeom prst="rect">
            <a:avLst/>
          </a:prstGeom>
          <a:noFill/>
        </p:spPr>
        <p:txBody>
          <a:bodyPr wrap="square" rtlCol="0">
            <a:spAutoFit/>
          </a:bodyPr>
          <a:lstStyle/>
          <a:p>
            <a:pPr algn="ctr"/>
            <a:r>
              <a:rPr lang="pt-BR" b="1" dirty="0" smtClean="0">
                <a:solidFill>
                  <a:srgbClr val="FF0000"/>
                </a:solidFill>
              </a:rPr>
              <a:t>Cada ligação tem um peso (sináptico) associado.</a:t>
            </a:r>
            <a:endParaRPr lang="pt-BR" b="1" dirty="0">
              <a:solidFill>
                <a:srgbClr val="FF0000"/>
              </a:solidFill>
            </a:endParaRPr>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665564" cy="5028580"/>
          </a:xfrm>
        </p:spPr>
        <p:txBody>
          <a:bodyPr>
            <a:normAutofit/>
          </a:bodyPr>
          <a:lstStyle/>
          <a:p>
            <a:r>
              <a:rPr lang="pt-BR" dirty="0"/>
              <a:t>Um exemplo de rede MLP, com duas camadas intermediárias (ou escondidas, ocultas), é mostrado na figura ao lado.</a:t>
            </a:r>
          </a:p>
          <a:p>
            <a:r>
              <a:rPr lang="pt-BR" dirty="0"/>
              <a:t>As RNAs são o coração do Deep Learning. Quando uma RNA tem duas ou mais camadas escondidas, ela é chamada de </a:t>
            </a:r>
            <a:r>
              <a:rPr lang="pt-BR" b="1" i="1" dirty="0"/>
              <a:t>rede neural profunda</a:t>
            </a:r>
            <a:r>
              <a:rPr lang="pt-BR" dirty="0"/>
              <a:t> (ou do inglês Deep Neural Network - DNN).</a:t>
            </a:r>
          </a:p>
          <a:p>
            <a:r>
              <a:rPr lang="pt-BR" b="1" dirty="0"/>
              <a:t>OBS</a:t>
            </a:r>
            <a:r>
              <a:rPr lang="pt-BR" dirty="0"/>
              <a:t>.: Em particular, uma MLP pode resolver o problema do XOR (lembre-se que um </a:t>
            </a:r>
            <a:r>
              <a:rPr lang="pt-BR" b="1" i="1" dirty="0"/>
              <a:t>perceptron</a:t>
            </a:r>
            <a:r>
              <a:rPr lang="pt-BR" dirty="0"/>
              <a:t> não é capaz de realizar essa tarefa).</a:t>
            </a:r>
          </a:p>
          <a:p>
            <a:endParaRPr lang="pt-BR" dirty="0"/>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5" name="TextBox 4"/>
          <p:cNvSpPr txBox="1"/>
          <p:nvPr/>
        </p:nvSpPr>
        <p:spPr>
          <a:xfrm>
            <a:off x="8044222" y="1778614"/>
            <a:ext cx="867905" cy="461665"/>
          </a:xfrm>
          <a:prstGeom prst="rect">
            <a:avLst/>
          </a:prstGeom>
          <a:noFill/>
        </p:spPr>
        <p:txBody>
          <a:bodyPr wrap="square" rtlCol="0">
            <a:spAutoFit/>
          </a:bodyPr>
          <a:lstStyle/>
          <a:p>
            <a:pPr algn="ctr"/>
            <a:r>
              <a:rPr lang="pt-BR" sz="1200" dirty="0" smtClean="0"/>
              <a:t>Camada de entrada</a:t>
            </a:r>
            <a:endParaRPr lang="pt-BR" sz="1200" dirty="0"/>
          </a:p>
        </p:txBody>
      </p:sp>
      <p:sp>
        <p:nvSpPr>
          <p:cNvPr id="6" name="TextBox 5"/>
          <p:cNvSpPr txBox="1"/>
          <p:nvPr/>
        </p:nvSpPr>
        <p:spPr>
          <a:xfrm>
            <a:off x="11063808" y="2009446"/>
            <a:ext cx="867905" cy="461665"/>
          </a:xfrm>
          <a:prstGeom prst="rect">
            <a:avLst/>
          </a:prstGeom>
          <a:noFill/>
        </p:spPr>
        <p:txBody>
          <a:bodyPr wrap="square" rtlCol="0">
            <a:spAutoFit/>
          </a:bodyPr>
          <a:lstStyle/>
          <a:p>
            <a:pPr algn="ctr"/>
            <a:r>
              <a:rPr lang="pt-BR" sz="1200" dirty="0" smtClean="0"/>
              <a:t>Camada de saída</a:t>
            </a:r>
            <a:endParaRPr lang="pt-BR" sz="1200" dirty="0"/>
          </a:p>
        </p:txBody>
      </p:sp>
      <p:sp>
        <p:nvSpPr>
          <p:cNvPr id="7" name="TextBox 6"/>
          <p:cNvSpPr txBox="1"/>
          <p:nvPr/>
        </p:nvSpPr>
        <p:spPr>
          <a:xfrm>
            <a:off x="9205994" y="1663198"/>
            <a:ext cx="1317356" cy="461665"/>
          </a:xfrm>
          <a:prstGeom prst="rect">
            <a:avLst/>
          </a:prstGeom>
          <a:noFill/>
        </p:spPr>
        <p:txBody>
          <a:bodyPr wrap="square" rtlCol="0">
            <a:spAutoFit/>
          </a:bodyPr>
          <a:lstStyle/>
          <a:p>
            <a:pPr algn="ctr"/>
            <a:r>
              <a:rPr lang="pt-BR" sz="1200" dirty="0" smtClean="0"/>
              <a:t>Camadas de intermediárias</a:t>
            </a:r>
            <a:endParaRPr lang="pt-BR" sz="1200" dirty="0"/>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200" y="1825624"/>
            <a:ext cx="10670628" cy="4858955"/>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210901" y="4536939"/>
                <a:ext cx="3860800"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 unidade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 unidade </a:t>
                </a:r>
                <a14:m>
                  <m:oMath xmlns:m="http://schemas.openxmlformats.org/officeDocument/2006/math">
                    <m:r>
                      <a:rPr lang="pt-BR" i="1">
                        <a:latin typeface="Cambria Math" panose="02040503050406030204" pitchFamily="18" charset="0"/>
                      </a:rPr>
                      <m:t>𝑖</m:t>
                    </m:r>
                  </m:oMath>
                </a14:m>
                <a:r>
                  <a:rPr lang="pt-BR" dirty="0"/>
                  <a:t> para esta unidade, a unidade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210901" y="4536939"/>
                <a:ext cx="3860800" cy="1264705"/>
              </a:xfrm>
              <a:prstGeom prst="rect">
                <a:avLst/>
              </a:prstGeom>
              <a:blipFill rotWithShape="0">
                <a:blip r:embed="rId5"/>
                <a:stretch>
                  <a:fillRect l="-1422"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033502" cy="5167312"/>
              </a:xfrm>
            </p:spPr>
            <p:txBody>
              <a:bodyPr>
                <a:normAutofit fontScale="92500" lnSpcReduction="10000"/>
              </a:bodyPr>
              <a:lstStyle/>
              <a:p>
                <a:r>
                  <a:rPr lang="pt-BR" dirty="0"/>
                  <a:t>Devido às suas </a:t>
                </a:r>
                <a:r>
                  <a:rPr lang="pt-BR" dirty="0" smtClean="0"/>
                  <a:t>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era se utilizar </a:t>
                </a:r>
                <a:r>
                  <a:rPr lang="pt-BR" dirty="0" smtClean="0"/>
                  <a:t>as </a:t>
                </a:r>
                <a:r>
                  <a:rPr lang="pt-BR" b="1" i="1" dirty="0" smtClean="0"/>
                  <a:t>funções </a:t>
                </a:r>
                <a:r>
                  <a:rPr lang="pt-BR" b="1" i="1" dirty="0"/>
                  <a:t>logística </a:t>
                </a:r>
                <a:r>
                  <a:rPr lang="pt-BR" dirty="0"/>
                  <a:t>ou </a:t>
                </a:r>
                <a:r>
                  <a:rPr lang="pt-BR" b="1" i="1" dirty="0" smtClean="0"/>
                  <a:t>tangente hiperbólica </a:t>
                </a:r>
                <a:r>
                  <a:rPr lang="pt-BR" dirty="0" smtClean="0"/>
                  <a:t>(versões suavizadas da degrau).</a:t>
                </a:r>
                <a:endParaRPr lang="pt-BR" dirty="0"/>
              </a:p>
              <a:p>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oMath>
                </a14:m>
                <a:r>
                  <a:rPr lang="pt-BR" dirty="0"/>
                  <a:t>.</a:t>
                </a:r>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é importante durante o processo </a:t>
                </a:r>
                <a:r>
                  <a:rPr lang="pt-BR" dirty="0"/>
                  <a:t>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033502" cy="5167312"/>
              </a:xfrm>
              <a:blipFill rotWithShape="0">
                <a:blip r:embed="rId3"/>
                <a:stretch>
                  <a:fillRect l="-995" t="-2358" b="-825"/>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p:txBody>
          <a:bodyPr/>
          <a:lstStyle/>
          <a:p>
            <a:r>
              <a:rPr lang="pt-BR" dirty="0"/>
              <a:t>A </a:t>
            </a:r>
            <a:r>
              <a:rPr lang="pt-BR" b="1" i="1" dirty="0"/>
              <a:t>função logística</a:t>
            </a:r>
            <a:r>
              <a:rPr lang="pt-BR" dirty="0"/>
              <a:t> e sua derivada para alguns valores do </a:t>
            </a:r>
            <a:r>
              <a:rPr lang="pt-BR" b="1" i="1" dirty="0"/>
              <a:t>fator de suavização </a:t>
            </a:r>
            <a:r>
              <a:rPr lang="pt-BR" dirty="0"/>
              <a:t>são mostradas nas figuras ao </a:t>
            </a:r>
            <a:r>
              <a:rPr lang="pt-BR" dirty="0" smtClean="0"/>
              <a:t>lado.</a:t>
            </a:r>
            <a:endParaRPr lang="pt-BR" dirty="0"/>
          </a:p>
        </p:txBody>
      </p:sp>
      <p:sp>
        <p:nvSpPr>
          <p:cNvPr id="7" name="Rectangle 6"/>
          <p:cNvSpPr/>
          <p:nvPr/>
        </p:nvSpPr>
        <p:spPr>
          <a:xfrm>
            <a:off x="2203450" y="6127671"/>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6413500" y="6098540"/>
            <a:ext cx="3594100" cy="369332"/>
          </a:xfrm>
          <a:prstGeom prst="rect">
            <a:avLst/>
          </a:prstGeom>
        </p:spPr>
        <p:txBody>
          <a:bodyPr wrap="square">
            <a:spAutoFit/>
          </a:bodyPr>
          <a:lstStyle/>
          <a:p>
            <a:pPr algn="ctr"/>
            <a:r>
              <a:rPr lang="pt-BR" dirty="0"/>
              <a:t>Derivada da Função Logística.</a:t>
            </a:r>
          </a:p>
        </p:txBody>
      </p:sp>
      <mc:AlternateContent xmlns:mc="http://schemas.openxmlformats.org/markup-compatibility/2006" xmlns:a14="http://schemas.microsoft.com/office/drawing/2010/main">
        <mc:Choice Requires="a14">
          <p:sp>
            <p:nvSpPr>
              <p:cNvPr id="6" name="TextBox 5"/>
              <p:cNvSpPr txBox="1"/>
              <p:nvPr/>
            </p:nvSpPr>
            <p:spPr>
              <a:xfrm>
                <a:off x="164976" y="3572177"/>
                <a:ext cx="2032969" cy="1200329"/>
              </a:xfrm>
              <a:prstGeom prst="rect">
                <a:avLst/>
              </a:prstGeom>
              <a:noFill/>
            </p:spPr>
            <p:txBody>
              <a:bodyPr wrap="square" rtlCol="0">
                <a:spAutoFit/>
              </a:bodyPr>
              <a:lstStyle/>
              <a:p>
                <a:pPr algn="ctr"/>
                <a:r>
                  <a:rPr lang="pt-BR" b="1" dirty="0" smtClean="0"/>
                  <a:t>OBS</a:t>
                </a:r>
                <a:r>
                  <a:rPr lang="pt-BR" dirty="0" smtClean="0"/>
                  <a:t>.: Quanto maior </a:t>
                </a:r>
                <a14:m>
                  <m:oMath xmlns:m="http://schemas.openxmlformats.org/officeDocument/2006/math">
                    <m:r>
                      <a:rPr lang="pt-BR" i="1">
                        <a:latin typeface="Cambria Math" panose="02040503050406030204" pitchFamily="18" charset="0"/>
                      </a:rPr>
                      <m:t>𝑝</m:t>
                    </m:r>
                  </m:oMath>
                </a14:m>
                <a:r>
                  <a:rPr lang="pt-BR" dirty="0" smtClean="0"/>
                  <a:t>, mais próxima ela fica da função degrau.</a:t>
                </a:r>
                <a:endParaRPr lang="pt-BR"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572177"/>
                <a:ext cx="2032969" cy="1200329"/>
              </a:xfrm>
              <a:prstGeom prst="rect">
                <a:avLst/>
              </a:prstGeom>
              <a:blipFill rotWithShape="0">
                <a:blip r:embed="rId4"/>
                <a:stretch>
                  <a:fillRect t="-3046" r="-2395" b="-71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02837" y="396130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3961305"/>
                <a:ext cx="2013918" cy="923330"/>
              </a:xfrm>
              <a:prstGeom prst="rect">
                <a:avLst/>
              </a:prstGeom>
              <a:blipFill rotWithShape="0">
                <a:blip r:embed="rId5"/>
                <a:stretch>
                  <a:fillRect t="-3974" r="-909" b="-9934"/>
                </a:stretch>
              </a:blipFill>
            </p:spPr>
            <p:txBody>
              <a:bodyPr/>
              <a:lstStyle/>
              <a:p>
                <a:r>
                  <a:rPr lang="pt-BR">
                    <a:noFill/>
                  </a:rPr>
                  <a:t> </a:t>
                </a:r>
              </a:p>
            </p:txBody>
          </p:sp>
        </mc:Fallback>
      </mc:AlternateContent>
      <p:pic>
        <p:nvPicPr>
          <p:cNvPr id="9" name="Picture 8"/>
          <p:cNvPicPr>
            <a:picLocks noChangeAspect="1"/>
          </p:cNvPicPr>
          <p:nvPr/>
        </p:nvPicPr>
        <p:blipFill rotWithShape="1">
          <a:blip r:embed="rId6"/>
          <a:srcRect l="5507" t="6094" r="8403" b="2572"/>
          <a:stretch/>
        </p:blipFill>
        <p:spPr>
          <a:xfrm>
            <a:off x="6368268" y="2776532"/>
            <a:ext cx="3634569" cy="3351140"/>
          </a:xfrm>
          <a:prstGeom prst="rect">
            <a:avLst/>
          </a:prstGeom>
        </p:spPr>
      </p:pic>
      <p:pic>
        <p:nvPicPr>
          <p:cNvPr id="13" name="Picture 12"/>
          <p:cNvPicPr>
            <a:picLocks noChangeAspect="1"/>
          </p:cNvPicPr>
          <p:nvPr/>
        </p:nvPicPr>
        <p:blipFill rotWithShape="1">
          <a:blip r:embed="rId7"/>
          <a:srcRect l="6493" t="5542" r="8751" b="3126"/>
          <a:stretch/>
        </p:blipFill>
        <p:spPr>
          <a:xfrm>
            <a:off x="2186514" y="2776532"/>
            <a:ext cx="3630868" cy="3400431"/>
          </a:xfrm>
          <a:prstGeom prst="rect">
            <a:avLst/>
          </a:prstGeom>
        </p:spPr>
      </p:pic>
      <p:cxnSp>
        <p:nvCxnSpPr>
          <p:cNvPr id="10" name="Straight Arrow Connector 9"/>
          <p:cNvCxnSpPr/>
          <p:nvPr/>
        </p:nvCxnSpPr>
        <p:spPr>
          <a:xfrm flipV="1">
            <a:off x="2043338" y="340113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a:stretch>
              </a:blipFill>
            </p:spPr>
            <p:txBody>
              <a:bodyPr/>
              <a:lstStyle/>
              <a:p>
                <a:r>
                  <a:rPr lang="pt-BR">
                    <a:noFill/>
                  </a:rPr>
                  <a:t> </a:t>
                </a:r>
              </a:p>
            </p:txBody>
          </p:sp>
        </mc:Fallback>
      </mc:AlternateContent>
      <p:sp>
        <p:nvSpPr>
          <p:cNvPr id="6" name="Rectangle 5"/>
          <p:cNvSpPr/>
          <p:nvPr/>
        </p:nvSpPr>
        <p:spPr>
          <a:xfrm>
            <a:off x="838200" y="4905847"/>
            <a:ext cx="1718234" cy="923330"/>
          </a:xfrm>
          <a:prstGeom prst="rect">
            <a:avLst/>
          </a:prstGeom>
        </p:spPr>
        <p:txBody>
          <a:bodyPr wrap="square">
            <a:spAutoFit/>
          </a:bodyPr>
          <a:lstStyle/>
          <a:p>
            <a:pPr algn="ctr"/>
            <a:r>
              <a:rPr lang="pt-BR" dirty="0"/>
              <a:t>Função Tangente Hiperbólica.</a:t>
            </a:r>
          </a:p>
        </p:txBody>
      </p:sp>
      <p:sp>
        <p:nvSpPr>
          <p:cNvPr id="7" name="Rectangle 6"/>
          <p:cNvSpPr/>
          <p:nvPr/>
        </p:nvSpPr>
        <p:spPr>
          <a:xfrm>
            <a:off x="9736426" y="4767347"/>
            <a:ext cx="1313824" cy="923330"/>
          </a:xfrm>
          <a:prstGeom prst="rect">
            <a:avLst/>
          </a:prstGeom>
        </p:spPr>
        <p:txBody>
          <a:bodyPr wrap="square">
            <a:spAutoFit/>
          </a:bodyPr>
          <a:lstStyle/>
          <a:p>
            <a:pPr algn="ctr"/>
            <a:r>
              <a:rPr lang="pt-BR" dirty="0"/>
              <a:t>Derivada da Tangente Hiperbólica.</a:t>
            </a:r>
          </a:p>
        </p:txBody>
      </p:sp>
      <p:pic>
        <p:nvPicPr>
          <p:cNvPr id="5" name="Picture 4"/>
          <p:cNvPicPr>
            <a:picLocks noChangeAspect="1"/>
          </p:cNvPicPr>
          <p:nvPr/>
        </p:nvPicPr>
        <p:blipFill rotWithShape="1">
          <a:blip r:embed="rId4"/>
          <a:srcRect l="5868" t="6027" r="8632" b="1975"/>
          <a:stretch/>
        </p:blipFill>
        <p:spPr>
          <a:xfrm>
            <a:off x="6517826" y="3848100"/>
            <a:ext cx="3218600" cy="3009899"/>
          </a:xfrm>
          <a:prstGeom prst="rect">
            <a:avLst/>
          </a:prstGeom>
        </p:spPr>
      </p:pic>
      <p:pic>
        <p:nvPicPr>
          <p:cNvPr id="9" name="Picture 8"/>
          <p:cNvPicPr>
            <a:picLocks noChangeAspect="1"/>
          </p:cNvPicPr>
          <p:nvPr/>
        </p:nvPicPr>
        <p:blipFill rotWithShape="1">
          <a:blip r:embed="rId5"/>
          <a:srcRect l="5979" t="6028" r="8719" b="2639"/>
          <a:stretch/>
        </p:blipFill>
        <p:spPr>
          <a:xfrm>
            <a:off x="2323118" y="3862562"/>
            <a:ext cx="3234518" cy="3009899"/>
          </a:xfrm>
          <a:prstGeom prst="rect">
            <a:avLst/>
          </a:prstGeom>
        </p:spPr>
      </p:pic>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13242</TotalTime>
  <Words>2452</Words>
  <Application>Microsoft Office PowerPoint</Application>
  <PresentationFormat>Widescreen</PresentationFormat>
  <Paragraphs>229</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1142</cp:revision>
  <dcterms:created xsi:type="dcterms:W3CDTF">2020-04-06T23:46:10Z</dcterms:created>
  <dcterms:modified xsi:type="dcterms:W3CDTF">2021-09-24T15:05:24Z</dcterms:modified>
</cp:coreProperties>
</file>