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00" r:id="rId2"/>
    <p:sldId id="292" r:id="rId3"/>
    <p:sldId id="317" r:id="rId4"/>
    <p:sldId id="318" r:id="rId5"/>
    <p:sldId id="362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02" r:id="rId41"/>
    <p:sldId id="301" r:id="rId42"/>
    <p:sldId id="269" r:id="rId43"/>
    <p:sldId id="303" r:id="rId44"/>
    <p:sldId id="271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3303" autoAdjust="0"/>
  </p:normalViewPr>
  <p:slideViewPr>
    <p:cSldViewPr snapToGrid="0">
      <p:cViewPr varScale="1">
        <p:scale>
          <a:sx n="62" d="100"/>
          <a:sy n="62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761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decrescente dos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gradientes passados e continua a se mover em sua direção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  <a:p>
                <a:endParaRPr lang="pt-BR" sz="120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𝜑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 em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termos 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da equação </a:t>
                </a:r>
                <a:r>
                  <a:rPr lang="pt-BR" sz="1200" i="0">
                    <a:solidFill>
                      <a:schemeClr val="tx1"/>
                    </a:solidFill>
                    <a:latin typeface="+mn-lt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=0.9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corresponde à multiplicação da velocidade máxima por 10 em relação ao algoritmo de descida do gradiente.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633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87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05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empírico</a:t>
            </a:r>
            <a:r>
              <a:rPr lang="pt-BR" dirty="0" smtClean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</a:t>
            </a:r>
            <a:r>
              <a:rPr lang="pt-BR" dirty="0"/>
              <a:t>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053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96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SciKitMLPQPSKClassifier.ipynb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169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/>
              <a:t>: </a:t>
            </a:r>
            <a:r>
              <a:rPr lang="pt-BR" smtClean="0"/>
              <a:t>SciKitMLPRegression_v4.ipynb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N0: densidade espectral do ruído.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90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https://mybinder.org/v2/gh/zz4fap/t320_aprendizado_de_maquina/main?filepath=labs%2FLaboratorio7.ipynb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inversível</a:t>
            </a:r>
            <a:r>
              <a:rPr lang="pt-B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76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Ponto de </a:t>
            </a:r>
            <a:r>
              <a:rPr lang="en-US" dirty="0" err="1">
                <a:cs typeface="Calibri"/>
              </a:rPr>
              <a:t>sela</a:t>
            </a:r>
            <a:r>
              <a:rPr lang="en-US" dirty="0">
                <a:cs typeface="Calibri"/>
              </a:rPr>
              <a:t>: um </a:t>
            </a:r>
            <a:r>
              <a:rPr lang="en-US" dirty="0" err="1">
                <a:cs typeface="Calibri"/>
              </a:rPr>
              <a:t>ponto</a:t>
            </a:r>
            <a:r>
              <a:rPr lang="en-US" dirty="0">
                <a:cs typeface="Calibri"/>
              </a:rPr>
              <a:t> que é um </a:t>
            </a:r>
            <a:r>
              <a:rPr lang="en-US" dirty="0" err="1">
                <a:cs typeface="Calibri"/>
              </a:rPr>
              <a:t>mínimo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longo</a:t>
            </a:r>
            <a:r>
              <a:rPr lang="en-US" dirty="0">
                <a:cs typeface="Calibri"/>
              </a:rPr>
              <a:t> de um </a:t>
            </a:r>
            <a:r>
              <a:rPr lang="en-US" dirty="0" err="1">
                <a:cs typeface="Calibri"/>
              </a:rPr>
              <a:t>eixo</a:t>
            </a:r>
            <a:r>
              <a:rPr lang="en-US" dirty="0">
                <a:cs typeface="Calibri"/>
              </a:rPr>
              <a:t> mas um </a:t>
            </a:r>
            <a:r>
              <a:rPr lang="en-US" dirty="0" err="1">
                <a:cs typeface="Calibri"/>
              </a:rPr>
              <a:t>máximo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longo</a:t>
            </a:r>
            <a:r>
              <a:rPr lang="en-US" dirty="0">
                <a:cs typeface="Calibri"/>
              </a:rPr>
              <a:t> de outro </a:t>
            </a:r>
            <a:r>
              <a:rPr lang="en-US" dirty="0" err="1">
                <a:cs typeface="Calibri"/>
              </a:rPr>
              <a:t>eixo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3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</a:t>
            </a:r>
            <a:r>
              <a:rPr lang="pt-BR" baseline="0" dirty="0"/>
              <a:t>a que, nas equações acima, </a:t>
            </a:r>
            <a:r>
              <a:rPr lang="pt-BR" dirty="0"/>
              <a:t>a divisão pelo número de amostras foi omitida pois isso não afeta a otimização.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817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7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</a:t>
            </a:r>
            <a:r>
              <a:rPr lang="pt-BR" b="1" i="1" dirty="0" smtClean="0"/>
              <a:t>III</a:t>
            </a:r>
            <a:r>
              <a:rPr lang="pt-BR" b="1" i="1" dirty="0" smtClean="0"/>
              <a:t>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0806"/>
            <a:ext cx="10992729" cy="877888"/>
          </a:xfrm>
        </p:spPr>
        <p:txBody>
          <a:bodyPr/>
          <a:lstStyle/>
          <a:p>
            <a:r>
              <a:rPr lang="pt-BR" dirty="0"/>
              <a:t>Retropropagação do Erro (</a:t>
            </a:r>
            <a:r>
              <a:rPr lang="pt-BR" sz="4000" dirty="0"/>
              <a:t>Error Backpropagation</a:t>
            </a:r>
            <a:r>
              <a:rPr lang="pt-B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1588"/>
                <a:ext cx="11137900" cy="55864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Conforme nós discutimos anteriormente, os métodos fundamentais de </a:t>
                </a:r>
                <a:r>
                  <a:rPr lang="pt-BR" b="1" i="1" dirty="0"/>
                  <a:t>aprendizado</a:t>
                </a:r>
                <a:r>
                  <a:rPr lang="pt-BR" dirty="0"/>
                  <a:t> em </a:t>
                </a:r>
                <a:r>
                  <a:rPr lang="pt-BR" b="1" i="1" dirty="0"/>
                  <a:t>redes neurais </a:t>
                </a:r>
                <a:r>
                  <a:rPr lang="pt-BR" dirty="0"/>
                  <a:t>são baseados no cálculo de derivadas </a:t>
                </a:r>
                <a:r>
                  <a:rPr lang="pt-BR" dirty="0" smtClean="0"/>
                  <a:t>parciais da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</a:t>
                </a:r>
                <a:r>
                  <a:rPr lang="pt-BR" dirty="0" smtClean="0"/>
                  <a:t>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Esses métodos buscam, fundamentalmente, encontrar o </a:t>
                </a:r>
                <a:r>
                  <a:rPr lang="pt-BR" b="1" i="1" dirty="0"/>
                  <a:t>conjunto de pesos </a:t>
                </a:r>
                <a:r>
                  <a:rPr lang="pt-BR" dirty="0"/>
                  <a:t>que minimize a </a:t>
                </a:r>
                <a:r>
                  <a:rPr lang="pt-BR" b="1" i="1" dirty="0"/>
                  <a:t>medida de erro </a:t>
                </a:r>
                <a:r>
                  <a:rPr lang="pt-BR" dirty="0"/>
                  <a:t>escolhida.</a:t>
                </a:r>
              </a:p>
              <a:p>
                <a:r>
                  <a:rPr lang="pt-BR" dirty="0"/>
                  <a:t>A ideia é encontrar uma maneira de calcular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custo </a:t>
                </a:r>
                <a:r>
                  <a:rPr lang="pt-BR" dirty="0"/>
                  <a:t>com respeito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Essa tarefa pode parecer óbvia, mas não é o </a:t>
                </a:r>
                <a:r>
                  <a:rPr lang="pt-BR" dirty="0" smtClean="0"/>
                  <a:t>caso. Foram necessários 17 anos desde a criação do Perceptron para se “descobrirem” uma forma de treinar as RNAs.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que entendamos melhor o porquê, nós iremos considerar uma notação que será muito útil a seguir: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(ou </a:t>
                </a:r>
                <a:r>
                  <a:rPr lang="pt-BR" b="1" i="1" dirty="0"/>
                  <a:t>neurônio</a:t>
                </a:r>
                <a:r>
                  <a:rPr lang="pt-BR" dirty="0"/>
                  <a:t>)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1588"/>
                <a:ext cx="11137900" cy="5586412"/>
              </a:xfrm>
              <a:blipFill rotWithShape="0">
                <a:blip r:embed="rId3"/>
                <a:stretch>
                  <a:fillRect l="-876" t="-2838" r="-1368" b="-9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5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Erro (</a:t>
            </a:r>
            <a:r>
              <a:rPr lang="pt-BR" sz="4000" dirty="0"/>
              <a:t>Error Backpropagation</a:t>
            </a:r>
            <a:r>
              <a:rPr lang="pt-B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figura abaixo apresenta um exemplo de como uma rede MLP pode ser descrita segundo essa notação.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944" y="2646218"/>
            <a:ext cx="6484111" cy="2230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118274" cy="17579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nor/>
                                  </m:rPr>
                                  <a:rPr lang="pt-BR" b="1" dirty="0"/>
                                  <m:t> 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118274" cy="1757907"/>
              </a:xfrm>
              <a:prstGeom prst="rect">
                <a:avLst/>
              </a:prstGeom>
              <a:blipFill rotWithShape="0">
                <a:blip r:embed="rId3"/>
                <a:stretch>
                  <a:fillRect l="-822" t="-9028" b="-8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429"/>
            <a:ext cx="10866120" cy="1325563"/>
          </a:xfrm>
        </p:spPr>
        <p:txBody>
          <a:bodyPr/>
          <a:lstStyle/>
          <a:p>
            <a:r>
              <a:rPr lang="pt-BR" dirty="0"/>
              <a:t>Retropropagação do Erro (</a:t>
            </a:r>
            <a:r>
              <a:rPr lang="pt-BR" sz="4000" dirty="0"/>
              <a:t>Error Backpropagation</a:t>
            </a:r>
            <a:r>
              <a:rPr lang="pt-B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9008"/>
                <a:ext cx="11159836" cy="538899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Nós vamos assumir que a última camada da rede MLP (denotada como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–ésima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/>
                  <a:t>pesos</a:t>
                </a:r>
                <a:r>
                  <a:rPr lang="pt-BR" dirty="0"/>
                  <a:t>, mas estes não aparecem de maneira explícita na expressão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Para fazer com que a dependência dos pesos apareça de maneira clara na expressão acima,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considerem que temos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queremos 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 Nós podemos fazer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regra da cadeia: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9008"/>
                <a:ext cx="11159836" cy="5388992"/>
              </a:xfrm>
              <a:blipFill rotWithShape="0">
                <a:blip r:embed="rId2"/>
                <a:stretch>
                  <a:fillRect l="-710" t="-2376" r="-6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99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2052" cy="1325563"/>
          </a:xfrm>
        </p:spPr>
        <p:txBody>
          <a:bodyPr/>
          <a:lstStyle/>
          <a:p>
            <a:r>
              <a:rPr lang="pt-BR" dirty="0"/>
              <a:t>Retropropagação do Erro (</a:t>
            </a:r>
            <a:r>
              <a:rPr lang="pt-BR" sz="4000" dirty="0"/>
              <a:t>Error Backpropagation</a:t>
            </a:r>
            <a:r>
              <a:rPr lang="pt-B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907684"/>
          </a:xfrm>
        </p:spPr>
        <p:txBody>
          <a:bodyPr>
            <a:normAutofit/>
          </a:bodyPr>
          <a:lstStyle/>
          <a:p>
            <a:r>
              <a:rPr lang="pt-BR" dirty="0"/>
              <a:t>Agora voltamos à equação do MSE e vemos que as saídas da última camada aparecem de maneira direta. </a:t>
            </a:r>
          </a:p>
          <a:p>
            <a:r>
              <a:rPr lang="pt-BR" dirty="0"/>
              <a:t>Isso significa que é simples se obter as derivadas com respeito aos pesos da camada de saída.</a:t>
            </a:r>
          </a:p>
          <a:p>
            <a:r>
              <a:rPr lang="pt-BR" dirty="0"/>
              <a:t>Porém, quando se busca avaliar as derivadas com respeito aos pesos das camadas anteriores, a situação fica mais complexa, pois não existe uma dependência direta.</a:t>
            </a:r>
          </a:p>
          <a:p>
            <a:r>
              <a:rPr lang="pt-BR" dirty="0"/>
              <a:t>Como podemos atribuir a cada </a:t>
            </a:r>
            <a:r>
              <a:rPr lang="pt-BR" b="1" i="1" dirty="0"/>
              <a:t>nó</a:t>
            </a:r>
            <a:r>
              <a:rPr lang="pt-BR" dirty="0"/>
              <a:t> de uma camada anterior sua devida influência na composição da saída e do erro?</a:t>
            </a:r>
          </a:p>
        </p:txBody>
      </p:sp>
    </p:spTree>
    <p:extLst>
      <p:ext uri="{BB962C8B-B14F-4D97-AF65-F5344CB8AC3E}">
        <p14:creationId xmlns:p14="http://schemas.microsoft.com/office/powerpoint/2010/main" val="240535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Erro (</a:t>
            </a:r>
            <a:r>
              <a:rPr lang="pt-BR" sz="4000" dirty="0"/>
              <a:t>Error Backpropagation</a:t>
            </a:r>
            <a:r>
              <a:rPr lang="pt-B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2251" cy="493539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Essa “caminhada de trás para a frente”, da saída (na qual se calcula o erro) para a entrada, tendo por base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corresponde ao processo conhecido como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(</a:t>
                </a:r>
                <a:r>
                  <a:rPr lang="pt-BR" b="1" i="1" dirty="0"/>
                  <a:t>error backpropagation</a:t>
                </a:r>
                <a:r>
                  <a:rPr lang="pt-BR" dirty="0"/>
                  <a:t>, ou simplesmente </a:t>
                </a:r>
                <a:r>
                  <a:rPr lang="pt-BR" b="1" i="1" dirty="0"/>
                  <a:t>backpropagation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A seguir, nós veremos de maneira mais sistemática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da 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equação acima mostra que é necessário calcular a expressão do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dado,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amostra.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2251" cy="4935394"/>
              </a:xfrm>
              <a:blipFill rotWithShape="0">
                <a:blip r:embed="rId3"/>
                <a:stretch>
                  <a:fillRect l="-825" t="-2469" r="-1595" b="-7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715500" y="4487729"/>
            <a:ext cx="2390687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1200"/>
            </a:lvl1pPr>
          </a:lstStyle>
          <a:p>
            <a:r>
              <a:rPr lang="pt-BR" dirty="0" smtClean="0"/>
              <a:t>OBS.1: Operação </a:t>
            </a:r>
            <a:r>
              <a:rPr lang="pt-BR" dirty="0"/>
              <a:t>da derivada parcial é distributiva</a:t>
            </a:r>
            <a:r>
              <a:rPr lang="pt-BR" dirty="0" smtClean="0"/>
              <a:t>.</a:t>
            </a:r>
          </a:p>
          <a:p>
            <a:r>
              <a:rPr lang="pt-BR" dirty="0" smtClean="0"/>
              <a:t>OBS.2: A </a:t>
            </a:r>
            <a:r>
              <a:rPr lang="pt-BR" dirty="0"/>
              <a:t>divisão pelo número de amostras foi omitida pois isso não afeta a otimização.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65604"/>
                <a:ext cx="11245949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Considerando novamente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gradiente).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escrever o seguinte: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ativação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o modelo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5604"/>
                <a:ext cx="11245949" cy="5167311"/>
              </a:xfrm>
              <a:blipFill rotWithShape="0">
                <a:blip r:embed="rId2"/>
                <a:stretch>
                  <a:fillRect l="-705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714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sinápticos são produtos de um valor delta,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(ou, no caso </a:t>
                </a:r>
                <a:r>
                  <a:rPr lang="pt-BR" b="1" i="1" dirty="0" smtClean="0"/>
                  <a:t>dos </a:t>
                </a:r>
                <a:r>
                  <a:rPr lang="pt-BR" b="1" i="1" dirty="0"/>
                  <a:t>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ou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delta,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entrada).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817" t="-2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5255" cy="487443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Portanto, a estratégia de otimização adotada é a seguinte: começa-se pela saída (onde o erro é gerado) e 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delta</a:t>
                </a:r>
                <a:r>
                  <a:rPr lang="pt-BR" dirty="0"/>
                  <a:t> 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intermediária. Esse processo é chamado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todos os valores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de uma camada em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Ao final, iremos calcular o vetor da última camada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e, de maneira recursiva, vamos obter os vetores de todas as camadas e portanto, esse é o processo conhecido como </a:t>
                </a:r>
                <a:r>
                  <a:rPr lang="pt-BR" b="1" i="1" dirty="0"/>
                  <a:t>retropropagação</a:t>
                </a:r>
                <a:r>
                  <a:rPr lang="pt-BR" dirty="0"/>
                  <a:t> (ou </a:t>
                </a:r>
                <a:r>
                  <a:rPr lang="pt-BR" b="1" i="1" dirty="0"/>
                  <a:t>backpropagation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nós iremos considerar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e assim, temos que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elemento 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5255" cy="4874433"/>
              </a:xfrm>
              <a:blipFill rotWithShape="0">
                <a:blip r:embed="rId2"/>
                <a:stretch>
                  <a:fillRect l="-815" t="-3125" r="-16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86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/>
              <a:lstStyle/>
              <a:p>
                <a:r>
                  <a:rPr lang="pt-BR" dirty="0" smtClean="0"/>
                  <a:t>Matricialmente podemos expressar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⋯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2"/>
                <a:stretch>
                  <a:fillRect l="-1088" t="-1937" r="-1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188200" cy="51673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Considere uma rede MLP com uma camada intermediária e apenas um </a:t>
                </a:r>
                <a:r>
                  <a:rPr lang="pt-BR" b="1" i="1" dirty="0"/>
                  <a:t>nó</a:t>
                </a:r>
                <a:r>
                  <a:rPr lang="pt-BR" dirty="0"/>
                  <a:t> na camada de saída, como a mostrada na figura ao lado. </a:t>
                </a:r>
              </a:p>
              <a:p>
                <a:r>
                  <a:rPr lang="pt-BR" dirty="0"/>
                  <a:t>Temos neste exemplo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Perceba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porque há apenas um </a:t>
                </a:r>
                <a:r>
                  <a:rPr lang="pt-BR" b="1" dirty="0"/>
                  <a:t>nó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único dado com entrada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saída desejada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Inicialmente, supomos que a rede terá uma certa configuração de pesos, de modo que, quando a entrada for apresentada à rede, será possível calcular todos os sinais pertinentes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188200" cy="5167312"/>
              </a:xfrm>
              <a:blipFill rotWithShape="0">
                <a:blip r:embed="rId3"/>
                <a:stretch>
                  <a:fillRect l="-1357" t="-2948" r="-11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22" y="2540000"/>
            <a:ext cx="4310578" cy="24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2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485094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o delta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4850946"/>
              </a:xfrm>
              <a:blipFill rotWithShape="0">
                <a:blip r:embed="rId3"/>
                <a:stretch>
                  <a:fillRect l="-1148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1355" y="5722464"/>
                <a:ext cx="2949526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b="1" dirty="0" smtClean="0"/>
                  <a:t>OBS</a:t>
                </a:r>
                <a:r>
                  <a:rPr lang="pt-BR" sz="1400" dirty="0"/>
                  <a:t>.: 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5" y="5722464"/>
                <a:ext cx="2949526" cy="987001"/>
              </a:xfrm>
              <a:prstGeom prst="rect">
                <a:avLst/>
              </a:prstGeom>
              <a:blipFill rotWithShape="0">
                <a:blip r:embed="rId4"/>
                <a:stretch>
                  <a:fillRect l="-620" t="-617" b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Observem que, para calcular o gradiente, não basta apenas calcular os </a:t>
                </a:r>
                <a:r>
                  <a:rPr lang="pt-BR" b="1" i="1" dirty="0"/>
                  <a:t>deltas</a:t>
                </a:r>
                <a:r>
                  <a:rPr lang="pt-BR" dirty="0"/>
                  <a:t>: é necessário multiplicá-los pelas entradas correspondentes (observando que os </a:t>
                </a:r>
                <a:r>
                  <a:rPr lang="pt-BR" b="1" i="1" dirty="0"/>
                  <a:t>bias</a:t>
                </a:r>
                <a:r>
                  <a:rPr lang="pt-BR" dirty="0"/>
                  <a:t> estão ligados a entradas com valores constantes iguais a 1). </a:t>
                </a:r>
                <a:r>
                  <a:rPr lang="pt-BR" dirty="0" smtClean="0"/>
                  <a:t>As derivadas parciais com relação aos pesos do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 são mostrados abaixo.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876" t="-2172" r="-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77563" cy="4903789"/>
              </a:xfrm>
            </p:spPr>
            <p:txBody>
              <a:bodyPr/>
              <a:lstStyle/>
              <a:p>
                <a:r>
                  <a:rPr lang="pt-BR" dirty="0" smtClean="0"/>
                  <a:t>Se fôssemos calcular as derivadas com a regra da cadeia diretamente, elas seriam calculadas como mostrado abaixo.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77563" cy="4903789"/>
              </a:xfrm>
              <a:blipFill rotWithShape="0">
                <a:blip r:embed="rId2"/>
                <a:stretch>
                  <a:fillRect l="-944" t="-19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9"/>
            <a:ext cx="11021704" cy="4351338"/>
          </a:xfrm>
        </p:spPr>
        <p:txBody>
          <a:bodyPr/>
          <a:lstStyle/>
          <a:p>
            <a:r>
              <a:rPr lang="pt-BR" dirty="0"/>
              <a:t>Podemos dizer que os elementos básicos do </a:t>
            </a:r>
            <a:r>
              <a:rPr lang="pt-BR" dirty="0" smtClean="0"/>
              <a:t>aprendizado de máquina </a:t>
            </a:r>
            <a:r>
              <a:rPr lang="pt-BR" dirty="0"/>
              <a:t>através de redes neurais 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Começamos falando da 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6550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/>
              <a:t>Estimação: 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2831"/>
            <a:ext cx="10515600" cy="4351338"/>
          </a:xfrm>
        </p:spPr>
        <p:txBody>
          <a:bodyPr/>
          <a:lstStyle/>
          <a:p>
            <a:r>
              <a:rPr lang="pt-BR" dirty="0"/>
              <a:t>Conforme vimos nos slides anteriores, a base para o aprendizado em redes MLP é a obtenção do </a:t>
            </a:r>
            <a:r>
              <a:rPr lang="pt-BR" b="1" i="1" dirty="0"/>
              <a:t>vetor gradiente </a:t>
            </a:r>
            <a:r>
              <a:rPr lang="pt-BR" dirty="0"/>
              <a:t>e o estabelecimento de um processo iterativo de busca dos </a:t>
            </a:r>
            <a:r>
              <a:rPr lang="pt-BR" b="1" i="1" dirty="0"/>
              <a:t>pesos sinápticos </a:t>
            </a:r>
            <a:r>
              <a:rPr lang="pt-BR" dirty="0"/>
              <a:t>que minmizem a </a:t>
            </a:r>
            <a:r>
              <a:rPr lang="pt-BR" b="1" i="1" dirty="0"/>
              <a:t>função de custo</a:t>
            </a:r>
            <a:r>
              <a:rPr lang="pt-BR" dirty="0"/>
              <a:t>. </a:t>
            </a:r>
          </a:p>
          <a:p>
            <a:r>
              <a:rPr lang="pt-BR" dirty="0"/>
              <a:t>Vimos que a obtenção do </a:t>
            </a:r>
            <a:r>
              <a:rPr lang="pt-BR" b="1" i="1" dirty="0"/>
              <a:t>vetor gradiente</a:t>
            </a:r>
            <a:r>
              <a:rPr lang="pt-BR" dirty="0"/>
              <a:t> se dá através de um processo de </a:t>
            </a:r>
            <a:r>
              <a:rPr lang="pt-BR" b="1" i="1" dirty="0"/>
              <a:t>retropropagação</a:t>
            </a:r>
            <a:r>
              <a:rPr lang="pt-BR" dirty="0"/>
              <a:t> em que há uma parte direta (</a:t>
            </a:r>
            <a:r>
              <a:rPr lang="pt-BR" b="1" i="1" dirty="0"/>
              <a:t>forward</a:t>
            </a:r>
            <a:r>
              <a:rPr lang="pt-BR" dirty="0"/>
              <a:t>) de apresentação de um exemplo e obtenção da resposta da rede e uma etapa de </a:t>
            </a:r>
            <a:r>
              <a:rPr lang="pt-BR" b="1" i="1" dirty="0"/>
              <a:t>retropropagação</a:t>
            </a:r>
            <a:r>
              <a:rPr lang="pt-BR" dirty="0"/>
              <a:t> em que se calculam as derivadas parciais necessárias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726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7975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/>
              <a:t>Estimação: Online, Batch e Minibatch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82822"/>
                <a:ext cx="10515600" cy="4351338"/>
              </a:xfrm>
            </p:spPr>
            <p:txBody>
              <a:bodyPr/>
              <a:lstStyle/>
              <a:p>
                <a:r>
                  <a:rPr lang="pt-BR" dirty="0"/>
                  <a:t>Vimos também que se calcula o gradiente associado a cada </a:t>
                </a:r>
                <a:r>
                  <a:rPr lang="pt-BR" dirty="0" smtClean="0"/>
                  <a:t>dado de </a:t>
                </a:r>
                <a:r>
                  <a:rPr lang="pt-BR" dirty="0"/>
                  <a:t>entrada e que a combinação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de dados inteiro.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No entanto, surge aqui um questionamento interessante: o que é melhor, usar o gradiente local e já dar um passo de otimização ou reunir o gradiente completo e então dar um passo único e mais preciso?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82822"/>
                <a:ext cx="10515600" cy="4351338"/>
              </a:xfrm>
              <a:blipFill rotWithShape="0"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444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9818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/>
              <a:t>Estimação: 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386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Nesse questionamento, existem duas abordagens: o cálculo </a:t>
            </a:r>
            <a:r>
              <a:rPr lang="pt-BR" b="1" i="1" dirty="0"/>
              <a:t>online</a:t>
            </a:r>
            <a:r>
              <a:rPr lang="pt-BR" dirty="0"/>
              <a:t> do gradiente (exemplo-a-exemplo)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sinápticos </a:t>
            </a:r>
            <a:r>
              <a:rPr lang="pt-BR" dirty="0"/>
              <a:t>com cálculo </a:t>
            </a:r>
            <a:r>
              <a:rPr lang="pt-BR" b="1" i="1" dirty="0"/>
              <a:t>online </a:t>
            </a:r>
            <a:r>
              <a:rPr lang="pt-BR" dirty="0"/>
              <a:t>do gradiente, como expressa o seguinte algoritmo, um método clássico de </a:t>
            </a:r>
            <a:r>
              <a:rPr lang="pt-BR" b="1" i="1" dirty="0"/>
              <a:t>primeira ordem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Ordene aleatoriamente os exemplos de entrada/saída.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blipFill rotWithShape="0">
                <a:blip r:embed="rId2"/>
                <a:stretch>
                  <a:fillRect l="-421" t="-808" r="-843" b="-16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48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/>
              <a:t>Estimação: 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170914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outro extremo seria utilizar todo o conjunto de dados para estimar o gradiente antes de dar o passo do processo iterativo de aprendizagem.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 (novamente considerando uma metodologia de </a:t>
            </a:r>
            <a:r>
              <a:rPr lang="pt-BR" b="1" i="1" dirty="0"/>
              <a:t>primeira ordem</a:t>
            </a:r>
            <a:r>
              <a:rPr lang="pt-BR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blipFill rotWithShape="0">
                <a:blip r:embed="rId2"/>
                <a:stretch>
                  <a:fillRect l="-421" t="-1092" r="-843" b="-19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0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/>
              <a:t>Estimação: 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25608"/>
            <a:ext cx="11089943" cy="236061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Nas modernas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com enormes conjuntos de dados, a regra é adotar o caminho do meio, usando a abordagem com </a:t>
            </a:r>
            <a:r>
              <a:rPr lang="pt-BR" b="1" i="1" dirty="0"/>
              <a:t>mini-batches</a:t>
            </a:r>
            <a:r>
              <a:rPr lang="pt-BR" dirty="0"/>
              <a:t>. </a:t>
            </a:r>
          </a:p>
          <a:p>
            <a:r>
              <a:rPr lang="pt-BR" dirty="0"/>
              <a:t>Nesse caso, a adaptação dos </a:t>
            </a:r>
            <a:r>
              <a:rPr lang="pt-BR" b="1" i="1" dirty="0"/>
              <a:t>pesos</a:t>
            </a:r>
            <a:r>
              <a:rPr lang="pt-BR" dirty="0"/>
              <a:t> é realizada com um gradiente calculado a partir de um meio-termo entre um exemplo e o número total de exemplos (em geral, este é um valor relativamente pequeno em métodos de </a:t>
            </a:r>
            <a:r>
              <a:rPr lang="pt-BR" b="1" i="1" dirty="0"/>
              <a:t>primeira ordem</a:t>
            </a:r>
            <a:r>
              <a:rPr lang="pt-BR" dirty="0"/>
              <a:t>). </a:t>
            </a:r>
          </a:p>
          <a:p>
            <a:r>
              <a:rPr lang="pt-BR" dirty="0"/>
              <a:t>As amostras que devem compor o </a:t>
            </a:r>
            <a:r>
              <a:rPr lang="pt-BR" b="1" i="1" dirty="0"/>
              <a:t>mini-batch</a:t>
            </a:r>
            <a:r>
              <a:rPr lang="pt-BR" dirty="0"/>
              <a:t> são </a:t>
            </a:r>
            <a:r>
              <a:rPr lang="pt-BR" b="1" i="1" dirty="0"/>
              <a:t>aleatoriamente</a:t>
            </a:r>
            <a:r>
              <a:rPr lang="pt-BR" dirty="0"/>
              <a:t> tomadas do conjunto de dados. O algoritmo abaixo ilustra isso.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entrada, amostrado </a:t>
                </a:r>
                <a:r>
                  <a:rPr lang="pt-BR" dirty="0" smtClean="0"/>
                  <a:t>aleatóriamente para </a:t>
                </a:r>
                <a:r>
                  <a:rPr lang="pt-BR" dirty="0"/>
                  <a:t>compor um </a:t>
                </a:r>
                <a:r>
                  <a:rPr lang="pt-BR" b="1" i="1" dirty="0"/>
                  <a:t>minibatch</a:t>
                </a:r>
                <a:r>
                  <a:rPr lang="pt-BR" dirty="0"/>
                  <a:t>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blipFill rotWithShape="0">
                <a:blip r:embed="rId2"/>
                <a:stretch>
                  <a:fillRect l="-288" t="-871" b="-19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162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Método do Gradiente Estocástico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4861778"/>
          </a:xfrm>
        </p:spPr>
        <p:txBody>
          <a:bodyPr>
            <a:normAutofit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sinápticos</a:t>
            </a:r>
            <a:r>
              <a:rPr lang="pt-BR" dirty="0"/>
              <a:t> de uma rede neural. </a:t>
            </a:r>
          </a:p>
          <a:p>
            <a:r>
              <a:rPr lang="pt-BR" dirty="0"/>
              <a:t>Aqui, vamos nos ater a alguns métodos muito usuais na literatura moderna, que se encontra bastante focada em </a:t>
            </a:r>
            <a:r>
              <a:rPr lang="pt-BR" b="1" i="1" dirty="0"/>
              <a:t>apredizado 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(Stochastic Gradient Descent,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método </a:t>
            </a:r>
            <a:r>
              <a:rPr lang="pt-BR" b="1" i="1" dirty="0"/>
              <a:t>online</a:t>
            </a:r>
            <a:r>
              <a:rPr lang="pt-BR" dirty="0"/>
              <a:t> utiliza um único exemplo (tomado aleatóriamente) para estimar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, como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stochastic gradient descent</a:t>
            </a:r>
            <a:r>
              <a:rPr lang="pt-BR" dirty="0"/>
              <a:t> (SGD).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9564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processo de otimização, ou seja, de </a:t>
                </a:r>
                <a:r>
                  <a:rPr lang="pt-BR" dirty="0" smtClean="0"/>
                  <a:t>atualização dos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Assim como vimos anteriormente, o processo </a:t>
                </a:r>
                <a:r>
                  <a:rPr lang="pt-BR" dirty="0"/>
                  <a:t>de otimização corresponde a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problema de </a:t>
                </a:r>
                <a:r>
                  <a:rPr lang="pt-BR" b="1" i="1" dirty="0"/>
                  <a:t>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respeito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conduzido de forma iterativa, o que dá um sentido mais natural à noção de aprendizado (como um processo gradual). </a:t>
                </a:r>
              </a:p>
              <a:p>
                <a:r>
                  <a:rPr lang="pt-BR" dirty="0"/>
                  <a:t>Existem vários métodos de otimização aplicáveis, mas, sem dúvida, os mais utilizados são aqueles baseados nas derivadas da função custo,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Método do Gradiente Estocástico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710826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tarefa de escolha 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 é complicada e nos remete ao conhecido compromisso entre velocidade de convergência e estabilidade/precisão.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um valor fixo, mas geralmente, se adota um método de variação linear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pode-se deixar o valor do passo de aprendizagem fixo, como mostrado na figura ao lado.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Naturalmente, a definição dos valores necessários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) 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710826" cy="5032375"/>
              </a:xfrm>
              <a:blipFill rotWithShape="0">
                <a:blip r:embed="rId2"/>
                <a:stretch>
                  <a:fillRect l="-1344" t="-3027" r="-1423" b="-3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549025" y="1744142"/>
            <a:ext cx="3507507" cy="3149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63377" y="4893741"/>
                <a:ext cx="2952413" cy="1870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377" y="4893741"/>
                <a:ext cx="2952413" cy="1870192"/>
              </a:xfrm>
              <a:prstGeom prst="rect">
                <a:avLst/>
              </a:prstGeom>
              <a:blipFill rotWithShape="0">
                <a:blip r:embed="rId4"/>
                <a:stretch>
                  <a:fillRect l="-1237" t="-977" b="-4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914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Momento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7493"/>
                <a:ext cx="11184467" cy="5370507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</a:t>
                </a:r>
                <a:r>
                  <a:rPr lang="pt-BR" dirty="0"/>
                  <a:t>(ou </a:t>
                </a:r>
                <a:r>
                  <a:rPr lang="pt-BR" b="1" dirty="0"/>
                  <a:t>Momentum</a:t>
                </a:r>
                <a:r>
                  <a:rPr lang="pt-BR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uso de um </a:t>
                </a:r>
                <a:r>
                  <a:rPr lang="pt-BR" b="1" i="1" dirty="0"/>
                  <a:t>termo de momento </a:t>
                </a:r>
                <a:r>
                  <a:rPr lang="pt-BR" dirty="0"/>
                  <a:t>numa metodologia de </a:t>
                </a:r>
                <a:r>
                  <a:rPr lang="pt-BR" dirty="0" smtClean="0"/>
                  <a:t>gradiente descendente </a:t>
                </a:r>
                <a:r>
                  <a:rPr lang="pt-BR" dirty="0"/>
                  <a:t>pode ser interessante por trazer, para o </a:t>
                </a:r>
                <a:r>
                  <a:rPr lang="pt-BR" b="1" i="1" dirty="0"/>
                  <a:t>ajuste de pesos </a:t>
                </a:r>
                <a:r>
                  <a:rPr lang="pt-BR" dirty="0"/>
                  <a:t>em determinada iteração, </a:t>
                </a:r>
                <a:r>
                  <a:rPr lang="pt-BR" b="1" i="1" dirty="0"/>
                  <a:t>informação de gradientes anteriores acumulados</a:t>
                </a:r>
                <a:r>
                  <a:rPr lang="pt-BR" dirty="0"/>
                  <a:t>. Isso, em certas situações, melhora a </a:t>
                </a:r>
                <a:r>
                  <a:rPr lang="pt-BR" dirty="0" smtClean="0"/>
                  <a:t>convergência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Para discutirmos o algoritmo do </a:t>
                </a:r>
                <a:r>
                  <a:rPr lang="pt-BR" b="1" i="1" dirty="0"/>
                  <a:t>momentum</a:t>
                </a:r>
                <a:r>
                  <a:rPr lang="pt-BR" dirty="0"/>
                  <a:t>, vamos partir de um esquema de aprendizado em mini-batch.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Seja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calculado para o mini-batch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 um </a:t>
                </a:r>
                <a:r>
                  <a:rPr lang="pt-BR" b="1" i="1" dirty="0"/>
                  <a:t>termo de velocidade </a:t>
                </a:r>
                <a:r>
                  <a:rPr lang="pt-BR" dirty="0"/>
                  <a:t>introduzido pelo algoritmo do </a:t>
                </a:r>
                <a:r>
                  <a:rPr lang="pt-BR" b="1" i="1" dirty="0"/>
                  <a:t>momentum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velocidade</a:t>
                </a:r>
                <a:r>
                  <a:rPr lang="pt-BR" dirty="0"/>
                  <a:t> é atualizada da seguinte forma: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Momentum em física é igual a massa de uma partícula vezes sua velocidade. No algoritmo do momentum, 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momentum da partícula.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7493"/>
                <a:ext cx="11184467" cy="5370507"/>
              </a:xfrm>
              <a:blipFill rotWithShape="0">
                <a:blip r:embed="rId3"/>
                <a:stretch>
                  <a:fillRect l="-981" t="-2497" r="-164" b="-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850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Momento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029"/>
                <a:ext cx="11184467" cy="550597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</a:t>
                </a:r>
                <a:r>
                  <a:rPr lang="pt-BR" dirty="0"/>
                  <a:t>(ou </a:t>
                </a:r>
                <a:r>
                  <a:rPr lang="pt-BR" b="1" dirty="0"/>
                  <a:t>Momentum</a:t>
                </a:r>
                <a:r>
                  <a:rPr lang="pt-BR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hiperparâmetro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dirty="0"/>
                  <a:t> (</a:t>
                </a:r>
                <a:r>
                  <a:rPr lang="pt-BR" i="1" dirty="0"/>
                  <a:t>phi</a:t>
                </a:r>
                <a:r>
                  <a:rPr lang="pt-BR" dirty="0"/>
                  <a:t>)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determina com que rapidez as contribuições de gradientes anteriores decaem </a:t>
                </a:r>
                <a:r>
                  <a:rPr lang="pt-BR" dirty="0" smtClean="0"/>
                  <a:t>exponencialmente (ou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dirty="0" smtClean="0"/>
                  <a:t> é um termo de memória).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é dada por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efeito do </a:t>
                </a:r>
                <a:r>
                  <a:rPr lang="pt-BR" b="1" i="1" dirty="0"/>
                  <a:t>termo momentum </a:t>
                </a:r>
                <a:r>
                  <a:rPr lang="pt-BR" dirty="0"/>
                  <a:t>pode ser visto como </a:t>
                </a:r>
                <a:r>
                  <a:rPr lang="pt-BR" dirty="0" smtClean="0"/>
                  <a:t>um valor que </a:t>
                </a:r>
                <a:r>
                  <a:rPr lang="pt-BR" dirty="0"/>
                  <a:t>se acumula de acordo com a regra de uma </a:t>
                </a:r>
                <a:r>
                  <a:rPr lang="pt-BR" b="1" i="1" dirty="0"/>
                  <a:t>progressão geométrica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tx1"/>
                    </a:solidFill>
                  </a:rPr>
                  <a:t>Portanto, podemos pensar em seu efeito de aceleração no sentido contrário do gradiente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corresponde à multiplicação da velocidade por 10 em relação ao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Valores típicos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dirty="0"/>
                  <a:t> são 0.5, 0.9 e 0.99.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tx1"/>
                    </a:solidFill>
                  </a:rPr>
                  <a:t>Assim como a taxa de aprendizagem,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também pode ser adaptado ao longo do tempo. Normalmente, ele começa com um valor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grande e </a:t>
                </a:r>
                <a:r>
                  <a:rPr lang="pt-BR" dirty="0">
                    <a:solidFill>
                      <a:schemeClr val="tx1"/>
                    </a:solidFill>
                  </a:rPr>
                  <a:t>é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diminuido posteriormente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029"/>
                <a:ext cx="11184467" cy="5505972"/>
              </a:xfrm>
              <a:blipFill rotWithShape="0">
                <a:blip r:embed="rId3"/>
                <a:stretch>
                  <a:fillRect l="-981" t="-2547" b="-12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498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Momento de Nesterov e Passo de Aprendizado Adaptativo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67533" cy="491384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</a:t>
                </a:r>
                <a:r>
                  <a:rPr lang="pt-BR" dirty="0"/>
                  <a:t>termo adicional funciona como um fator de correção que pode beneficiar, em alguns casos, a velocidade de convergência.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Como discutimos anteriormente, 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</a:t>
                </a:r>
                <a:r>
                  <a:rPr lang="pt-BR" dirty="0"/>
                  <a:t>motivou o surgimento de um conjunto de métodos com mecanismos capazes de modificá-lo dinamicamente. Dentre as técnicas mais populares dessa classe estão o </a:t>
                </a:r>
                <a:r>
                  <a:rPr lang="pt-BR" b="1" i="1" dirty="0"/>
                  <a:t>AdaGrad</a:t>
                </a:r>
                <a:r>
                  <a:rPr lang="pt-BR" dirty="0"/>
                  <a:t>, o </a:t>
                </a:r>
                <a:r>
                  <a:rPr lang="pt-BR" b="1" i="1" dirty="0"/>
                  <a:t>RMSProp</a:t>
                </a:r>
                <a:r>
                  <a:rPr lang="pt-BR" dirty="0"/>
                  <a:t> e o </a:t>
                </a:r>
                <a:r>
                  <a:rPr lang="pt-BR" b="1" i="1" dirty="0"/>
                  <a:t>Adam</a:t>
                </a:r>
                <a:r>
                  <a:rPr lang="pt-BR" dirty="0"/>
                  <a:t> (de “adaptive moments”).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67533" cy="4913842"/>
              </a:xfrm>
              <a:blipFill rotWithShape="0">
                <a:blip r:embed="rId3"/>
                <a:stretch>
                  <a:fillRect l="-928" t="-1983" r="-437" b="-16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778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 eles dependem de uma </a:t>
            </a:r>
            <a:r>
              <a:rPr lang="pt-BR" b="1" i="1" dirty="0"/>
              <a:t>inicialização dos pesos</a:t>
            </a:r>
            <a:r>
              <a:rPr lang="pt-BR" dirty="0"/>
              <a:t>. 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e falha completamente em convergir.</a:t>
            </a:r>
          </a:p>
          <a:p>
            <a:r>
              <a:rPr lang="pt-BR" dirty="0"/>
              <a:t>Também pode haver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.</a:t>
            </a:r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se dois </a:t>
            </a:r>
            <a:r>
              <a:rPr lang="pt-BR" b="1" i="1" dirty="0"/>
              <a:t>nós</a:t>
            </a:r>
            <a:r>
              <a:rPr lang="pt-BR" dirty="0"/>
              <a:t> ocultos (i.e., </a:t>
            </a:r>
            <a:r>
              <a:rPr lang="pt-BR" b="1" i="1" dirty="0"/>
              <a:t>nós</a:t>
            </a:r>
            <a:r>
              <a:rPr lang="pt-BR" dirty="0"/>
              <a:t> de camadas ocultas) com a mesma </a:t>
            </a:r>
            <a:r>
              <a:rPr lang="pt-BR" b="1" i="1" dirty="0"/>
              <a:t>função de ativação </a:t>
            </a:r>
            <a:r>
              <a:rPr lang="pt-BR" dirty="0"/>
              <a:t>estiverem conectados às mesmas entradas, esses </a:t>
            </a:r>
            <a:r>
              <a:rPr lang="pt-BR" b="1" i="1" dirty="0"/>
              <a:t>nós</a:t>
            </a:r>
            <a:r>
              <a:rPr lang="pt-BR" dirty="0"/>
              <a:t> deverão ter pesos iniciais diferentes. </a:t>
            </a:r>
            <a:endParaRPr lang="pt-BR" dirty="0" smtClean="0"/>
          </a:p>
          <a:p>
            <a:r>
              <a:rPr lang="pt-BR" dirty="0" smtClean="0"/>
              <a:t>Isso</a:t>
            </a:r>
            <a:r>
              <a:rPr lang="pt-BR" dirty="0"/>
              <a:t>, portanto, sugere uma </a:t>
            </a:r>
            <a:r>
              <a:rPr lang="pt-BR" b="1" i="1" dirty="0"/>
              <a:t>abordagem aleatória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3667" cy="4693708"/>
          </a:xfrm>
        </p:spPr>
        <p:txBody>
          <a:bodyPr>
            <a:normAutofit/>
          </a:bodyPr>
          <a:lstStyle/>
          <a:p>
            <a:r>
              <a:rPr lang="pt-BR" dirty="0"/>
              <a:t>Os pesos tipicamente são obtidos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</a:t>
            </a:r>
            <a:r>
              <a:rPr lang="pt-BR" dirty="0" smtClean="0"/>
              <a:t>de vista de </a:t>
            </a:r>
            <a:r>
              <a:rPr lang="pt-BR" dirty="0"/>
              <a:t>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sigmoide como a tangente hiperbólica e a função logística) a operarem numa região de saturação, comprometendo a convergência do algoritmo.</a:t>
            </a:r>
          </a:p>
        </p:txBody>
      </p:sp>
    </p:spTree>
    <p:extLst>
      <p:ext uri="{BB962C8B-B14F-4D97-AF65-F5344CB8AC3E}">
        <p14:creationId xmlns:p14="http://schemas.microsoft.com/office/powerpoint/2010/main" val="2183110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5933" cy="486304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podemos citar algumas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pesos.</a:t>
                </a:r>
              </a:p>
              <a:p>
                <a:r>
                  <a:rPr lang="pt-BR" dirty="0"/>
                  <a:t>Uma primeira seria, para uma camada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inicializar os pesos com valores retirados da seguinte distribuição: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distribuição uniforme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Outra heurística de inicialização dos pesos seria: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heurística para a inicialização dos termos de </a:t>
                </a:r>
                <a:r>
                  <a:rPr lang="pt-BR" b="1" i="1" dirty="0"/>
                  <a:t>bias</a:t>
                </a:r>
                <a:r>
                  <a:rPr lang="pt-BR" dirty="0"/>
                  <a:t> 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Esta </a:t>
                </a:r>
                <a:r>
                  <a:rPr lang="pt-BR" dirty="0"/>
                  <a:t>heurística se mostra bastante eficiente na maioria dos casos.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5933" cy="4863042"/>
              </a:xfrm>
              <a:blipFill rotWithShape="0">
                <a:blip r:embed="rId3"/>
                <a:stretch>
                  <a:fillRect l="-936" t="-2506" r="-771" b="-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38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000875" cy="51673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SciKit-Learn disponibiliza algumas classes para o treinamento de redes neurais multi-layer perceptron.</a:t>
            </a:r>
          </a:p>
          <a:p>
            <a:r>
              <a:rPr lang="pt-BR" dirty="0"/>
              <a:t>Entretanto, as implementações desta biblioteca não se destinam a aplicações de larga escala. </a:t>
            </a:r>
          </a:p>
          <a:p>
            <a:r>
              <a:rPr lang="pt-BR" dirty="0"/>
              <a:t>Em particular, a biblioteca scikit-learn não oferece suporte a GPUs. </a:t>
            </a:r>
          </a:p>
          <a:p>
            <a:r>
              <a:rPr lang="pt-BR" dirty="0"/>
              <a:t>Para implementações muito mais rápidas, baseadas em GPU, bem como estruturas que oferecem muito mais flexibilidade para criar arquiteturas de aprendizado profundo, por exemplo, devemos utilizar outras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uma biblioteca para desenvolvimento de aplicações Deep Learning capaz de rodar sobre o TensorFlow ou o Theano.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uma biblioteca de rede neural compatível com o scikit-learn que </a:t>
            </a:r>
            <a:r>
              <a:rPr lang="pt-BR" dirty="0" smtClean="0"/>
              <a:t>encapsula </a:t>
            </a:r>
            <a:r>
              <a:rPr lang="pt-BR" dirty="0"/>
              <a:t>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235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0748"/>
            <a:ext cx="10762397" cy="868414"/>
          </a:xfrm>
        </p:spPr>
        <p:txBody>
          <a:bodyPr/>
          <a:lstStyle/>
          <a:p>
            <a:r>
              <a:rPr lang="pt-BR" dirty="0"/>
              <a:t>Detecção de símbolos QPSK com MLPClassifier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t="6259" r="9104" b="2733"/>
          <a:stretch/>
        </p:blipFill>
        <p:spPr>
          <a:xfrm>
            <a:off x="7171979" y="3241478"/>
            <a:ext cx="4878993" cy="1784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8" r="9304" b="3806"/>
          <a:stretch/>
        </p:blipFill>
        <p:spPr>
          <a:xfrm>
            <a:off x="8616377" y="1319251"/>
            <a:ext cx="1990195" cy="18602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199" y="1333587"/>
            <a:ext cx="509016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neural_network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MLPClassifier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Number of QPSK symbols to be transmitted.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10000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*********** Modulation ***********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 binary symbols.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bits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Modulate the binary stream into QPSK symbols.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mod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bits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*********** AWGN Channel ***********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noise vector. 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1j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Pass symbols through AWGN channel.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0.2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*********** Demodulation ***********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0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fr-FR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Instantiate</a:t>
            </a:r>
            <a:r>
              <a:rPr lang="fr-FR" sz="1000" dirty="0">
                <a:solidFill>
                  <a:srgbClr val="008000"/>
                </a:solidFill>
                <a:highlight>
                  <a:srgbClr val="FFFFFF"/>
                </a:highlight>
              </a:rPr>
              <a:t> Multi layer Perceptron Classifier.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clf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MLPClassifier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hidden_layer_sizes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</a:rPr>
              <a:t>'logistic'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solver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</a:rPr>
              <a:t>'sgd'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batch_size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learning_rate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</a:rPr>
              <a:t>'adaptive'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random_state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max_iter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4000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Split arrays into random train and test subsets.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s_train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b_train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bits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SciKit-learn's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 MLPs do not support complex signals, then we split it into real and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imag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 parts.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Fit the MLP model.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clf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toOneHotEncoding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b_train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Prediction (detection) with trained MLP.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detected_mlp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clf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Detection with optimum detector.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detected_opt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optimumDemod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000" dirty="0"/>
          </a:p>
        </p:txBody>
      </p:sp>
      <p:sp>
        <p:nvSpPr>
          <p:cNvPr id="8" name="Rectangle 7"/>
          <p:cNvSpPr/>
          <p:nvPr/>
        </p:nvSpPr>
        <p:spPr>
          <a:xfrm>
            <a:off x="8126693" y="6488668"/>
            <a:ext cx="392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</a:t>
            </a:r>
            <a:r>
              <a:rPr lang="pt-BR" dirty="0">
                <a:solidFill>
                  <a:srgbClr val="00B0F0"/>
                </a:solidFill>
              </a:rPr>
              <a:t>: SciKitMLPQPSKClassifier.ipynb</a:t>
            </a:r>
          </a:p>
        </p:txBody>
      </p:sp>
      <p:cxnSp>
        <p:nvCxnSpPr>
          <p:cNvPr id="5" name="Straight Arrow Connector 4"/>
          <p:cNvCxnSpPr>
            <a:stCxn id="12" idx="1"/>
          </p:cNvCxnSpPr>
          <p:nvPr/>
        </p:nvCxnSpPr>
        <p:spPr>
          <a:xfrm flipH="1" flipV="1">
            <a:off x="3606800" y="1457750"/>
            <a:ext cx="7877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4579" y="1319251"/>
            <a:ext cx="207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Importa a classe MLPClassifier</a:t>
            </a:r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2838451" y="2276774"/>
            <a:ext cx="900432" cy="382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8883" y="2045941"/>
            <a:ext cx="201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Gera um sequência aleatória de bits para transmissão.</a:t>
            </a:r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1651000" y="2918628"/>
            <a:ext cx="2032378" cy="5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83378" y="2687795"/>
            <a:ext cx="182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Modula os símbolos QPSK com os bits gerados.</a:t>
            </a:r>
          </a:p>
        </p:txBody>
      </p:sp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>
            <a:off x="2260600" y="3424242"/>
            <a:ext cx="1597668" cy="203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8268" y="3193409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Passa sinal modulado por canal AWGN.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72300" y="5125881"/>
            <a:ext cx="5078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As fronteiras de decisão do detector com classificador MLP se aproximam das fronteiras do detector ótimo.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Qual seria a vantagem em se utilizar um detector baseado em MLP?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/>
              <a:t>Se existe um algoritmo ótimo conhecido, uma rede neural treinada nunca poderá superá-lo.</a:t>
            </a:r>
          </a:p>
        </p:txBody>
      </p:sp>
      <p:cxnSp>
        <p:nvCxnSpPr>
          <p:cNvPr id="31" name="Straight Arrow Connector 30"/>
          <p:cNvCxnSpPr>
            <a:stCxn id="32" idx="1"/>
          </p:cNvCxnSpPr>
          <p:nvPr/>
        </p:nvCxnSpPr>
        <p:spPr>
          <a:xfrm flipH="1">
            <a:off x="3512820" y="4161871"/>
            <a:ext cx="881758" cy="417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94578" y="3838705"/>
            <a:ext cx="231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Instancia MLP com 2 camadas escondidas com 10 e 4 neurônios, respectivamente.</a:t>
            </a:r>
          </a:p>
        </p:txBody>
      </p:sp>
      <p:cxnSp>
        <p:nvCxnSpPr>
          <p:cNvPr id="35" name="Straight Arrow Connector 34"/>
          <p:cNvCxnSpPr>
            <a:stCxn id="36" idx="1"/>
          </p:cNvCxnSpPr>
          <p:nvPr/>
        </p:nvCxnSpPr>
        <p:spPr>
          <a:xfrm flipH="1">
            <a:off x="5048250" y="4887334"/>
            <a:ext cx="680126" cy="1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28376" y="4748834"/>
            <a:ext cx="13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Divide o conjunto.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42047" y="5341426"/>
            <a:ext cx="321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 classe MLP não suporta números complexo, portanto, dividimos y (real,imag) em 2 atributos.</a:t>
            </a:r>
          </a:p>
        </p:txBody>
      </p:sp>
      <p:cxnSp>
        <p:nvCxnSpPr>
          <p:cNvPr id="40" name="Straight Arrow Connector 39"/>
          <p:cNvCxnSpPr>
            <a:stCxn id="39" idx="1"/>
          </p:cNvCxnSpPr>
          <p:nvPr/>
        </p:nvCxnSpPr>
        <p:spPr>
          <a:xfrm flipH="1" flipV="1">
            <a:off x="2794000" y="5436010"/>
            <a:ext cx="1048047" cy="136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29152" y="5787639"/>
            <a:ext cx="25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Treina o modelo com codificação one-hot e faz detecção dos símbolos.</a:t>
            </a:r>
          </a:p>
        </p:txBody>
      </p:sp>
      <p:cxnSp>
        <p:nvCxnSpPr>
          <p:cNvPr id="46" name="Straight Arrow Connector 45"/>
          <p:cNvCxnSpPr>
            <a:stCxn id="45" idx="1"/>
          </p:cNvCxnSpPr>
          <p:nvPr/>
        </p:nvCxnSpPr>
        <p:spPr>
          <a:xfrm flipH="1" flipV="1">
            <a:off x="2838451" y="5727700"/>
            <a:ext cx="1690701" cy="290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1"/>
          </p:cNvCxnSpPr>
          <p:nvPr/>
        </p:nvCxnSpPr>
        <p:spPr>
          <a:xfrm flipH="1">
            <a:off x="3981450" y="6018472"/>
            <a:ext cx="5477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41117" y="6249304"/>
            <a:ext cx="205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Detecção ótima dos símbolos.</a:t>
            </a:r>
          </a:p>
        </p:txBody>
      </p:sp>
      <p:cxnSp>
        <p:nvCxnSpPr>
          <p:cNvPr id="60" name="Straight Arrow Connector 59"/>
          <p:cNvCxnSpPr>
            <a:stCxn id="59" idx="1"/>
          </p:cNvCxnSpPr>
          <p:nvPr/>
        </p:nvCxnSpPr>
        <p:spPr>
          <a:xfrm flipH="1" flipV="1">
            <a:off x="4268084" y="6343348"/>
            <a:ext cx="573033" cy="44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92510" y="1690688"/>
                <a:ext cx="1335219" cy="65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=7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510" y="1690688"/>
                <a:ext cx="1335219" cy="6579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081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57"/>
            <a:ext cx="10515600" cy="1325563"/>
          </a:xfrm>
        </p:spPr>
        <p:txBody>
          <a:bodyPr/>
          <a:lstStyle/>
          <a:p>
            <a:r>
              <a:rPr lang="pt-BR" dirty="0"/>
              <a:t>Estimação de fase com MLPRegressor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5967" y="6369445"/>
            <a:ext cx="396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</a:t>
            </a:r>
            <a:r>
              <a:rPr lang="pt-BR" dirty="0">
                <a:solidFill>
                  <a:srgbClr val="00B0F0"/>
                </a:solidFill>
              </a:rPr>
              <a:t>: </a:t>
            </a:r>
            <a:r>
              <a:rPr lang="pt-BR" dirty="0" smtClean="0">
                <a:solidFill>
                  <a:srgbClr val="00B0F0"/>
                </a:solidFill>
              </a:rPr>
              <a:t>SciKitMLPRegression_v4.ipynb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209082"/>
            <a:ext cx="423876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Import all necessary libraries.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model_selection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train_test_split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neural_network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MLPRegressor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Number of QPSK symbols to be transmitted.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100000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Define Es/N0 value in dB.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EsN0dB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27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Tranform into linear value.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EsN0Lin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**(-(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EsN0dB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 binary symbols.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ip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Modulate binary stream into QPSK symbols.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mod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noise vector. 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1j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Add phase error and pass symbols through AWGN channel.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phase_rnd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EsN0Lin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</a:t>
            </a: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Phase of received signal.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arctan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Split arrays into training and validation subsets.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theta_test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theta_orig_train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y_test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train_test_split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theta_orig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test_size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0.2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Instantiate MLP Regressor.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reg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MLPRegressor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hidden_layer_sizes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max_iter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2000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Train MLP Regressor.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theta_orig_train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Predict phase over test set.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theta_pred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reg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Correct phase-shift.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y_rec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exp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1j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theta_pred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endParaRPr lang="pt-BR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8" r="9370" b="5286"/>
          <a:stretch/>
        </p:blipFill>
        <p:spPr>
          <a:xfrm>
            <a:off x="5882034" y="1377400"/>
            <a:ext cx="1632903" cy="1564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6931" r="9776" b="3740"/>
          <a:stretch/>
        </p:blipFill>
        <p:spPr>
          <a:xfrm>
            <a:off x="7790961" y="1377400"/>
            <a:ext cx="4316024" cy="1568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2" t="6931" r="9664" b="3740"/>
          <a:stretch/>
        </p:blipFill>
        <p:spPr>
          <a:xfrm>
            <a:off x="7043488" y="3058574"/>
            <a:ext cx="4384138" cy="158880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3616657" y="1530494"/>
            <a:ext cx="519942" cy="250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6599" y="1299661"/>
            <a:ext cx="120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Importa a classe MLPRegressor</a:t>
            </a: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>
            <a:off x="1636848" y="2300096"/>
            <a:ext cx="598271" cy="36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35119" y="2161596"/>
            <a:ext cx="111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Es/N0 = 27 dB</a:t>
            </a:r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>
            <a:off x="2525530" y="2438595"/>
            <a:ext cx="825213" cy="776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0743" y="2207762"/>
            <a:ext cx="199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Gera um sequência aleatória de bits para transmissão.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64747" y="2669818"/>
            <a:ext cx="182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Modula os símbolos QPSK com os bits gerados.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1510412" y="2900651"/>
            <a:ext cx="2154335" cy="74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36523" y="3149999"/>
            <a:ext cx="201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Adiciona fase aleatório ao símbolo e passa sinal modulado por canal AWGN.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3125337" y="3473165"/>
            <a:ext cx="1211186" cy="785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27952" y="4027553"/>
            <a:ext cx="2014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Calcula fase do símbolo recebido.</a:t>
            </a:r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>
            <a:off x="2587579" y="4258386"/>
            <a:ext cx="1640373" cy="257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1"/>
          </p:cNvCxnSpPr>
          <p:nvPr/>
        </p:nvCxnSpPr>
        <p:spPr>
          <a:xfrm flipH="1">
            <a:off x="3807726" y="4590794"/>
            <a:ext cx="800742" cy="277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08468" y="4452294"/>
            <a:ext cx="13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Divide o conjunto.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08468" y="5062067"/>
            <a:ext cx="231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Instancia MLP com 3 camadas escondidas com 10, 5 e 4 neurônios, respectivamente.</a:t>
            </a:r>
          </a:p>
        </p:txBody>
      </p:sp>
      <p:cxnSp>
        <p:nvCxnSpPr>
          <p:cNvPr id="49" name="Straight Arrow Connector 48"/>
          <p:cNvCxnSpPr>
            <a:stCxn id="48" idx="1"/>
          </p:cNvCxnSpPr>
          <p:nvPr/>
        </p:nvCxnSpPr>
        <p:spPr>
          <a:xfrm flipH="1">
            <a:off x="4347331" y="5385233"/>
            <a:ext cx="261137" cy="55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19269" y="5646660"/>
            <a:ext cx="242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Treina o modelo com fase recebida e original e faz estimação.</a:t>
            </a: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 flipV="1">
            <a:off x="2792931" y="5877492"/>
            <a:ext cx="102633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350743" y="5877492"/>
            <a:ext cx="456983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50634" y="6303538"/>
            <a:ext cx="20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Aplica inverso da fase estimada ao símbolo recebido.</a:t>
            </a:r>
          </a:p>
        </p:txBody>
      </p:sp>
      <p:cxnSp>
        <p:nvCxnSpPr>
          <p:cNvPr id="61" name="Straight Arrow Connector 60"/>
          <p:cNvCxnSpPr>
            <a:stCxn id="60" idx="1"/>
          </p:cNvCxnSpPr>
          <p:nvPr/>
        </p:nvCxnSpPr>
        <p:spPr>
          <a:xfrm flipH="1" flipV="1">
            <a:off x="2957583" y="6534370"/>
            <a:ext cx="89305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41636" y="4800456"/>
            <a:ext cx="53653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Os símbolos QPSK tem sua fase variada por um desvio de fase aleatório.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Fase aleatório varia entre -40 a +40 graus.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Além disto, tem-se adição de ruído, onde a relação Es/N0 = </a:t>
            </a:r>
            <a:r>
              <a:rPr lang="pt-BR" sz="1400" dirty="0" smtClean="0"/>
              <a:t>27 </a:t>
            </a:r>
            <a:r>
              <a:rPr lang="pt-BR" sz="1400" dirty="0"/>
              <a:t>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MLP estima a relação entre a fase do sinal recebido e a fase adicionada ao símbolo transmitido.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De posse da relação, pode-se desfazer o efeito da fase aleatória.</a:t>
            </a:r>
          </a:p>
        </p:txBody>
      </p:sp>
    </p:spTree>
    <p:extLst>
      <p:ext uri="{BB962C8B-B14F-4D97-AF65-F5344CB8AC3E}">
        <p14:creationId xmlns:p14="http://schemas.microsoft.com/office/powerpoint/2010/main" val="159913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</a:t>
                </a:r>
                <a:r>
                  <a:rPr lang="pt-BR" dirty="0" smtClean="0"/>
                  <a:t>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gradiente aponta na direção </a:t>
                </a:r>
                <a:r>
                  <a:rPr lang="pt-BR" dirty="0" smtClean="0"/>
                  <a:t>de </a:t>
                </a:r>
                <a:r>
                  <a:rPr lang="pt-BR" dirty="0"/>
                  <a:t>maior crescimento da função e portanto, caminhar em </a:t>
                </a:r>
                <a:r>
                  <a:rPr lang="pt-BR" dirty="0" smtClean="0"/>
                  <a:t>sentido contrário </a:t>
                </a:r>
                <a:r>
                  <a:rPr lang="pt-BR" dirty="0"/>
                  <a:t>a ele é uma forma adequada de se buscar iterativamente a minimização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  <a:blipFill rotWithShape="0">
                <a:blip r:embed="rId2"/>
                <a:stretch>
                  <a:fillRect l="-933" t="-2663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495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7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PAREI AQUI!!!!!!!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6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já discutido anteriormente, a escolha do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muito importante. Lembrem-se que passos muito grandes podem levar à instabilidade, enquanto passos muito pequenos podem levar a uma convergência muito lenta.</a:t>
                </a:r>
              </a:p>
              <a:p>
                <a:r>
                  <a:rPr lang="pt-BR" dirty="0"/>
                  <a:t>Já 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derivada parcial de segunda ordem da função custo. Essa informação está contida na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831" t="-2659"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94143" cy="485094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De posse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 é possível fazer uma aproximação de Taylor de </a:t>
                </a:r>
                <a:r>
                  <a:rPr lang="pt-BR" dirty="0" smtClean="0"/>
                  <a:t>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</a:t>
                </a:r>
                <a:r>
                  <a:rPr lang="pt-BR" dirty="0" smtClean="0"/>
                  <a:t> </a:t>
                </a:r>
                <a:r>
                  <a:rPr lang="pt-BR" dirty="0"/>
                  <a:t>seja inversível, e também que ela seja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</a:t>
                </a:r>
                <a:r>
                  <a:rPr lang="pt-BR" dirty="0" smtClean="0"/>
                  <a:t>iteração,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 smtClean="0"/>
                  <a:t> (vetor nulo).</a:t>
                </a:r>
                <a:endParaRPr lang="pt-BR" dirty="0"/>
              </a:p>
              <a:p>
                <a:r>
                  <a:rPr lang="pt-BR" dirty="0"/>
                  <a:t>Uma vez que a aproximação de Taylor com informação de </a:t>
                </a:r>
                <a:r>
                  <a:rPr lang="pt-BR" dirty="0" smtClean="0"/>
                  <a:t>segunda ordem é </a:t>
                </a:r>
                <a:r>
                  <a:rPr lang="pt-BR" dirty="0"/>
                  <a:t>mais ampla que aquela fornecida por métodos de primeira ordem, a tendência é que um método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 em menos passos que um método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</a:t>
                </a:r>
                <a:r>
                  <a:rPr lang="pt-BR" dirty="0" smtClean="0"/>
                  <a:t> </a:t>
                </a:r>
                <a:r>
                  <a:rPr lang="pt-BR" dirty="0"/>
                  <a:t>pode ser complicado em vários casos práticos. Porém, há um conjunto de métodos de segunda ordem que evitam esse cálculo direto, como os métodos </a:t>
                </a:r>
                <a:r>
                  <a:rPr lang="pt-BR" b="1" i="1" dirty="0"/>
                  <a:t>quase-Newton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, que representam uma espécie de compromisso entre complexidade e desempenho.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94143" cy="4850946"/>
              </a:xfrm>
              <a:blipFill rotWithShape="0">
                <a:blip r:embed="rId3"/>
                <a:stretch>
                  <a:fillRect l="-817" t="-3141" r="-1524" b="-2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33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Mínimos Locais, Mínimos Globais e Pontos de Sela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315088" cy="4898733"/>
          </a:xfrm>
        </p:spPr>
        <p:txBody>
          <a:bodyPr/>
          <a:lstStyle/>
          <a:p>
            <a:r>
              <a:rPr lang="pt-BR" dirty="0"/>
              <a:t>É importante resaltarmos 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convergência assegurada para </a:t>
            </a:r>
            <a:r>
              <a:rPr lang="pt-BR" b="1" i="1" dirty="0"/>
              <a:t>mínimos locais</a:t>
            </a:r>
            <a:r>
              <a:rPr lang="pt-BR" dirty="0"/>
              <a:t>. 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solução ótima em relação a seus vizinhos,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 smtClean="0"/>
              <a:t>), mas também </a:t>
            </a:r>
            <a:r>
              <a:rPr lang="pt-BR" dirty="0"/>
              <a:t>em relação a todo o domínio considerado. Este é um </a:t>
            </a:r>
            <a:r>
              <a:rPr lang="pt-BR" b="1" i="1" dirty="0"/>
              <a:t>mínimo global</a:t>
            </a:r>
            <a:r>
              <a:rPr lang="pt-BR" dirty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033164" y="2424715"/>
            <a:ext cx="3061853" cy="2795274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355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Mínimos Locais, Mínimos Globais e Pontos de Sela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508171" cy="482455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dizemos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Outro ponto que deve ser mencionado são os chamados </a:t>
                </a:r>
                <a:r>
                  <a:rPr lang="pt-BR" b="1" i="1" dirty="0"/>
                  <a:t>pontos de sela</a:t>
                </a:r>
                <a:r>
                  <a:rPr lang="pt-BR" dirty="0"/>
                  <a:t>, 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/>
                  <a:t>, mas em outras não. </a:t>
                </a:r>
              </a:p>
              <a:p>
                <a:r>
                  <a:rPr lang="pt-BR" dirty="0"/>
                  <a:t>Embora, a longo prazo, o algoritmo não vá convergir para esses pontos, ele pode passar um longo período de tempo sendo atraído por eles, o que prejudica seu desempenho. </a:t>
                </a:r>
              </a:p>
              <a:p>
                <a:r>
                  <a:rPr lang="pt-BR" dirty="0"/>
                  <a:t>A figura ao lado mostra um exemplo de um ponto de sela.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508171" cy="4824557"/>
              </a:xfrm>
              <a:blipFill rotWithShape="0">
                <a:blip r:embed="rId3"/>
                <a:stretch>
                  <a:fillRect l="-1218" t="-3157" r="-19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7092" t="7106" r="5392" b="6373"/>
          <a:stretch/>
        </p:blipFill>
        <p:spPr>
          <a:xfrm>
            <a:off x="8317616" y="1699664"/>
            <a:ext cx="3727866" cy="320306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145728" y="307145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BA221F4-1C27-4904-8204-555C8539A5F3}"/>
              </a:ext>
            </a:extLst>
          </p:cNvPr>
          <p:cNvSpPr txBox="1"/>
          <p:nvPr/>
        </p:nvSpPr>
        <p:spPr>
          <a:xfrm>
            <a:off x="8361871" y="5026323"/>
            <a:ext cx="36345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/>
              <a:t>Ponto de </a:t>
            </a:r>
            <a:r>
              <a:rPr lang="en-US" b="1" dirty="0" err="1"/>
              <a:t>sela</a:t>
            </a:r>
            <a:r>
              <a:rPr lang="en-US" dirty="0"/>
              <a:t>: um </a:t>
            </a:r>
            <a:r>
              <a:rPr lang="en-US" dirty="0" err="1"/>
              <a:t>ponto</a:t>
            </a:r>
            <a:r>
              <a:rPr lang="en-US" dirty="0"/>
              <a:t> que é um </a:t>
            </a:r>
            <a:r>
              <a:rPr lang="en-US" dirty="0" err="1"/>
              <a:t>mínimo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um </a:t>
            </a:r>
            <a:r>
              <a:rPr lang="en-US" dirty="0" err="1"/>
              <a:t>eixo</a:t>
            </a:r>
            <a:r>
              <a:rPr lang="en-US" dirty="0"/>
              <a:t> mas um </a:t>
            </a:r>
            <a:r>
              <a:rPr lang="en-US" dirty="0" err="1"/>
              <a:t>máximo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outro </a:t>
            </a:r>
            <a:r>
              <a:rPr lang="en-US" dirty="0" err="1"/>
              <a:t>eixo</a:t>
            </a:r>
            <a:r>
              <a:rPr lang="en-US" dirty="0"/>
              <a:t>.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088923" y="3143458"/>
            <a:ext cx="1955190" cy="936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13378</TotalTime>
  <Words>4036</Words>
  <Application>Microsoft Office PowerPoint</Application>
  <PresentationFormat>Widescreen</PresentationFormat>
  <Paragraphs>421</Paragraphs>
  <Slides>44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PAREI AQUI!!!!!!!</vt:lpstr>
      <vt:lpstr>Aprendizado em Redes Neurais</vt:lpstr>
      <vt:lpstr>Aprendizado em Redes Neurais</vt:lpstr>
      <vt:lpstr>Mínimos Locais, Mínimos Globais e Pontos de Sela</vt:lpstr>
      <vt:lpstr>Mínimos Locais, Mínimos Globais e Pontos de Sela</vt:lpstr>
      <vt:lpstr>Retropropagação do Erro (Error Backpropagation)</vt:lpstr>
      <vt:lpstr>Retropropagação do Erro (Error Backpropagation)</vt:lpstr>
      <vt:lpstr>Retropropagação do Erro (Error Backpropagation)</vt:lpstr>
      <vt:lpstr>Retropropagação do Erro (Error Backpropagation)</vt:lpstr>
      <vt:lpstr>Retropropagação do Erro (Error Backpropagation)</vt:lpstr>
      <vt:lpstr>Retropropagação: Algumas noções básicas</vt:lpstr>
      <vt:lpstr>Retropropagação: Algumas noções básicas</vt:lpstr>
      <vt:lpstr>Retropropagando o erro</vt:lpstr>
      <vt:lpstr>Retropropagando 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Algumas visões práticas de algoritmos de aprendizado</vt:lpstr>
      <vt:lpstr>Algumas visões práticas de algoritmos de aprendizado - Estimação: Online, Batch e Minibatch</vt:lpstr>
      <vt:lpstr>Algumas visões práticas de algoritmos de aprendizado - Estimação: Online, Batch e Minibatch</vt:lpstr>
      <vt:lpstr>Algumas visões práticas de algoritmos de aprendizado - Estimação: Online, Batch e Minibatch</vt:lpstr>
      <vt:lpstr>Algumas visões práticas de algoritmos de aprendizado - Estimação: Online, Batch e Minibatch</vt:lpstr>
      <vt:lpstr>Algumas visões práticas de algoritmos de aprendizado - Estimação: Online, Batch e Minibatch</vt:lpstr>
      <vt:lpstr>Variações dos algoritmos de otimização dos pesos: Método do Gradiente Estocástico</vt:lpstr>
      <vt:lpstr>Variações dos algoritmos de otimização dos pesos: Método do Gradiente Estocástico</vt:lpstr>
      <vt:lpstr>Variações dos algoritmos de otimização dos pesos: Momento</vt:lpstr>
      <vt:lpstr>Variações dos algoritmos de otimização dos pesos: Momento</vt:lpstr>
      <vt:lpstr>Variações dos algoritmos de otimização dos pesos: Momento de Nesterov e Passo de Aprendizado Adaptativo</vt:lpstr>
      <vt:lpstr>Inicialização dos Pesos</vt:lpstr>
      <vt:lpstr>Inicialização dos Pesos</vt:lpstr>
      <vt:lpstr>Inicialização dos Pesos</vt:lpstr>
      <vt:lpstr>Redes Neurais MLP com SciKit-Learn</vt:lpstr>
      <vt:lpstr>Detecção de símbolos QPSK com MLPClassifier</vt:lpstr>
      <vt:lpstr>Estimação de fase com MLPRegressor </vt:lpstr>
      <vt:lpstr>PowerPoint Presentation</vt:lpstr>
      <vt:lpstr>Tarefas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1135</cp:revision>
  <dcterms:created xsi:type="dcterms:W3CDTF">2020-04-06T23:46:10Z</dcterms:created>
  <dcterms:modified xsi:type="dcterms:W3CDTF">2021-09-24T15:12:16Z</dcterms:modified>
</cp:coreProperties>
</file>