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7135" autoAdjust="0"/>
  </p:normalViewPr>
  <p:slideViewPr>
    <p:cSldViewPr snapToGrid="0">
      <p:cViewPr varScale="1">
        <p:scale>
          <a:sx n="101" d="100"/>
          <a:sy n="101" d="100"/>
        </p:scale>
        <p:origin x="9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21/10/2022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some cases, the opposite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happen: the gradients can grow bigger and bigger, so many layers get insanely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large weight updates and the algorithm diverges. This is the </a:t>
            </a:r>
            <a:r>
              <a:rPr lang="en-US" sz="1200" b="0" i="1" kern="1200" dirty="0" smtClean="0">
                <a:solidFill>
                  <a:schemeClr val="tx1"/>
                </a:solidFill>
                <a:effectLst/>
                <a:latin typeface="+mn-lt"/>
                <a:ea typeface="+mn-ea"/>
                <a:cs typeface="+mn-cs"/>
              </a:rPr>
              <a:t>exploding gradients </a:t>
            </a:r>
            <a:r>
              <a:rPr lang="en-US" sz="1200" b="0" i="0" kern="1200" dirty="0" smtClean="0">
                <a:solidFill>
                  <a:schemeClr val="tx1"/>
                </a:solidFill>
                <a:effectLst/>
                <a:latin typeface="+mn-lt"/>
                <a:ea typeface="+mn-ea"/>
                <a:cs typeface="+mn-cs"/>
              </a:rPr>
              <a:t>problem, which is mostly encountered in recurrent neural networks (see Chapter 14).</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More generally, deep neural networks suffer from unstable gradients; different layers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may learn at widely different speeds.</a:t>
            </a:r>
            <a:r>
              <a:rPr lang="en-US" dirty="0" smtClean="0"/>
              <a:t> </a:t>
            </a:r>
            <a:br>
              <a:rPr lang="en-US" dirty="0" smtClean="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smtClean="0"/>
          </a:p>
          <a:p>
            <a:r>
              <a:rPr lang="en-US" dirty="0" smtClean="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smtClean="0">
                <a:solidFill>
                  <a:schemeClr val="tx1"/>
                </a:solidFill>
                <a:effectLst/>
                <a:latin typeface="+mn-lt"/>
                <a:ea typeface="+mn-ea"/>
                <a:cs typeface="+mn-cs"/>
              </a:rPr>
              <a:t>“Qualquer função contínua no intervalo fechado [a, b] pode ser uniformemente aproximada</a:t>
            </a:r>
            <a:r>
              <a:rPr lang="pt-BR" sz="1200" b="0" i="1" kern="1200" baseline="0" dirty="0" smtClean="0">
                <a:solidFill>
                  <a:schemeClr val="tx1"/>
                </a:solidFill>
                <a:effectLst/>
                <a:latin typeface="+mn-lt"/>
                <a:ea typeface="+mn-ea"/>
                <a:cs typeface="+mn-cs"/>
              </a:rPr>
              <a:t> </a:t>
            </a:r>
            <a:r>
              <a:rPr lang="pt-BR" sz="1200" b="0" i="1" kern="1200" dirty="0" smtClean="0">
                <a:solidFill>
                  <a:schemeClr val="tx1"/>
                </a:solidFill>
                <a:effectLst/>
                <a:latin typeface="+mn-lt"/>
                <a:ea typeface="+mn-ea"/>
                <a:cs typeface="+mn-cs"/>
              </a:rPr>
              <a:t>tão bem quanto desejado por um polinômio”, </a:t>
            </a:r>
            <a:r>
              <a:rPr lang="pt-BR" sz="1200" b="1" i="1" kern="1200" dirty="0" smtClean="0">
                <a:solidFill>
                  <a:schemeClr val="tx1"/>
                </a:solidFill>
                <a:effectLst/>
                <a:latin typeface="+mn-lt"/>
                <a:ea typeface="+mn-ea"/>
                <a:cs typeface="+mn-cs"/>
              </a:rPr>
              <a:t>Teorema da aproximação de </a:t>
            </a:r>
            <a:r>
              <a:rPr lang="pt-BR" sz="1200" b="1" i="1" kern="1200" dirty="0" err="1" smtClean="0">
                <a:solidFill>
                  <a:schemeClr val="tx1"/>
                </a:solidFill>
                <a:effectLst/>
                <a:latin typeface="+mn-lt"/>
                <a:ea typeface="+mn-ea"/>
                <a:cs typeface="+mn-cs"/>
              </a:rPr>
              <a:t>Weierstrass</a:t>
            </a:r>
            <a:r>
              <a:rPr lang="pt-BR" sz="1200" b="0" i="0" kern="1200" dirty="0" smtClean="0">
                <a:solidFill>
                  <a:schemeClr val="tx1"/>
                </a:solidFill>
                <a:effectLst/>
                <a:latin typeface="+mn-lt"/>
                <a:ea typeface="+mn-ea"/>
                <a:cs typeface="+mn-cs"/>
              </a:rPr>
              <a:t>.</a:t>
            </a:r>
            <a:r>
              <a:rPr lang="pt-BR" dirty="0" smtClean="0"/>
              <a:t>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r>
              <a:rPr lang="pt-BR" dirty="0" smtClean="0"/>
              <a:t>.</a:t>
            </a:r>
            <a:endParaRPr lang="pt-BR" dirty="0"/>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21/10/2022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21/10/2022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21/10/2022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21/10/2022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21/10/2022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21/10/2022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161.png"/><Relationship Id="rId7" Type="http://schemas.openxmlformats.org/officeDocument/2006/relationships/image" Target="../media/image20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png"/><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3.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image" Target="../media/image11.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emf"/><Relationship Id="rId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a:t>
            </a:r>
            <a:r>
              <a:rPr lang="pt-BR" b="1" i="1" dirty="0" smtClean="0"/>
              <a:t>no </a:t>
            </a:r>
            <a:r>
              <a:rPr lang="pt-BR" b="1" i="1" dirty="0"/>
              <a:t>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smtClean="0"/>
              <a:t>retropropagação</a:t>
            </a:r>
            <a:r>
              <a:rPr lang="pt-BR" dirty="0" smtClean="0"/>
              <a:t>, que é usado </a:t>
            </a:r>
            <a:r>
              <a:rPr lang="pt-BR" dirty="0"/>
              <a:t>para treinar a rede neural.</a:t>
            </a:r>
          </a:p>
          <a:p>
            <a:pPr lvl="1">
              <a:buFont typeface="Wingdings" panose="05000000000000000000" pitchFamily="2" charset="2"/>
              <a:buChar char="§"/>
            </a:pPr>
            <a:r>
              <a:rPr lang="pt-BR" dirty="0" smtClean="0"/>
              <a:t>Para </a:t>
            </a:r>
            <a:r>
              <a:rPr lang="pt-BR" dirty="0"/>
              <a:t>atualizar os </a:t>
            </a:r>
            <a:r>
              <a:rPr lang="pt-BR" dirty="0"/>
              <a:t>pesos </a:t>
            </a:r>
            <a:r>
              <a:rPr lang="pt-BR" dirty="0"/>
              <a:t>de nós </a:t>
            </a:r>
            <a:r>
              <a:rPr lang="pt-BR" dirty="0" smtClean="0"/>
              <a:t>das </a:t>
            </a:r>
            <a:r>
              <a:rPr lang="pt-BR" dirty="0"/>
              <a:t>camadas ocultas, calcula-se a derivada do erro de saída em relação àquele peso e, para isso, usamos a </a:t>
            </a:r>
            <a:r>
              <a:rPr lang="pt-BR" b="1" i="1" dirty="0"/>
              <a:t>regra da cadeia</a:t>
            </a:r>
            <a:r>
              <a:rPr lang="pt-BR" dirty="0" smtClean="0"/>
              <a:t>.</a:t>
            </a:r>
          </a:p>
          <a:p>
            <a:pPr lvl="1">
              <a:buFont typeface="Wingdings" panose="05000000000000000000" pitchFamily="2" charset="2"/>
              <a:buChar char="§"/>
            </a:pPr>
            <a:r>
              <a:rPr lang="pt-BR" dirty="0" smtClean="0"/>
              <a:t>Ou seja, o algoritmo </a:t>
            </a:r>
            <a:r>
              <a:rPr lang="pt-BR" b="1" i="1" dirty="0" smtClean="0"/>
              <a:t>propaga o erro de saída para as camadas ocultas </a:t>
            </a:r>
            <a:r>
              <a:rPr lang="pt-BR" dirty="0" smtClean="0"/>
              <a:t>usando a regra da cadeia.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11010900" cy="5032375"/>
              </a:xfrm>
            </p:spPr>
            <p:txBody>
              <a:bodyPr>
                <a:normAutofit/>
              </a:bodyPr>
              <a:lstStyle/>
              <a:p>
                <a:r>
                  <a:rPr lang="pt-BR" dirty="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a:t>
                </a:r>
                <a:r>
                  <a:rPr lang="pt-BR" dirty="0" smtClean="0"/>
                  <a:t>ocultas através </a:t>
                </a:r>
                <a:r>
                  <a:rPr lang="pt-BR" dirty="0"/>
                  <a:t>do uso da </a:t>
                </a:r>
                <a:r>
                  <a:rPr lang="pt-BR" b="1" i="1" dirty="0"/>
                  <a:t>regra da cadeia</a:t>
                </a:r>
                <a:r>
                  <a:rPr lang="pt-BR" dirty="0"/>
                  <a:t>.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a:t>
                </a:r>
                <a:r>
                  <a:rPr lang="pt-BR" b="1" i="1" dirty="0"/>
                  <a:t>contém</a:t>
                </a:r>
                <a:r>
                  <a:rPr lang="pt-BR" dirty="0"/>
                  <a:t>, além de outros termos, </a:t>
                </a:r>
                <a:r>
                  <a:rPr lang="pt-BR" b="1" i="1" dirty="0"/>
                  <a:t>o produto das derivadas das funções de ativação desde a camada de saída até a camada desejada</a:t>
                </a:r>
                <a:r>
                  <a:rPr lang="pt-BR"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11010900" cy="5032375"/>
              </a:xfrm>
              <a:blipFill rotWithShape="0">
                <a:blip r:embed="rId3"/>
                <a:stretch>
                  <a:fillRect l="-997" t="-1937" r="-1218"/>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gradiente diminui exponencialmente 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nós das camadas iniciais aprendem muito mais lentamente do que os nós das camadas finais, pois o valor do gradiente é muito pequeno, fazendo com que a atualização dos pesos também seja pequena (i.e.,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1898618"/>
                <a:ext cx="11199725" cy="4959382"/>
              </a:xfrm>
            </p:spPr>
            <p:txBody>
              <a:bodyPr>
                <a:normAutofit fontScale="77500" lnSpcReduction="20000"/>
              </a:bodyPr>
              <a:lstStyle/>
              <a:p>
                <a:pPr marL="0" indent="0">
                  <a:buNone/>
                </a:pPr>
                <a:r>
                  <a:rPr lang="en-US" dirty="0"/>
                  <a:t>Considerações: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a:t>saídado 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a:t>.</a:t>
                </a:r>
              </a:p>
              <a:p>
                <a:pPr marL="285750" indent="-285750"/>
                <a:r>
                  <a:rPr lang="pt-BR" dirty="0"/>
                  <a:t>Regras de atualização dos pesos dadas 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653" t="-245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DDA32F11-9374-4C54-ABCD-0438654B8E82}"/>
              </a:ext>
            </a:extLst>
          </p:cNvPr>
          <p:cNvGrpSpPr/>
          <p:nvPr/>
        </p:nvGrpSpPr>
        <p:grpSpPr>
          <a:xfrm>
            <a:off x="4902699" y="1219115"/>
            <a:ext cx="3070723" cy="538650"/>
            <a:chOff x="3470196" y="2338442"/>
            <a:chExt cx="3070723" cy="538650"/>
          </a:xfrm>
        </p:grpSpPr>
        <p:sp>
          <p:nvSpPr>
            <p:cNvPr id="5" name="Elipse 4">
              <a:extLst>
                <a:ext uri="{FF2B5EF4-FFF2-40B4-BE49-F238E27FC236}">
                  <a16:creationId xmlns:a16="http://schemas.microsoft.com/office/drawing/2014/main" xmlns=""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6" name="Elipse 5">
              <a:extLst>
                <a:ext uri="{FF2B5EF4-FFF2-40B4-BE49-F238E27FC236}">
                  <a16:creationId xmlns:a16="http://schemas.microsoft.com/office/drawing/2014/main" xmlns=""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cxnSp>
          <p:nvCxnSpPr>
            <p:cNvPr id="7" name="Conector de seta reta 10">
              <a:extLst>
                <a:ext uri="{FF2B5EF4-FFF2-40B4-BE49-F238E27FC236}">
                  <a16:creationId xmlns:a16="http://schemas.microsoft.com/office/drawing/2014/main" xmlns=""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xmlns=""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5"/>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6"/>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xmlns=""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7"/>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xmlns="" id="{E4EBB7CB-9B70-401A-B744-8CD1F89E3BB9}"/>
              </a:ext>
            </a:extLst>
          </p:cNvPr>
          <p:cNvSpPr/>
          <p:nvPr/>
        </p:nvSpPr>
        <p:spPr>
          <a:xfrm>
            <a:off x="7857812" y="4423926"/>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xmlns="" id="{938A7AF6-E11B-41A9-AA12-497491ADD98E}"/>
              </a:ext>
            </a:extLst>
          </p:cNvPr>
          <p:cNvCxnSpPr>
            <a:cxnSpLocks/>
          </p:cNvCxnSpPr>
          <p:nvPr/>
        </p:nvCxnSpPr>
        <p:spPr>
          <a:xfrm flipV="1">
            <a:off x="7600335" y="5164529"/>
            <a:ext cx="2076075" cy="23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a:stCxn id="15" idx="0"/>
          </p:cNvCxnSpPr>
          <p:nvPr/>
        </p:nvCxnSpPr>
        <p:spPr>
          <a:xfrm>
            <a:off x="8109812" y="4423926"/>
            <a:ext cx="1566598" cy="5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p:cNvCxnSpPr>
          <p:nvPr/>
        </p:nvCxnSpPr>
        <p:spPr>
          <a:xfrm flipV="1">
            <a:off x="8745834" y="5301437"/>
            <a:ext cx="930576" cy="1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a:blip r:embed="rId8"/>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xmlns=""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xmlns="" id="{921DA05B-3836-445F-BC79-728E549B3546}"/>
              </a:ext>
            </a:extLst>
          </p:cNvPr>
          <p:cNvSpPr/>
          <p:nvPr/>
        </p:nvSpPr>
        <p:spPr>
          <a:xfrm>
            <a:off x="734444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xmlns="" id="{B941F51B-31BC-4A18-8D32-EC0300AE86DD}"/>
              </a:ext>
            </a:extLst>
          </p:cNvPr>
          <p:cNvSpPr/>
          <p:nvPr/>
        </p:nvSpPr>
        <p:spPr>
          <a:xfrm>
            <a:off x="8334793" y="5375287"/>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p>
          <a:p>
            <a:r>
              <a:rPr lang="pt-BR" dirty="0"/>
              <a:t>Outras funções de ativação são:</a:t>
            </a:r>
          </a:p>
          <a:p>
            <a:pPr lvl="1">
              <a:buFont typeface="Wingdings" panose="05000000000000000000" pitchFamily="2" charset="2"/>
              <a:buChar char="§"/>
            </a:pPr>
            <a:r>
              <a:rPr lang="pt-BR" dirty="0"/>
              <a:t>Identidade ou linear.</a:t>
            </a:r>
          </a:p>
          <a:p>
            <a:pPr lvl="1">
              <a:buFont typeface="Wingdings" panose="05000000000000000000" pitchFamily="2" charset="2"/>
              <a:buChar char="§"/>
            </a:pPr>
            <a:r>
              <a:rPr lang="pt-BR" dirty="0"/>
              <a:t>Gaussian Error Linear Unit (GELU).</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a:p>
          <a:p>
            <a:pPr lvl="1">
              <a:buFont typeface="Wingdings" panose="05000000000000000000" pitchFamily="2" charset="2"/>
              <a:buChar char="§"/>
            </a:pPr>
            <a:r>
              <a:rPr lang="pt-BR" dirty="0"/>
              <a:t>Gaussiana.</a:t>
            </a:r>
          </a:p>
          <a:p>
            <a:pPr lvl="1">
              <a:buFont typeface="Wingdings" panose="05000000000000000000" pitchFamily="2" charset="2"/>
              <a:buChar char="§"/>
            </a:pPr>
            <a:r>
              <a:rPr lang="pt-BR" dirty="0">
                <a:hlinkClick r:id="rId3"/>
              </a:rPr>
              <a:t>https://en.wikipedia.org/wiki/Activation_function#Table_of_activation_functions</a:t>
            </a:r>
            <a:endParaRPr lang="pt-BR" dirty="0"/>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a:t>
            </a:r>
            <a:r>
              <a:rPr lang="pt-BR" dirty="0" smtClean="0"/>
              <a:t>rede, </a:t>
            </a:r>
            <a:r>
              <a:rPr lang="pt-BR" b="1" i="1" dirty="0" smtClean="0"/>
              <a:t>direta</a:t>
            </a:r>
            <a:r>
              <a:rPr lang="pt-BR" dirty="0" smtClean="0"/>
              <a:t> e </a:t>
            </a:r>
            <a:r>
              <a:rPr lang="pt-BR" b="1" i="1" dirty="0" smtClean="0"/>
              <a:t>reversa</a:t>
            </a:r>
            <a:r>
              <a:rPr lang="pt-BR" dirty="0" smtClean="0"/>
              <a:t>.</a:t>
            </a:r>
            <a:endParaRPr lang="pt-BR" dirty="0"/>
          </a:p>
          <a:p>
            <a:r>
              <a:rPr lang="pt-BR" dirty="0"/>
              <a:t>Na figura ao lado, os </a:t>
            </a:r>
            <a:r>
              <a:rPr lang="pt-BR" b="1" i="1" dirty="0"/>
              <a:t>nós</a:t>
            </a:r>
            <a:r>
              <a:rPr lang="pt-BR" dirty="0"/>
              <a:t> da rede têm conexões em apenas uma única </a:t>
            </a:r>
            <a:r>
              <a:rPr lang="pt-BR" dirty="0" smtClean="0"/>
              <a:t>direção. </a:t>
            </a:r>
            <a:endParaRPr lang="pt-BR" dirty="0"/>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 entre si.</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smtClean="0"/>
              <a:t>possuem memória.</a:t>
            </a:r>
            <a:endParaRPr lang="pt-BR" dirty="0"/>
          </a:p>
          <a:p>
            <a:r>
              <a:rPr lang="pt-BR" dirty="0"/>
              <a:t>Essas redes são úteis para o </a:t>
            </a:r>
            <a:r>
              <a:rPr lang="pt-BR" b="1" i="1" dirty="0"/>
              <a:t>processamento de dados sequenciais</a:t>
            </a:r>
            <a:r>
              <a:rPr lang="pt-BR" dirty="0"/>
              <a:t>, como som, dados de séries </a:t>
            </a:r>
            <a:r>
              <a:rPr lang="pt-BR" dirty="0" smtClean="0"/>
              <a:t>temporais (preços de ações, padrões cerebrais, etc.) </a:t>
            </a:r>
            <a:r>
              <a:rPr lang="pt-BR" dirty="0"/>
              <a:t>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t>
                </a:r>
                <a:r>
                  <a:rPr lang="pt-BR" dirty="0" smtClean="0"/>
                  <a:t>arbitrária (depende da topologia).</a:t>
                </a:r>
                <a:endParaRPr lang="pt-BR" dirty="0"/>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smtClean="0"/>
              <a:t>Fig. 1: Um </a:t>
            </a:r>
            <a:r>
              <a:rPr lang="pt-BR" dirty="0"/>
              <a:t>nó aproxima uma função de limiar suave. </a:t>
            </a:r>
          </a:p>
          <a:p>
            <a:r>
              <a:rPr lang="pt-BR" dirty="0" smtClean="0"/>
              <a:t>Fig. 2: Combinando </a:t>
            </a:r>
            <a:r>
              <a:rPr lang="pt-BR" dirty="0"/>
              <a:t>duas funções de limiar suave com direções opostas, podemos obter uma função em formato de onda.</a:t>
            </a:r>
          </a:p>
          <a:p>
            <a:r>
              <a:rPr lang="pt-BR" dirty="0" smtClean="0"/>
              <a:t>Fig. 3: Combinando </a:t>
            </a:r>
            <a:r>
              <a:rPr lang="pt-BR" dirty="0"/>
              <a:t>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a:t>
            </a:r>
            <a:r>
              <a:rPr lang="pt-BR" dirty="0" smtClean="0"/>
              <a:t>(do inglês</a:t>
            </a:r>
            <a:r>
              <a:rPr lang="pt-BR" dirty="0"/>
              <a:t>,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smtClean="0"/>
              <a:t>Uma rede MLP é sempre densamente conectada.</a:t>
            </a:r>
          </a:p>
          <a:p>
            <a:pPr lvl="1">
              <a:buFont typeface="Wingdings" panose="05000000000000000000" pitchFamily="2" charset="2"/>
              <a:buChar char="§"/>
            </a:pPr>
            <a:r>
              <a:rPr lang="pt-BR" dirty="0" smtClean="0"/>
              <a:t>Cada </a:t>
            </a:r>
            <a:r>
              <a:rPr lang="pt-BR" dirty="0"/>
              <a:t>nó em uma camada se conecta a cada nó na camada </a:t>
            </a:r>
            <a:r>
              <a:rPr lang="pt-BR" dirty="0" smtClean="0"/>
              <a:t>seguinte através de um peso sináptico.</a:t>
            </a:r>
            <a:endParaRPr lang="pt-BR" dirty="0" smtClean="0"/>
          </a:p>
          <a:p>
            <a:r>
              <a:rPr lang="pt-BR" dirty="0" smtClean="0"/>
              <a:t>Um </a:t>
            </a:r>
            <a:r>
              <a:rPr lang="pt-BR" dirty="0"/>
              <a:t>exemplo de rede </a:t>
            </a:r>
            <a:r>
              <a:rPr lang="pt-BR" b="1" i="1" dirty="0"/>
              <a:t>MLP com duas camadas intermediárias</a:t>
            </a:r>
            <a:r>
              <a:rPr lang="pt-BR" dirty="0"/>
              <a:t> é mostrado na figura ao lado.</a:t>
            </a:r>
          </a:p>
          <a:p>
            <a:r>
              <a:rPr lang="pt-BR" dirty="0"/>
              <a:t>As RNAs são o coração do Deep Learning. </a:t>
            </a:r>
          </a:p>
          <a:p>
            <a:pPr lvl="1">
              <a:buFont typeface="Wingdings" panose="05000000000000000000" pitchFamily="2" charset="2"/>
              <a:buChar char="§"/>
            </a:pPr>
            <a:r>
              <a:rPr lang="pt-BR" dirty="0"/>
              <a:t>Quando uma RNA tem </a:t>
            </a:r>
            <a:r>
              <a:rPr lang="pt-BR" dirty="0" smtClean="0"/>
              <a:t>duas ou </a:t>
            </a:r>
            <a:r>
              <a:rPr lang="pt-BR" dirty="0"/>
              <a:t>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a:t>
            </a:r>
            <a:r>
              <a:rPr lang="pt-BR" dirty="0" smtClean="0"/>
              <a:t>XOR.</a:t>
            </a:r>
          </a:p>
          <a:p>
            <a:pPr lvl="1">
              <a:buFont typeface="Wingdings" panose="05000000000000000000" pitchFamily="2" charset="2"/>
              <a:buChar char="§"/>
            </a:pPr>
            <a:r>
              <a:rPr lang="pt-BR" dirty="0" smtClean="0"/>
              <a:t>Lembrem-se </a:t>
            </a:r>
            <a:r>
              <a:rPr lang="pt-BR" dirty="0"/>
              <a:t>que um único </a:t>
            </a:r>
            <a:r>
              <a:rPr lang="pt-BR" b="1" i="1" dirty="0"/>
              <a:t>perceptron</a:t>
            </a:r>
            <a:r>
              <a:rPr lang="pt-BR" dirty="0"/>
              <a:t> não é capaz de realizar essa </a:t>
            </a:r>
            <a:r>
              <a:rPr lang="pt-BR" dirty="0" smtClean="0"/>
              <a:t>tarefa.</a:t>
            </a:r>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a:t>
            </a:r>
            <a:r>
              <a:rPr lang="pt-BR" dirty="0" smtClean="0"/>
              <a:t>lineares, e.g</a:t>
            </a:r>
            <a:r>
              <a:rPr lang="pt-BR" dirty="0" smtClean="0"/>
              <a:t>., função logística, tangente hiperbólica, etc</a:t>
            </a:r>
            <a:r>
              <a:rPr lang="pt-BR" dirty="0" smtClean="0"/>
              <a:t>.</a:t>
            </a:r>
            <a:endParaRPr lang="pt-BR" dirty="0"/>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a:t>
                </a:r>
                <a:r>
                  <a:rPr lang="pt-BR" dirty="0"/>
                  <a:t>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dirty="0" smtClean="0"/>
                  <a:t>(o atributo de bias) sempre </a:t>
                </a:r>
                <a:r>
                  <a:rPr lang="pt-BR" dirty="0"/>
                  <a:t>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endParaRPr lang="pt-BR" dirty="0" smtClean="0"/>
              </a:p>
              <a:p>
                <a:pPr lvl="1">
                  <a:buFont typeface="Wingdings" panose="05000000000000000000" pitchFamily="2" charset="2"/>
                  <a:buChar char="§"/>
                </a:pPr>
                <a:r>
                  <a:rPr lang="pt-BR" dirty="0" smtClean="0"/>
                  <a:t>Ou </a:t>
                </a:r>
                <a:r>
                  <a:rPr lang="pt-BR" dirty="0"/>
                  <a:t>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a:t>
                </a:r>
                <a:r>
                  <a:rPr lang="pt-BR" dirty="0" smtClean="0"/>
                  <a:t>(i.e., de limiar</a:t>
                </a:r>
                <a:r>
                  <a:rPr lang="pt-BR" dirty="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a:t>
                </a:r>
                <a:r>
                  <a:rPr lang="pt-BR" dirty="0" smtClean="0"/>
                  <a:t>pode </a:t>
                </a:r>
                <a:r>
                  <a:rPr lang="pt-BR" dirty="0"/>
                  <a:t>usar funções de ativação </a:t>
                </a:r>
                <a:r>
                  <a:rPr lang="pt-BR" dirty="0" smtClean="0"/>
                  <a:t>diferentes, mas a mesma camada usa a </a:t>
                </a:r>
                <a:r>
                  <a:rPr lang="pt-BR" dirty="0"/>
                  <a:t>mesma função, em geral.</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332"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mc:Choice xmlns:a14="http://schemas.microsoft.com/office/drawing/2010/main"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smtClean="0"/>
                  <a:t>Devido </a:t>
                </a:r>
                <a:r>
                  <a:rPr lang="pt-BR" dirty="0"/>
                  <a:t>suas características, não se utiliza a </a:t>
                </a:r>
                <a:r>
                  <a:rPr lang="pt-BR" b="1" i="1" dirty="0"/>
                  <a:t>função degrau</a:t>
                </a:r>
                <a:r>
                  <a:rPr lang="pt-BR" dirty="0"/>
                  <a:t> como função de ativação em </a:t>
                </a:r>
                <a:r>
                  <a:rPr lang="pt-BR" dirty="0" err="1" smtClean="0"/>
                  <a:t>MLPs</a:t>
                </a:r>
                <a:r>
                  <a:rPr lang="pt-BR" dirty="0" smtClean="0"/>
                  <a:t>.</a:t>
                </a:r>
              </a:p>
              <a:p>
                <a:pPr lvl="1">
                  <a:buFont typeface="Wingdings" panose="05000000000000000000" pitchFamily="2" charset="2"/>
                  <a:buChar char="§"/>
                </a:pPr>
                <a:r>
                  <a:rPr lang="pt-BR" dirty="0" smtClean="0"/>
                  <a:t>Derivada sempre igual a zero, exceto na origem, onde é indeterminada. </a:t>
                </a:r>
                <a:endParaRPr lang="pt-BR" dirty="0"/>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smtClean="0"/>
              </a:p>
              <a:p>
                <a:pPr marL="0" indent="0">
                  <a:buNone/>
                </a:pPr>
                <a:r>
                  <a:rPr lang="pt-BR" dirty="0"/>
                  <a:t>o</a:t>
                </a:r>
                <a:r>
                  <a:rPr lang="pt-BR" dirty="0" smtClean="0"/>
                  <a:t>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smtClean="0"/>
                  <a:t> é a </a:t>
                </a:r>
                <a:r>
                  <a:rPr lang="pt-BR" b="1" i="1" dirty="0" smtClean="0"/>
                  <a:t>combinação linear das entradas do nó</a:t>
                </a:r>
                <a:r>
                  <a:rPr lang="pt-BR" dirty="0" smtClean="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a:t>
                </a:r>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358"/>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t>sempre será menor do que </a:t>
                </a:r>
                <a:r>
                  <a:rPr lang="pt-BR" b="1" i="1" dirty="0" smtClean="0"/>
                  <a:t>1, sendo no máximo igual a 0.25</a:t>
                </a:r>
                <a:r>
                  <a:rPr lang="pt-BR" dirty="0" smtClean="0"/>
                  <a:t>.</a:t>
                </a:r>
                <a:endParaRPr lang="pt-BR" dirty="0"/>
              </a:p>
              <a:p>
                <a:r>
                  <a:rPr lang="pt-BR" dirty="0"/>
                  <a:t>Na sequência, veremos que isso causa um problema no aprendizado de redes com muitas camadas, i.e., redes profundas.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3"/>
                <a:stretch>
                  <a:fillRect l="-997" t="-2241"/>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31556"/>
            <a:ext cx="3656650" cy="2742488"/>
          </a:xfrm>
          <a:prstGeom prst="rect">
            <a:avLst/>
          </a:prstGeom>
        </p:spPr>
      </p:pic>
      <p:pic>
        <p:nvPicPr>
          <p:cNvPr id="16" name="Imagem 15"/>
          <p:cNvPicPr>
            <a:picLocks noChangeAspect="1"/>
          </p:cNvPicPr>
          <p:nvPr/>
        </p:nvPicPr>
        <p:blipFill>
          <a:blip r:embed="rId5"/>
          <a:stretch>
            <a:fillRect/>
          </a:stretch>
        </p:blipFill>
        <p:spPr>
          <a:xfrm>
            <a:off x="7205500" y="3831556"/>
            <a:ext cx="3606800" cy="2705101"/>
          </a:xfrm>
          <a:prstGeom prst="rect">
            <a:avLst/>
          </a:prstGeom>
        </p:spPr>
      </p:pic>
      <p:cxnSp>
        <p:nvCxnSpPr>
          <p:cNvPr id="6" name="Conector de Seta Reta 5">
            <a:extLst>
              <a:ext uri="{FF2B5EF4-FFF2-40B4-BE49-F238E27FC236}">
                <a16:creationId xmlns:a16="http://schemas.microsoft.com/office/drawing/2014/main" xmlns=""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xmlns=""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xmlns=""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smtClean="0"/>
                  <a:t>s</a:t>
                </a:r>
                <a:r>
                  <a:rPr lang="en-US" sz="1200" dirty="0" err="1" smtClean="0"/>
                  <a:t>aturação</a:t>
                </a:r>
                <a:r>
                  <a:rPr lang="en-US" sz="1200" dirty="0" smtClean="0"/>
                  <a:t>:</a:t>
                </a:r>
              </a:p>
              <a:p>
                <a:pPr algn="ctr"/>
                <a:r>
                  <a:rPr lang="en-US" sz="1200" dirty="0" smtClean="0"/>
                  <a:t>valor de </a:t>
                </a:r>
                <a14:m>
                  <m:oMath xmlns:m="http://schemas.openxmlformats.org/officeDocument/2006/math">
                    <m:r>
                      <a:rPr lang="pt-BR" sz="1200" b="0" i="1" smtClean="0">
                        <a:latin typeface="Cambria Math" panose="02040503050406030204" pitchFamily="18" charset="0"/>
                      </a:rPr>
                      <m:t>𝑦</m:t>
                    </m:r>
                  </m:oMath>
                </a14:m>
                <a:r>
                  <a:rPr lang="en-US" sz="1200" dirty="0" smtClean="0"/>
                  <a:t> </a:t>
                </a:r>
                <a:r>
                  <a:rPr lang="en-US" sz="1200" dirty="0" err="1" smtClean="0"/>
                  <a:t>tende</a:t>
                </a:r>
                <a:r>
                  <a:rPr lang="en-US" sz="1200" dirty="0" smtClean="0"/>
                  <a:t> a 1 </a:t>
                </a:r>
                <a:r>
                  <a:rPr lang="en-US" sz="1200" dirty="0" err="1" smtClean="0"/>
                  <a:t>quando</a:t>
                </a:r>
                <a:r>
                  <a:rPr lang="en-US" sz="1200" dirty="0" smtClean="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smtClean="0"/>
                  <a:t>. </a:t>
                </a:r>
                <a:endParaRPr lang="en-US" sz="1200" dirty="0"/>
              </a:p>
            </p:txBody>
          </p:sp>
        </mc:Choice>
        <mc:Fallback>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0" name="CaixaDeTexto 19">
                <a:extLst>
                  <a:ext uri="{FF2B5EF4-FFF2-40B4-BE49-F238E27FC236}">
                    <a16:creationId xmlns:a16="http://schemas.microsoft.com/office/drawing/2014/main" xmlns=""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smtClean="0"/>
                  <a:t>s</a:t>
                </a:r>
                <a:r>
                  <a:rPr lang="en-US" sz="1200" dirty="0" err="1" smtClean="0"/>
                  <a:t>aturação</a:t>
                </a:r>
                <a:r>
                  <a:rPr lang="en-US" sz="1200" dirty="0" smtClean="0"/>
                  <a:t>: </a:t>
                </a:r>
              </a:p>
              <a:p>
                <a:pPr algn="ctr"/>
                <a:r>
                  <a:rPr lang="en-US" sz="1200" dirty="0" err="1" smtClean="0"/>
                  <a:t>quando</a:t>
                </a:r>
                <a:r>
                  <a:rPr lang="en-US" sz="1200" dirty="0" smtClean="0"/>
                  <a:t> </a:t>
                </a:r>
                <a14:m>
                  <m:oMath xmlns:m="http://schemas.openxmlformats.org/officeDocument/2006/math">
                    <m:r>
                      <a:rPr lang="pt-BR" sz="1200" i="1">
                        <a:latin typeface="Cambria Math" panose="02040503050406030204" pitchFamily="18" charset="0"/>
                      </a:rPr>
                      <m:t>𝑦</m:t>
                    </m:r>
                  </m:oMath>
                </a14:m>
                <a:r>
                  <a:rPr lang="en-US" sz="1200" dirty="0" smtClean="0"/>
                  <a:t> </a:t>
                </a:r>
                <a:r>
                  <a:rPr lang="en-US" sz="1200" dirty="0" err="1" smtClean="0"/>
                  <a:t>tende</a:t>
                </a:r>
                <a:r>
                  <a:rPr lang="en-US" sz="1200" dirty="0" smtClean="0"/>
                  <a:t> a 1, a </a:t>
                </a:r>
                <a:r>
                  <a:rPr lang="en-US" sz="1200" dirty="0" err="1" smtClean="0"/>
                  <a:t>derivada</a:t>
                </a:r>
                <a:r>
                  <a:rPr lang="en-US" sz="1200" dirty="0" smtClean="0"/>
                  <a:t> </a:t>
                </a:r>
                <a:r>
                  <a:rPr lang="en-US" sz="1200" dirty="0" err="1" smtClean="0"/>
                  <a:t>tende</a:t>
                </a:r>
                <a:r>
                  <a:rPr lang="en-US" sz="1200" dirty="0" smtClean="0"/>
                  <a:t> a 0.</a:t>
                </a:r>
              </a:p>
            </p:txBody>
          </p:sp>
        </mc:Choice>
        <mc:Fallback>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1" name="CaixaDeTexto 20">
                <a:extLst>
                  <a:ext uri="{FF2B5EF4-FFF2-40B4-BE49-F238E27FC236}">
                    <a16:creationId xmlns:a16="http://schemas.microsoft.com/office/drawing/2014/main" xmlns=""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smtClean="0"/>
                  <a:t>s</a:t>
                </a:r>
                <a:r>
                  <a:rPr lang="en-US" sz="1200" dirty="0" err="1" smtClean="0"/>
                  <a:t>aturação</a:t>
                </a:r>
                <a:r>
                  <a:rPr lang="en-US" sz="1200" dirty="0" smtClean="0"/>
                  <a:t>: </a:t>
                </a:r>
              </a:p>
              <a:p>
                <a:pPr algn="ctr"/>
                <a:r>
                  <a:rPr lang="en-US" sz="1200" dirty="0" err="1" smtClean="0"/>
                  <a:t>quando</a:t>
                </a:r>
                <a:r>
                  <a:rPr lang="en-US" sz="1200" dirty="0" smtClean="0"/>
                  <a:t> </a:t>
                </a:r>
                <a14:m>
                  <m:oMath xmlns:m="http://schemas.openxmlformats.org/officeDocument/2006/math">
                    <m:r>
                      <a:rPr lang="pt-BR" sz="1200" i="1">
                        <a:latin typeface="Cambria Math" panose="02040503050406030204" pitchFamily="18" charset="0"/>
                      </a:rPr>
                      <m:t>𝑦</m:t>
                    </m:r>
                  </m:oMath>
                </a14:m>
                <a:r>
                  <a:rPr lang="en-US" sz="1200" dirty="0" smtClean="0"/>
                  <a:t> </a:t>
                </a:r>
                <a:r>
                  <a:rPr lang="en-US" sz="1200" dirty="0" err="1" smtClean="0"/>
                  <a:t>tende</a:t>
                </a:r>
                <a:r>
                  <a:rPr lang="en-US" sz="1200" dirty="0" smtClean="0"/>
                  <a:t> a 0, a </a:t>
                </a:r>
                <a:r>
                  <a:rPr lang="en-US" sz="1200" dirty="0" err="1" smtClean="0"/>
                  <a:t>derivada</a:t>
                </a:r>
                <a:r>
                  <a:rPr lang="en-US" sz="1200" dirty="0" smtClean="0"/>
                  <a:t> </a:t>
                </a:r>
                <a:r>
                  <a:rPr lang="en-US" sz="1200" dirty="0" err="1" smtClean="0"/>
                  <a:t>tende</a:t>
                </a:r>
                <a:r>
                  <a:rPr lang="en-US" sz="1200" dirty="0" smtClean="0"/>
                  <a:t> a 0.</a:t>
                </a:r>
              </a:p>
            </p:txBody>
          </p:sp>
        </mc:Choice>
        <mc:Fallback>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2" name="CaixaDeTexto 21">
                <a:extLst>
                  <a:ext uri="{FF2B5EF4-FFF2-40B4-BE49-F238E27FC236}">
                    <a16:creationId xmlns:a16="http://schemas.microsoft.com/office/drawing/2014/main" xmlns=""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smtClean="0"/>
                  <a:t>s</a:t>
                </a:r>
                <a:r>
                  <a:rPr lang="en-US" sz="1200" dirty="0" err="1" smtClean="0"/>
                  <a:t>aturação</a:t>
                </a:r>
                <a:r>
                  <a:rPr lang="en-US" sz="1200" dirty="0" smtClean="0"/>
                  <a:t>:</a:t>
                </a:r>
              </a:p>
              <a:p>
                <a:pPr algn="ctr"/>
                <a:r>
                  <a:rPr lang="en-US" sz="1200" dirty="0" smtClean="0"/>
                  <a:t>valor de </a:t>
                </a:r>
                <a14:m>
                  <m:oMath xmlns:m="http://schemas.openxmlformats.org/officeDocument/2006/math">
                    <m:r>
                      <a:rPr lang="pt-BR" sz="1200" b="0" i="1" smtClean="0">
                        <a:latin typeface="Cambria Math" panose="02040503050406030204" pitchFamily="18" charset="0"/>
                      </a:rPr>
                      <m:t>𝑦</m:t>
                    </m:r>
                  </m:oMath>
                </a14:m>
                <a:r>
                  <a:rPr lang="en-US" sz="1200" dirty="0" smtClean="0"/>
                  <a:t> </a:t>
                </a:r>
                <a:r>
                  <a:rPr lang="en-US" sz="1200" dirty="0" err="1" smtClean="0"/>
                  <a:t>tende</a:t>
                </a:r>
                <a:r>
                  <a:rPr lang="en-US" sz="1200" dirty="0" smtClean="0"/>
                  <a:t> a 0 </a:t>
                </a:r>
                <a:r>
                  <a:rPr lang="en-US" sz="1200" dirty="0" err="1" smtClean="0"/>
                  <a:t>quando</a:t>
                </a:r>
                <a:r>
                  <a:rPr lang="en-US" sz="1200" dirty="0" smtClean="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smtClean="0"/>
                  <a:t>. </a:t>
                </a:r>
                <a:endParaRPr lang="en-US" sz="1200" dirty="0"/>
              </a:p>
            </p:txBody>
          </p:sp>
        </mc:Choice>
        <mc:Fallback>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xmlns="" id="{022BDF03-3B8A-4862-8739-B578666F19DF}"/>
              </a:ext>
            </a:extLst>
          </p:cNvPr>
          <p:cNvCxnSpPr>
            <a:cxnSpLocks/>
            <a:stCxn id="21" idx="2"/>
          </p:cNvCxnSpPr>
          <p:nvPr/>
        </p:nvCxnSpPr>
        <p:spPr>
          <a:xfrm>
            <a:off x="6455451" y="5959186"/>
            <a:ext cx="1307424" cy="149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841486" y="4203733"/>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mc:Choice xmlns:a14="http://schemas.microsoft.com/office/drawing/2010/main"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smtClean="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smtClean="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smtClean="0"/>
                  <a:t>, </a:t>
                </a:r>
                <a:r>
                  <a:rPr lang="pt-BR" sz="1200" dirty="0"/>
                  <a:t>é exatamente igual a 0. </a:t>
                </a:r>
              </a:p>
            </p:txBody>
          </p:sp>
        </mc:Choice>
        <mc:Fallback>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xmlns=""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xmlns=""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xmlns=""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smtClean="0"/>
                  <a:t>s</a:t>
                </a:r>
                <a:r>
                  <a:rPr lang="en-US" sz="1200" dirty="0" err="1" smtClean="0"/>
                  <a:t>aturação</a:t>
                </a:r>
                <a:r>
                  <a:rPr lang="en-US" sz="1200" dirty="0" smtClean="0"/>
                  <a:t>:</a:t>
                </a:r>
              </a:p>
              <a:p>
                <a:pPr algn="ctr"/>
                <a:r>
                  <a:rPr lang="en-US" sz="1200" dirty="0" smtClean="0"/>
                  <a:t>valor de </a:t>
                </a:r>
                <a14:m>
                  <m:oMath xmlns:m="http://schemas.openxmlformats.org/officeDocument/2006/math">
                    <m:r>
                      <a:rPr lang="pt-BR" sz="1200" b="0" i="1" smtClean="0">
                        <a:latin typeface="Cambria Math" panose="02040503050406030204" pitchFamily="18" charset="0"/>
                      </a:rPr>
                      <m:t>𝑦</m:t>
                    </m:r>
                  </m:oMath>
                </a14:m>
                <a:r>
                  <a:rPr lang="en-US" sz="1200" dirty="0" smtClean="0"/>
                  <a:t> </a:t>
                </a:r>
                <a:r>
                  <a:rPr lang="en-US" sz="1200" dirty="0" err="1" smtClean="0"/>
                  <a:t>tende</a:t>
                </a:r>
                <a:r>
                  <a:rPr lang="en-US" sz="1200" dirty="0" smtClean="0"/>
                  <a:t> a 1 </a:t>
                </a:r>
                <a:r>
                  <a:rPr lang="en-US" sz="1200" dirty="0" err="1" smtClean="0"/>
                  <a:t>quando</a:t>
                </a:r>
                <a:r>
                  <a:rPr lang="en-US" sz="1200" dirty="0" smtClean="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smtClean="0"/>
                  <a:t>. </a:t>
                </a:r>
                <a:endParaRPr lang="en-US" sz="1200" dirty="0"/>
              </a:p>
            </p:txBody>
          </p:sp>
        </mc:Choice>
        <mc:Fallback>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smtClean="0"/>
                  <a:t>s</a:t>
                </a:r>
                <a:r>
                  <a:rPr lang="en-US" sz="1200" dirty="0" err="1" smtClean="0"/>
                  <a:t>aturação</a:t>
                </a:r>
                <a:r>
                  <a:rPr lang="en-US" sz="1200" dirty="0" smtClean="0"/>
                  <a:t>:</a:t>
                </a:r>
              </a:p>
              <a:p>
                <a:pPr algn="ctr"/>
                <a:r>
                  <a:rPr lang="en-US" sz="1200" dirty="0" smtClean="0"/>
                  <a:t>valor de </a:t>
                </a:r>
                <a14:m>
                  <m:oMath xmlns:m="http://schemas.openxmlformats.org/officeDocument/2006/math">
                    <m:r>
                      <a:rPr lang="pt-BR" sz="1200" b="0" i="1" smtClean="0">
                        <a:latin typeface="Cambria Math" panose="02040503050406030204" pitchFamily="18" charset="0"/>
                      </a:rPr>
                      <m:t>𝑦</m:t>
                    </m:r>
                  </m:oMath>
                </a14:m>
                <a:r>
                  <a:rPr lang="en-US" sz="1200" dirty="0" smtClean="0"/>
                  <a:t> </a:t>
                </a:r>
                <a:r>
                  <a:rPr lang="en-US" sz="1200" dirty="0" err="1" smtClean="0"/>
                  <a:t>tende</a:t>
                </a:r>
                <a:r>
                  <a:rPr lang="en-US" sz="1200" dirty="0" smtClean="0"/>
                  <a:t> a 0 </a:t>
                </a:r>
                <a:r>
                  <a:rPr lang="en-US" sz="1200" dirty="0" err="1" smtClean="0"/>
                  <a:t>quando</a:t>
                </a:r>
                <a:r>
                  <a:rPr lang="en-US" sz="1200" dirty="0" smtClean="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smtClean="0"/>
                  <a:t>. </a:t>
                </a:r>
                <a:endParaRPr lang="en-US" sz="1200" dirty="0"/>
              </a:p>
            </p:txBody>
          </p:sp>
        </mc:Choice>
        <mc:Fallback>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14609</TotalTime>
  <Words>2994</Words>
  <Application>Microsoft Office PowerPoint</Application>
  <PresentationFormat>Widescreen</PresentationFormat>
  <Paragraphs>305</Paragraphs>
  <Slides>26</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1297</cp:revision>
  <dcterms:created xsi:type="dcterms:W3CDTF">2020-04-06T23:46:10Z</dcterms:created>
  <dcterms:modified xsi:type="dcterms:W3CDTF">2022-10-21T18:23:10Z</dcterms:modified>
</cp:coreProperties>
</file>