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  <p:sldId id="3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6881" autoAdjust="0"/>
  </p:normalViewPr>
  <p:slideViewPr>
    <p:cSldViewPr snapToGrid="0">
      <p:cViewPr varScale="1">
        <p:scale>
          <a:sx n="101" d="100"/>
          <a:sy n="101" d="100"/>
        </p:scale>
        <p:origin x="9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</a:t>
            </a:r>
            <a:r>
              <a:rPr lang="pt-BR" dirty="0" err="1" smtClean="0"/>
              <a:t>AdaGrad</a:t>
            </a:r>
            <a:r>
              <a:rPr lang="pt-BR" dirty="0" smtClean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</a:t>
            </a:r>
            <a:r>
              <a:rPr lang="pt-BR" dirty="0"/>
              <a:t>GOODFELLOW, I., BENGIO, Y., COURVILLE, A., Deep Learning, MIT Press, 2016. HAYKIN, S. Neural Networks and Learning Machines, 3rd edition, Prentice-Hall, 2008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https://towardsdatascience.com/adaptive-learning-rate-adagrad-and-rmsprop-46a7d547d244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https://www.quora.com/Why-dont-we-initialize-the-weights-of-a-neural-network-to-zero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18/11/2022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2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Redução programada do passo de aprendizagem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escolha do</a:t>
                </a:r>
                <a:r>
                  <a:rPr lang="pt-BR" b="1" i="1" dirty="0" smtClean="0"/>
                  <a:t> passo de aprendizagem</a:t>
                </a:r>
                <a:r>
                  <a:rPr lang="pt-BR" dirty="0" smtClean="0"/>
                  <a:t> é complicada e exige um compromisso entre velocidade de convergência e estabilidade/precisão.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Pode-se </a:t>
                </a:r>
                <a:r>
                  <a:rPr lang="pt-BR" dirty="0"/>
                  <a:t>usar um valor fixo, mas </a:t>
                </a:r>
                <a:r>
                  <a:rPr lang="pt-BR" dirty="0" smtClean="0"/>
                  <a:t>geralmente para o GDE e MB, </a:t>
                </a:r>
                <a:r>
                  <a:rPr lang="pt-BR" dirty="0"/>
                  <a:t>se adota uma variação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</a:t>
                </a:r>
                <a:r>
                  <a:rPr lang="pt-BR" dirty="0" smtClean="0"/>
                  <a:t>deixa-se o </a:t>
                </a:r>
                <a:r>
                  <a:rPr lang="pt-BR" dirty="0"/>
                  <a:t>valor do passo de aprendizagem fixo, como mostrado na figura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Porém, </a:t>
                </a:r>
                <a:r>
                  <a:rPr lang="pt-BR" dirty="0"/>
                  <a:t>a definição dos </a:t>
                </a:r>
                <a:r>
                  <a:rPr lang="pt-BR" dirty="0" err="1" smtClean="0"/>
                  <a:t>hiperparâmetros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  <a:blipFill rotWithShape="0">
                <a:blip r:embed="rId2"/>
                <a:stretch>
                  <a:fillRect l="-1312" t="-2421" r="-1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005713" y="4714011"/>
            <a:ext cx="2150776" cy="2143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694580" y="4695251"/>
            <a:ext cx="2169300" cy="21627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65747" y="5594547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termo</a:t>
                </a:r>
                <a:r>
                  <a:rPr lang="pt-BR" dirty="0"/>
                  <a:t> </a:t>
                </a:r>
                <a:r>
                  <a:rPr lang="pt-BR" b="1" i="1" dirty="0"/>
                  <a:t>momento</a:t>
                </a:r>
                <a:r>
                  <a:rPr lang="pt-BR" dirty="0"/>
                  <a:t> é adicionado à equação de atualização dos pesos para trazer </a:t>
                </a:r>
                <a:r>
                  <a:rPr lang="pt-BR" b="1" i="1" dirty="0"/>
                  <a:t>informação de gradientes anteriores acumulados </a:t>
                </a:r>
                <a:r>
                  <a:rPr lang="pt-BR" dirty="0"/>
                  <a:t>ao seu ajuste.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tem o potencial de </a:t>
                </a:r>
                <a:r>
                  <a:rPr lang="pt-BR" dirty="0" smtClean="0"/>
                  <a:t>aumentar a velocidade de </a:t>
                </a:r>
                <a:r>
                  <a:rPr lang="pt-BR" dirty="0"/>
                  <a:t>convergência das versões online e em mini-lotes do gradiente </a:t>
                </a:r>
                <a:r>
                  <a:rPr lang="pt-BR" dirty="0" smtClean="0"/>
                  <a:t>descendente e deixá-las mais estáveis.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com o </a:t>
                </a:r>
                <a:r>
                  <a:rPr lang="pt-BR" b="1" i="1" dirty="0"/>
                  <a:t>termo momento</a:t>
                </a:r>
                <a:r>
                  <a:rPr lang="pt-BR" dirty="0"/>
                  <a:t> é 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velocidade</a:t>
                </a:r>
                <a:r>
                  <a:rPr lang="pt-BR" dirty="0"/>
                  <a:t>, a qual é atualizada da seguinte forma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coeficiente de momento</a:t>
                </a:r>
                <a:r>
                  <a:rPr lang="pt-BR" dirty="0"/>
                  <a:t> e determina com que rapidez as contribuições de gradientes anteriores decaem (ou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r="-1149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Em física, </a:t>
                </a:r>
                <a:r>
                  <a:rPr lang="pt-BR" b="1" i="1" dirty="0"/>
                  <a:t>m</a:t>
                </a:r>
                <a:r>
                  <a:rPr lang="pt-BR" b="1" i="1" dirty="0" smtClean="0"/>
                  <a:t>omento</a:t>
                </a:r>
                <a:r>
                  <a:rPr lang="pt-BR" dirty="0" smtClean="0"/>
                  <a:t> é </a:t>
                </a:r>
                <a:r>
                  <a:rPr lang="pt-BR" dirty="0"/>
                  <a:t>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No </a:t>
                </a:r>
                <a:r>
                  <a:rPr lang="pt-BR" dirty="0"/>
                  <a:t>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momento da partícula.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termo momento adiciona 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de atualizações anteriores dos pesos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aponta na mesma direção por várias iterações, o termo aumenta o tamanho dos passos dados </a:t>
                </a:r>
                <a:r>
                  <a:rPr lang="pt-BR" dirty="0" smtClean="0"/>
                  <a:t>naquela direção.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muda de direção a cada nova iteração, o termo momento suaviza as </a:t>
                </a:r>
                <a:r>
                  <a:rPr lang="pt-BR" dirty="0" smtClean="0"/>
                  <a:t>variações (figura ao lado).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  <a:blipFill rotWithShape="0">
                <a:blip r:embed="rId3"/>
                <a:stretch>
                  <a:fillRect l="-1252" t="-1937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085633" y="1690528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adicional funciona como um fator de correção que pode aumentar, em alguns casos, a velocidade de convergência do algoritmo.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motivou o surgimento de um conjunto de métodos com mecanismos capazes de </a:t>
                </a:r>
                <a:r>
                  <a:rPr lang="pt-BR" dirty="0" smtClean="0"/>
                  <a:t>ajustá-lo </a:t>
                </a:r>
                <a:r>
                  <a:rPr lang="pt-BR" dirty="0"/>
                  <a:t>dinamicamente.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passo é ajustado de acordo com o desempenho da </a:t>
                </a:r>
                <a:r>
                  <a:rPr lang="pt-BR" dirty="0" smtClean="0"/>
                  <a:t>rede, i.e., informação dos gradientes passados.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Além </a:t>
                </a:r>
                <a:r>
                  <a:rPr lang="pt-BR" dirty="0"/>
                  <a:t>disso, pode-se ter </a:t>
                </a:r>
                <a:r>
                  <a:rPr lang="pt-BR" b="1" i="1" dirty="0"/>
                  <a:t>passos diferentes para cada peso do modelo</a:t>
                </a:r>
                <a:r>
                  <a:rPr lang="pt-BR" dirty="0"/>
                  <a:t>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são adequados para redes neurais, onde a superfície de erro é diferente em diferentes dimensões, tornando a atualização dos pesos mais efetiva.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Dentre as técnicas mais </a:t>
                </a:r>
                <a:r>
                  <a:rPr lang="pt-BR" dirty="0" smtClean="0"/>
                  <a:t>populares </a:t>
                </a:r>
                <a:r>
                  <a:rPr lang="pt-BR" dirty="0"/>
                  <a:t>dessa classe estão </a:t>
                </a:r>
                <a:r>
                  <a:rPr lang="pt-BR" b="1" i="1" dirty="0"/>
                  <a:t>AdaGrad</a:t>
                </a:r>
                <a:r>
                  <a:rPr lang="pt-BR" dirty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  <a:blipFill rotWithShape="0">
                <a:blip r:embed="rId3"/>
                <a:stretch>
                  <a:fillRect l="-814" t="-2990" r="-1194" b="-1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Uma </a:t>
            </a:r>
            <a:r>
              <a:rPr lang="pt-BR" dirty="0"/>
              <a:t>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</a:t>
            </a:r>
            <a:br>
              <a:rPr lang="pt-BR" dirty="0"/>
            </a:br>
            <a:r>
              <a:rPr lang="pt-BR" dirty="0"/>
              <a:t>eles dependem de uma </a:t>
            </a:r>
            <a:r>
              <a:rPr lang="pt-BR" b="1" i="1" dirty="0"/>
              <a:t>inicialização dos pesos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(representações numéricas: </a:t>
            </a:r>
            <a:r>
              <a:rPr lang="pt-BR" b="1" i="1" dirty="0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 e falha completamente em convergir (e.g., desaparecimento e explosão dos gradientes).</a:t>
            </a:r>
          </a:p>
          <a:p>
            <a:r>
              <a:rPr lang="pt-BR" dirty="0" smtClean="0"/>
              <a:t>A inicialização também </a:t>
            </a:r>
            <a:r>
              <a:rPr lang="pt-BR" dirty="0"/>
              <a:t>pode </a:t>
            </a:r>
            <a:r>
              <a:rPr lang="pt-BR" dirty="0" smtClean="0"/>
              <a:t>fazer com que ocorram variações </a:t>
            </a:r>
            <a:r>
              <a:rPr lang="pt-BR" dirty="0"/>
              <a:t>expressivas na </a:t>
            </a:r>
            <a:r>
              <a:rPr lang="pt-BR" b="1" i="1" dirty="0"/>
              <a:t>velocidade de convergência</a:t>
            </a:r>
            <a:r>
              <a:rPr lang="pt-BR" dirty="0"/>
              <a:t> (e.g., platôs, pontos de sela).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mesma </a:t>
            </a:r>
            <a:r>
              <a:rPr lang="pt-BR" b="1" i="1" dirty="0"/>
              <a:t>função de ativação</a:t>
            </a:r>
            <a:r>
              <a:rPr lang="pt-BR" dirty="0"/>
              <a:t> e conectados às mesmas entradas, devem ter pesos iniciais diferentes. </a:t>
            </a:r>
          </a:p>
          <a:p>
            <a:r>
              <a:rPr lang="pt-BR" dirty="0"/>
              <a:t>Isso, portanto, sugere uma </a:t>
            </a:r>
            <a:r>
              <a:rPr lang="pt-BR" b="1" i="1" dirty="0"/>
              <a:t>abordagem </a:t>
            </a:r>
            <a:r>
              <a:rPr lang="pt-BR" b="1" i="1" dirty="0" smtClean="0"/>
              <a:t>de inicialização aleatória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8757085" y="6581001"/>
            <a:ext cx="34349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https://www.deeplearning.ai/ai-notes/initialization/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</a:p>
          <a:p>
            <a:r>
              <a:rPr lang="pt-BR" dirty="0"/>
              <a:t>A 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de vista de 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como a tangente hiperbólica e a função logística) a operarem </a:t>
            </a:r>
            <a:r>
              <a:rPr lang="pt-BR" dirty="0" smtClean="0"/>
              <a:t>na região </a:t>
            </a:r>
            <a:r>
              <a:rPr lang="pt-BR" dirty="0"/>
              <a:t>de saturação, comprometendo a convergência do algoritmo.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outro lado, pesos de magnitude muita reduzida podem reduzir drasticamente o aprendizado das redes neurais.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na sequência listamos algumas </a:t>
            </a:r>
            <a:r>
              <a:rPr lang="pt-BR" b="1" i="1" dirty="0"/>
              <a:t>heurísticas</a:t>
            </a:r>
            <a:r>
              <a:rPr lang="pt-BR" dirty="0"/>
              <a:t> para inicialização dos pesos.</a:t>
            </a:r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ideia por trás delas é manter a </a:t>
                </a:r>
                <a:r>
                  <a:rPr lang="pt-BR" dirty="0"/>
                  <a:t>média das ativações </a:t>
                </a:r>
                <a:r>
                  <a:rPr lang="pt-BR" dirty="0" smtClean="0"/>
                  <a:t>igual a </a:t>
                </a:r>
                <a:r>
                  <a:rPr lang="pt-BR" b="1" i="1" dirty="0" smtClean="0"/>
                  <a:t>zero</a:t>
                </a:r>
                <a:r>
                  <a:rPr lang="pt-BR" dirty="0" smtClean="0"/>
                  <a:t> e </a:t>
                </a:r>
                <a:r>
                  <a:rPr lang="pt-BR" dirty="0"/>
                  <a:t>a variância das ativações </a:t>
                </a:r>
                <a:r>
                  <a:rPr lang="pt-BR" b="1" i="1" dirty="0" smtClean="0"/>
                  <a:t>constante</a:t>
                </a:r>
                <a:r>
                  <a:rPr lang="pt-BR" dirty="0" smtClean="0"/>
                  <a:t> ao longo das várias camadas da rede, pois desta forma evita-se o desaparecimento ou a explosão do gradiente.</a:t>
                </a:r>
              </a:p>
              <a:p>
                <a:r>
                  <a:rPr lang="pt-BR" dirty="0" smtClean="0"/>
                  <a:t>Considerando </a:t>
                </a:r>
                <a:r>
                  <a:rPr lang="pt-BR" dirty="0"/>
                  <a:t>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de seus nós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 smtClean="0"/>
                  <a:t>pesos de </a:t>
                </a:r>
                <a:r>
                  <a:rPr lang="pt-BR" b="1" i="1" dirty="0"/>
                  <a:t>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se mostra bastante eficiente na maioria dos casos.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  <a:blipFill rotWithShape="0">
                <a:blip r:embed="rId3"/>
                <a:stretch>
                  <a:fillRect l="-702" t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718877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Nenhuma (Linear), </a:t>
                          </a:r>
                          <a:r>
                            <a:rPr lang="pt-BR" sz="14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4718877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353" r="-79802" b="-4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353" r="-750" b="-4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0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Nenhuma (Linear), </a:t>
                          </a:r>
                          <a:r>
                            <a:rPr lang="pt-BR" sz="14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3109" r="-7980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3109" r="-75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1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4576" r="-7980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4576" r="-75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2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2269" r="-7980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2269" r="-75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Como vimos anteriormente, a </a:t>
            </a:r>
            <a:r>
              <a:rPr lang="pt-BR" dirty="0"/>
              <a:t>biblioteca SciKit-Learn disponibiliza algumas classes para o treinamento de redes neurais multi-layer perceptron.</a:t>
            </a:r>
          </a:p>
          <a:p>
            <a:r>
              <a:rPr lang="pt-BR" dirty="0"/>
              <a:t>Entretanto, suas implementações não se destinam a aplicações de larga escala. </a:t>
            </a:r>
          </a:p>
          <a:p>
            <a:r>
              <a:rPr lang="pt-BR" dirty="0"/>
              <a:t>Em particular, a biblioteca SciKit-Learn não oferece suporte a GPUs. </a:t>
            </a:r>
          </a:p>
          <a:p>
            <a:r>
              <a:rPr lang="pt-BR" dirty="0"/>
              <a:t>Para </a:t>
            </a:r>
            <a:r>
              <a:rPr lang="pt-BR" dirty="0" smtClean="0"/>
              <a:t>implementações de </a:t>
            </a:r>
            <a:r>
              <a:rPr lang="pt-BR" b="1" i="1" dirty="0" smtClean="0"/>
              <a:t>modelos de aprendizado profundo </a:t>
            </a:r>
            <a:r>
              <a:rPr lang="pt-BR" dirty="0" smtClean="0"/>
              <a:t>escaláveis, muito </a:t>
            </a:r>
            <a:r>
              <a:rPr lang="pt-BR" dirty="0"/>
              <a:t>mais </a:t>
            </a:r>
            <a:r>
              <a:rPr lang="pt-BR" dirty="0" smtClean="0"/>
              <a:t>rápidos, flexíveis</a:t>
            </a:r>
            <a:r>
              <a:rPr lang="pt-BR" dirty="0"/>
              <a:t> </a:t>
            </a:r>
            <a:r>
              <a:rPr lang="pt-BR" dirty="0" smtClean="0"/>
              <a:t>e baseados </a:t>
            </a:r>
            <a:r>
              <a:rPr lang="pt-BR" dirty="0"/>
              <a:t>em </a:t>
            </a:r>
            <a:r>
              <a:rPr lang="pt-BR" dirty="0" smtClean="0"/>
              <a:t>GPU, </a:t>
            </a:r>
            <a:r>
              <a:rPr lang="pt-BR" dirty="0"/>
              <a:t>devemos utilizar </a:t>
            </a:r>
            <a:r>
              <a:rPr lang="pt-BR" dirty="0" smtClean="0"/>
              <a:t>bibliotecas </a:t>
            </a:r>
            <a:r>
              <a:rPr lang="pt-BR" dirty="0"/>
              <a:t>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biblioteca de alto-nível para desenvolvimento de aplicações Deep Learning de forma simples. É capaz de rodar sobre TensorFlow, Theano ou Apache MXNet.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biblioteca para a criação de redes neurais compatíveis com o SciKit-Learn que encapsula 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>
                <a:solidFill>
                  <a:srgbClr val="00B050"/>
                </a:solidFill>
              </a:rPr>
              <a:t>11/12/2022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Apenas </a:t>
            </a:r>
            <a:r>
              <a:rPr lang="pt-BR" dirty="0"/>
              <a:t>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Mas,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 última aula, discutimos como as redes neurais aprendem.</a:t>
            </a:r>
          </a:p>
          <a:p>
            <a:r>
              <a:rPr lang="pt-BR" dirty="0"/>
              <a:t>Vimos que isso é feito através da minimização de uma função de custo.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</a:t>
            </a:r>
            <a:r>
              <a:rPr lang="pt-BR" dirty="0" err="1"/>
              <a:t>multi-classe</a:t>
            </a:r>
            <a:r>
              <a:rPr lang="pt-BR" dirty="0"/>
              <a:t>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custo é realizada iterativamente com a retropropagação do erro até que não haja mais melhoria na performance da rede neural.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Nesta aula, iremos discutir algumas visões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Portanto, começamos relembrando sobre 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retropropagação/backpropagation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Vimos também que se calcula o gradiente associado a cada exemplo de entrada e saída da rede e que a média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total de exemplos.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em relação ao peso,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surge aqui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b="1" i="1" dirty="0"/>
                  <a:t>,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921" t="-2421" r="-1138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547212" y="4144617"/>
            <a:ext cx="2913222" cy="151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6460434" y="3247135"/>
            <a:ext cx="894523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Nesse questionamento, existem duas abordagens opostas: o cálculo </a:t>
            </a:r>
            <a:r>
              <a:rPr lang="pt-BR" b="1" i="1" dirty="0"/>
              <a:t>online</a:t>
            </a:r>
            <a:r>
              <a:rPr lang="pt-BR" dirty="0"/>
              <a:t> (ou seja, 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</a:t>
            </a:r>
            <a:r>
              <a:rPr lang="pt-BR" dirty="0"/>
              <a:t>(sinápticos e bias)</a:t>
            </a:r>
            <a:r>
              <a:rPr lang="pt-BR" b="1" i="1" dirty="0"/>
              <a:t> </a:t>
            </a:r>
            <a:r>
              <a:rPr lang="pt-BR" dirty="0"/>
              <a:t>com o cálculo </a:t>
            </a:r>
            <a:r>
              <a:rPr lang="pt-BR" b="1" i="1" dirty="0"/>
              <a:t>online </a:t>
            </a:r>
            <a:r>
              <a:rPr lang="pt-BR" dirty="0"/>
              <a:t>do gradiente, como mostra o algoritmo abaixo.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(iterações)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 e saídas correspondentes.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blipFill>
                <a:blip r:embed="rId2"/>
                <a:stretch>
                  <a:fillRect l="-211" t="-415" b="-12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O outro extremo seria utilizar todo o conjunto de exemplos para calcular o gradiente antes de atualizar os pesos.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Nas </a:t>
                </a:r>
                <a:r>
                  <a:rPr lang="pt-BR" b="1" i="1" dirty="0"/>
                  <a:t>redes neurais profundas </a:t>
                </a:r>
                <a:r>
                  <a:rPr lang="pt-BR" dirty="0"/>
                  <a:t>(ou </a:t>
                </a:r>
                <a:r>
                  <a:rPr lang="pt-BR" b="1" i="1" dirty="0"/>
                  <a:t>deep learning</a:t>
                </a:r>
                <a:r>
                  <a:rPr lang="pt-BR" dirty="0"/>
                  <a:t>), usadas com muita frequência em problemas com enormes conjuntos de dados, a regra é adotar o caminho do meio, usando a abordagem com </a:t>
                </a:r>
                <a:r>
                  <a:rPr lang="pt-BR" b="1" i="1" dirty="0"/>
                  <a:t>mini-batches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Nesse caso, a adaptação dos </a:t>
                </a:r>
                <a:r>
                  <a:rPr lang="pt-BR" b="1" i="1" dirty="0"/>
                  <a:t>pesos</a:t>
                </a:r>
                <a:r>
                  <a:rPr lang="pt-BR" dirty="0"/>
                  <a:t> é realizada com um gradiente calculado a partir de conjunto com mais de um e menos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exemplos. 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As amostras que compõem o </a:t>
                </a:r>
                <a:r>
                  <a:rPr lang="pt-BR" b="1" i="1" dirty="0" err="1"/>
                  <a:t>mini-batch</a:t>
                </a:r>
                <a:r>
                  <a:rPr lang="pt-BR" dirty="0"/>
                  <a:t> devem ser </a:t>
                </a:r>
                <a:r>
                  <a:rPr lang="pt-BR" b="1" i="1" dirty="0"/>
                  <a:t>aleatoriamente</a:t>
                </a:r>
                <a:r>
                  <a:rPr lang="pt-BR" dirty="0"/>
                  <a:t> escolhidas a partir do conjunto de treinamento. O algoritmo abaixo ilustra isso.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  <a:blipFill>
                <a:blip r:embed="rId2"/>
                <a:stretch>
                  <a:fillRect l="-815" t="-5386" r="-489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,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 e o tamanho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do </a:t>
                </a:r>
                <a:r>
                  <a:rPr lang="pt-BR" sz="1600" dirty="0" err="1"/>
                  <a:t>mini-batch</a:t>
                </a:r>
                <a:r>
                  <a:rPr lang="pt-BR" sz="1600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entrada, amostrado aleatóriamente sem reposição do conjunto de treinamento,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blipFill>
                <a:blip r:embed="rId3"/>
                <a:stretch>
                  <a:fillRect l="-169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2682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</a:t>
            </a:r>
            <a:r>
              <a:rPr lang="pt-BR" dirty="0"/>
              <a:t>de uma rede neural. </a:t>
            </a:r>
          </a:p>
          <a:p>
            <a:r>
              <a:rPr lang="pt-BR" dirty="0"/>
              <a:t>Aqui, vamos nos ater aos métodos mais usuais na literatura moderna, que se encontra bastante focada no </a:t>
            </a:r>
            <a:r>
              <a:rPr lang="pt-BR" b="1" i="1" dirty="0"/>
              <a:t>apredizado 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</a:t>
            </a:r>
            <a:r>
              <a:rPr lang="pt-BR" dirty="0" smtClean="0"/>
              <a:t>aprendizado </a:t>
            </a:r>
            <a:r>
              <a:rPr lang="pt-BR" b="1" i="1" dirty="0" smtClean="0"/>
              <a:t>online</a:t>
            </a:r>
            <a:r>
              <a:rPr lang="pt-BR" dirty="0" smtClean="0"/>
              <a:t> </a:t>
            </a:r>
            <a:r>
              <a:rPr lang="pt-BR" dirty="0"/>
              <a:t>utiliza um único exemplo </a:t>
            </a:r>
            <a:r>
              <a:rPr lang="pt-BR" dirty="0" smtClean="0"/>
              <a:t>(tomado </a:t>
            </a:r>
            <a:r>
              <a:rPr lang="pt-BR" dirty="0"/>
              <a:t>aleatóriamente) para </a:t>
            </a:r>
            <a:r>
              <a:rPr lang="pt-BR" b="1" i="1" dirty="0"/>
              <a:t>estimar</a:t>
            </a:r>
            <a:r>
              <a:rPr lang="pt-BR" dirty="0"/>
              <a:t>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Caso </a:t>
            </a:r>
            <a:r>
              <a:rPr lang="pt-BR" dirty="0"/>
              <a:t>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</a:t>
            </a:r>
            <a:r>
              <a:rPr lang="pt-BR" b="1" i="1" dirty="0" smtClean="0"/>
              <a:t>ordem</a:t>
            </a:r>
            <a:r>
              <a:rPr lang="pt-BR" dirty="0" smtClean="0"/>
              <a:t> (ou seja, métodos baseados na derivada parcial de primeira ordem), </a:t>
            </a:r>
            <a:r>
              <a:rPr lang="pt-BR" dirty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18203</TotalTime>
  <Words>2314</Words>
  <Application>Microsoft Office PowerPoint</Application>
  <PresentationFormat>Widescreen</PresentationFormat>
  <Paragraphs>247</Paragraphs>
  <Slides>23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1384</cp:revision>
  <dcterms:created xsi:type="dcterms:W3CDTF">2020-04-06T23:46:10Z</dcterms:created>
  <dcterms:modified xsi:type="dcterms:W3CDTF">2022-11-18T12:41:09Z</dcterms:modified>
</cp:coreProperties>
</file>