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12" r:id="rId16"/>
    <p:sldId id="360" r:id="rId17"/>
    <p:sldId id="313" r:id="rId18"/>
    <p:sldId id="314" r:id="rId19"/>
    <p:sldId id="315" r:id="rId20"/>
    <p:sldId id="316" r:id="rId21"/>
    <p:sldId id="364" r:id="rId22"/>
    <p:sldId id="363" r:id="rId23"/>
    <p:sldId id="269" r:id="rId24"/>
    <p:sldId id="303" r:id="rId25"/>
    <p:sldId id="271" r:id="rId26"/>
    <p:sldId id="365"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3392" autoAdjust="0"/>
  </p:normalViewPr>
  <p:slideViewPr>
    <p:cSldViewPr snapToGrid="0">
      <p:cViewPr varScale="1">
        <p:scale>
          <a:sx n="95" d="100"/>
          <a:sy n="95" d="100"/>
        </p:scale>
        <p:origin x="46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06/05/2022</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06/05/2022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06/05/2022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06/05/2022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06/05/2022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06/05/2022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06/05/2022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06/05/2022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06/05/2022</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emf"/><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1.png"/><Relationship Id="rId9"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hyperlink" Target="https://mybinder.org/v2/gh/zz4fap/t320_aprendizado_de_maquina/main?filepath=labs/Laboratorio7.ipynb"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39.jpe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386691"/>
          </a:xfrm>
        </p:spPr>
        <p:txBody>
          <a:bodyPr>
            <a:normAutofit lnSpcReduction="10000"/>
          </a:bodyPr>
          <a:lstStyle/>
          <a:p>
            <a:r>
              <a:rPr lang="pt-BR" dirty="0"/>
              <a:t>É um problema encontrado quando treinamos </a:t>
            </a:r>
            <a:r>
              <a:rPr lang="pt-BR" b="1" i="1" dirty="0"/>
              <a:t>redes neurais profundas</a:t>
            </a:r>
            <a:r>
              <a:rPr lang="pt-BR" dirty="0"/>
              <a:t>, ou seja, com muitas camadas escondidas, com métodos de aprendizado baseados em informações do gradiente e funções de ativação sigmoide ou tangente hiperbólica.</a:t>
            </a:r>
          </a:p>
          <a:p>
            <a:r>
              <a:rPr lang="pt-BR" dirty="0"/>
              <a:t>Ocorre devido à natureza do </a:t>
            </a:r>
            <a:r>
              <a:rPr lang="pt-BR" b="1" i="1" dirty="0"/>
              <a:t>algoritmo de retropropagação </a:t>
            </a:r>
            <a:r>
              <a:rPr lang="pt-BR" dirty="0"/>
              <a:t>usado para treinar a rede neural.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64" y="4212316"/>
            <a:ext cx="7163371" cy="2523991"/>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049000" cy="5032375"/>
              </a:xfrm>
            </p:spPr>
            <p:txBody>
              <a:bodyPr>
                <a:normAutofit lnSpcReduction="10000"/>
              </a:bodyPr>
              <a:lstStyle/>
              <a:p>
                <a:r>
                  <a:rPr lang="pt-BR" dirty="0"/>
                  <a:t>Lembrem-se que as </a:t>
                </a:r>
                <a:r>
                  <a:rPr lang="pt-BR" b="1" i="1" dirty="0"/>
                  <a:t>funções de ativação </a:t>
                </a:r>
                <a:r>
                  <a:rPr lang="pt-BR" dirty="0"/>
                  <a:t>como </a:t>
                </a:r>
                <a:r>
                  <a:rPr lang="pt-BR" b="1" i="1" dirty="0"/>
                  <a:t>tangente hiperbólica </a:t>
                </a:r>
                <a:r>
                  <a:rPr lang="pt-BR" dirty="0"/>
                  <a:t>ou</a:t>
                </a:r>
                <a:r>
                  <a:rPr lang="pt-BR" b="1" i="1" dirty="0"/>
                  <a:t> logística</a:t>
                </a:r>
                <a:r>
                  <a:rPr lang="pt-BR" dirty="0"/>
                  <a:t>, têm gradientes (i.e.,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através da </a:t>
                </a:r>
                <a:r>
                  <a:rPr lang="pt-BR" b="1" i="1" dirty="0"/>
                  <a:t>regra da cadeia</a:t>
                </a:r>
                <a:r>
                  <a:rPr lang="pt-BR" dirty="0"/>
                  <a:t>.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a:p>
              <a:p>
                <a:r>
                  <a:rPr lang="pt-BR" dirty="0"/>
                  <a:t>Em outras palavras, devido a regra da cadeia, a derivada de uma função de ativação em uma dada camada da rede neural é o produto das derivadas das funções de ativação no caminho desde a camada final até a camada atual.</a:t>
                </a:r>
              </a:p>
              <a:p>
                <a:r>
                  <a:rPr lang="pt-BR" dirty="0"/>
                  <a:t>Ou seja, no caminho inverso, da camada de saída para a camada de atual.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049000" cy="5032375"/>
              </a:xfrm>
              <a:blipFill rotWithShape="0">
                <a:blip r:embed="rId3"/>
                <a:stretch>
                  <a:fillRect l="-993" t="-2663" r="-1490"/>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isso tem o efeito de multiplicar </a:t>
                </a:r>
                <a14:m>
                  <m:oMath xmlns:m="http://schemas.openxmlformats.org/officeDocument/2006/math">
                    <m:r>
                      <a:rPr lang="pt-BR" b="1" i="1">
                        <a:latin typeface="Cambria Math" panose="02040503050406030204" pitchFamily="18" charset="0"/>
                      </a:rPr>
                      <m:t>𝑴</m:t>
                    </m:r>
                  </m:oMath>
                </a14:m>
                <a:r>
                  <a:rPr lang="pt-BR" dirty="0"/>
                  <a:t> desses pequenos valores para calcular os gradientes das primeiras camadas.</a:t>
                </a:r>
              </a:p>
              <a:p>
                <a:r>
                  <a:rPr lang="pt-BR" dirty="0"/>
                  <a:t>O que significa que o gradiente (i.e., o erro propagado) diminui exponencialmente 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nós das camadas iniciais aprendem muito mais lentamente do que os nós das camadas finais, pois o valor do gradiente é muito pequeno, fazendo com que a atualização dos pesos também seja pequena (i.e., lenta).</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a:blip r:embed="rId3"/>
                <a:stretch>
                  <a:fillRect l="-816" t="-3024"/>
                </a:stretch>
              </a:blipFill>
            </p:spPr>
            <p:txBody>
              <a:bodyPr/>
              <a:lstStyle/>
              <a:p>
                <a:r>
                  <a:rPr lang="en-US">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9257" y="4627182"/>
            <a:ext cx="6144364" cy="2164947"/>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7500" lnSpcReduction="20000"/>
              </a:bodyPr>
              <a:lstStyle/>
              <a:p>
                <a:pPr marL="0" indent="0">
                  <a:buNone/>
                </a:pPr>
                <a:r>
                  <a:rPr lang="en-US" dirty="0"/>
                  <a:t>Considerações: </a:t>
                </a:r>
              </a:p>
              <a:p>
                <a:pPr marL="285750" indent="-285750"/>
                <a:r>
                  <a:rPr lang="en-US" dirty="0" err="1"/>
                  <a:t>Perceptrons</a:t>
                </a:r>
                <a:r>
                  <a:rPr lang="en-US" dirty="0"/>
                  <a:t> com </a:t>
                </a:r>
                <a:r>
                  <a:rPr lang="en-US" dirty="0" err="1"/>
                  <a:t>função</a:t>
                </a:r>
                <a:r>
                  <a:rPr lang="en-US" dirty="0"/>
                  <a:t> de </a:t>
                </a:r>
                <a:r>
                  <a:rPr lang="en-US" dirty="0" err="1"/>
                  <a:t>ativação</a:t>
                </a:r>
                <a:r>
                  <a:rPr lang="en-US" dirty="0"/>
                  <a:t> </a:t>
                </a:r>
                <a:r>
                  <a:rPr lang="en-US" dirty="0" err="1"/>
                  <a:t>sigmoide</a:t>
                </a:r>
                <a:r>
                  <a:rPr lang="en-US" dirty="0"/>
                  <a:t>,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en-US" dirty="0"/>
                  <a:t>.</a:t>
                </a:r>
              </a:p>
              <a:p>
                <a:pPr marL="285750" indent="-285750"/>
                <a:r>
                  <a:rPr lang="en-US" dirty="0" err="1"/>
                  <a:t>Minimização</a:t>
                </a:r>
                <a:r>
                  <a:rPr lang="en-US" dirty="0"/>
                  <a:t> do </a:t>
                </a:r>
                <a:r>
                  <a:rPr lang="en-US" dirty="0" err="1"/>
                  <a:t>erro</a:t>
                </a:r>
                <a:r>
                  <a:rPr lang="en-US" dirty="0"/>
                  <a:t> </a:t>
                </a:r>
                <a:r>
                  <a:rPr lang="en-US" dirty="0" err="1"/>
                  <a:t>quadrático</a:t>
                </a:r>
                <a:r>
                  <a:rPr lang="en-US" dirty="0"/>
                  <a:t> </a:t>
                </a:r>
                <a:r>
                  <a:rPr lang="en-US" dirty="0" err="1"/>
                  <a:t>médio</a:t>
                </a:r>
                <a:r>
                  <a:rPr lang="en-US"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en-US"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oMath>
                </a14:m>
                <a:endParaRPr lang="pt-BR" dirty="0"/>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oMath>
                </a14:m>
                <a:endParaRPr lang="en-US" dirty="0"/>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a14:m>
                <a:endParaRPr lang="pt-BR" dirty="0"/>
              </a:p>
              <a:p>
                <a:pPr marL="285750" indent="-285750"/>
                <a:r>
                  <a:rPr lang="pt-BR" dirty="0"/>
                  <a:t>Regras de atualização dos pesos dadas por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en-US"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regra da cadeia.</a:t>
                </a:r>
                <a:endParaRPr lang="en-US" dirty="0"/>
              </a:p>
            </p:txBody>
          </p:sp>
        </mc:Choice>
        <mc:Fallback>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a:blip r:embed="rId2"/>
                <a:stretch>
                  <a:fillRect l="-653" t="-2457" b="-123"/>
                </a:stretch>
              </a:blipFill>
            </p:spPr>
            <p:txBody>
              <a:bodyPr/>
              <a:lstStyle/>
              <a:p>
                <a:r>
                  <a:rPr lang="en-US">
                    <a:noFill/>
                  </a:rPr>
                  <a:t> </a:t>
                </a:r>
              </a:p>
            </p:txBody>
          </p:sp>
        </mc:Fallback>
      </mc:AlternateContent>
      <p:grpSp>
        <p:nvGrpSpPr>
          <p:cNvPr id="4" name="Agrupar 3">
            <a:extLst>
              <a:ext uri="{FF2B5EF4-FFF2-40B4-BE49-F238E27FC236}">
                <a16:creationId xmlns:a16="http://schemas.microsoft.com/office/drawing/2014/main" id="{DDA32F11-9374-4C54-ABCD-0438654B8E82}"/>
              </a:ext>
            </a:extLst>
          </p:cNvPr>
          <p:cNvGrpSpPr/>
          <p:nvPr/>
        </p:nvGrpSpPr>
        <p:grpSpPr>
          <a:xfrm>
            <a:off x="4902699" y="1219115"/>
            <a:ext cx="3070723" cy="538650"/>
            <a:chOff x="3470196" y="2338442"/>
            <a:chExt cx="3070723" cy="538650"/>
          </a:xfrm>
        </p:grpSpPr>
        <p:sp>
          <p:nvSpPr>
            <p:cNvPr id="5" name="Elipse 4">
              <a:extLst>
                <a:ext uri="{FF2B5EF4-FFF2-40B4-BE49-F238E27FC236}">
                  <a16:creationId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6" name="Elipse 5">
              <a:extLst>
                <a:ext uri="{FF2B5EF4-FFF2-40B4-BE49-F238E27FC236}">
                  <a16:creationId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cxnSp>
          <p:nvCxnSpPr>
            <p:cNvPr id="7" name="Conector de seta reta 10">
              <a:extLst>
                <a:ext uri="{FF2B5EF4-FFF2-40B4-BE49-F238E27FC236}">
                  <a16:creationId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4"/>
                  <a:stretch>
                    <a:fillRect r="-229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CaixaDeTexto 11">
                  <a:extLst>
                    <a:ext uri="{FF2B5EF4-FFF2-40B4-BE49-F238E27FC236}">
                      <a16:creationId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5"/>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CaixaDeTexto 13">
                  <a:extLst>
                    <a:ext uri="{FF2B5EF4-FFF2-40B4-BE49-F238E27FC236}">
                      <a16:creationId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6"/>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id="{E4EBB7CB-9B70-401A-B744-8CD1F89E3BB9}"/>
              </a:ext>
            </a:extLst>
          </p:cNvPr>
          <p:cNvSpPr/>
          <p:nvPr/>
        </p:nvSpPr>
        <p:spPr>
          <a:xfrm>
            <a:off x="7857812" y="455174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9676410" y="5043685"/>
            <a:ext cx="1567544"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18" idx="1"/>
          </p:cNvCxnSpPr>
          <p:nvPr/>
        </p:nvCxnSpPr>
        <p:spPr>
          <a:xfrm flipV="1">
            <a:off x="7555743" y="5305295"/>
            <a:ext cx="2120667" cy="213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5" idx="0"/>
          </p:cNvCxnSpPr>
          <p:nvPr/>
        </p:nvCxnSpPr>
        <p:spPr>
          <a:xfrm>
            <a:off x="8109812" y="4551742"/>
            <a:ext cx="1566598" cy="59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p:cNvCxnSpPr>
          <p:nvPr/>
        </p:nvCxnSpPr>
        <p:spPr>
          <a:xfrm flipV="1">
            <a:off x="8757298" y="5486146"/>
            <a:ext cx="860545" cy="136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a:blip r:embed="rId7"/>
          <a:stretch>
            <a:fillRect/>
          </a:stretch>
        </p:blipFill>
        <p:spPr>
          <a:xfrm>
            <a:off x="9046004" y="2425237"/>
            <a:ext cx="2787860" cy="2090896"/>
          </a:xfrm>
          <a:prstGeom prst="rect">
            <a:avLst/>
          </a:prstGeom>
        </p:spPr>
      </p:pic>
      <p:sp>
        <p:nvSpPr>
          <p:cNvPr id="27" name="Seta: para Baixo 26">
            <a:extLst>
              <a:ext uri="{FF2B5EF4-FFF2-40B4-BE49-F238E27FC236}">
                <a16:creationId xmlns:a16="http://schemas.microsoft.com/office/drawing/2014/main" id="{F17E8019-DA59-4DA6-AC72-A647F45BB806}"/>
              </a:ext>
            </a:extLst>
          </p:cNvPr>
          <p:cNvSpPr/>
          <p:nvPr/>
        </p:nvSpPr>
        <p:spPr>
          <a:xfrm rot="10800000">
            <a:off x="10274136" y="4547817"/>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id="{921DA05B-3836-445F-BC79-728E549B3546}"/>
              </a:ext>
            </a:extLst>
          </p:cNvPr>
          <p:cNvSpPr/>
          <p:nvPr/>
        </p:nvSpPr>
        <p:spPr>
          <a:xfrm>
            <a:off x="7344445" y="5533031"/>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B941F51B-31BC-4A18-8D32-EC0300AE86DD}"/>
              </a:ext>
            </a:extLst>
          </p:cNvPr>
          <p:cNvSpPr/>
          <p:nvPr/>
        </p:nvSpPr>
        <p:spPr>
          <a:xfrm>
            <a:off x="8334793" y="5512935"/>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646331"/>
          </a:xfrm>
          <a:prstGeom prst="rect">
            <a:avLst/>
          </a:prstGeom>
        </p:spPr>
        <p:txBody>
          <a:bodyPr wrap="square">
            <a:spAutoFit/>
          </a:bodyPr>
          <a:lstStyle/>
          <a:p>
            <a:pPr algn="ctr"/>
            <a:r>
              <a:rPr lang="pt-BR"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923330"/>
          </a:xfrm>
          <a:prstGeom prst="rect">
            <a:avLst/>
          </a:prstGeom>
        </p:spPr>
        <p:txBody>
          <a:bodyPr wrap="square">
            <a:spAutoFit/>
          </a:bodyPr>
          <a:lstStyle/>
          <a:p>
            <a:pPr algn="ctr"/>
            <a:r>
              <a:rPr lang="pt-BR" dirty="0"/>
              <a:t>Derivada da Função Retificadora</a:t>
            </a:r>
          </a:p>
        </p:txBody>
      </p: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p:sp>
        <p:nvSpPr>
          <p:cNvPr id="3" name="Content Placeholder 2"/>
          <p:cNvSpPr>
            <a:spLocks noGrp="1"/>
          </p:cNvSpPr>
          <p:nvPr>
            <p:ph idx="1"/>
          </p:nvPr>
        </p:nvSpPr>
        <p:spPr>
          <a:xfrm>
            <a:off x="838200" y="1825624"/>
            <a:ext cx="11120438" cy="5032376"/>
          </a:xfrm>
        </p:spPr>
        <p:txBody>
          <a:bodyPr>
            <a:normAutofit/>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sigmóide e tangente hiperbólica.</a:t>
            </a:r>
          </a:p>
          <a:p>
            <a:pPr lvl="1">
              <a:buFont typeface="Wingdings" panose="05000000000000000000" pitchFamily="2" charset="2"/>
              <a:buChar char="§"/>
            </a:pPr>
            <a:r>
              <a:rPr lang="pt-BR" dirty="0"/>
              <a:t>Não sofre com o </a:t>
            </a:r>
            <a:r>
              <a:rPr lang="pt-BR" b="1" i="1" dirty="0"/>
              <a:t>problema da dissipação do gradiente </a:t>
            </a:r>
            <a:r>
              <a:rPr lang="pt-BR" dirty="0"/>
              <a:t>pois seu gradiente é igual a 0 ou 1. Mesmo se multiplicarmos vários gradientes de várias camadas, não haverá diminuição do seu valor.</a:t>
            </a:r>
          </a:p>
          <a:p>
            <a:r>
              <a:rPr lang="pt-BR" dirty="0"/>
              <a:t>Outras funções de ativação são:</a:t>
            </a:r>
          </a:p>
          <a:p>
            <a:pPr lvl="1">
              <a:buFont typeface="Wingdings" panose="05000000000000000000" pitchFamily="2" charset="2"/>
              <a:buChar char="§"/>
            </a:pPr>
            <a:r>
              <a:rPr lang="pt-BR" dirty="0"/>
              <a:t>Identidade ou linear.</a:t>
            </a:r>
          </a:p>
          <a:p>
            <a:pPr lvl="1">
              <a:buFont typeface="Wingdings" panose="05000000000000000000" pitchFamily="2" charset="2"/>
              <a:buChar char="§"/>
            </a:pPr>
            <a:r>
              <a:rPr lang="pt-BR" dirty="0"/>
              <a:t>Gaussian Error Linear Unit (GELU).</a:t>
            </a:r>
          </a:p>
          <a:p>
            <a:pPr lvl="1">
              <a:buFont typeface="Wingdings" panose="05000000000000000000" pitchFamily="2" charset="2"/>
              <a:buChar char="§"/>
            </a:pPr>
            <a:r>
              <a:rPr lang="en-US" dirty="0"/>
              <a:t>Leaky rectified linear unit (Leaky </a:t>
            </a:r>
            <a:r>
              <a:rPr lang="en-US" dirty="0" err="1"/>
              <a:t>ReLU</a:t>
            </a:r>
            <a:r>
              <a:rPr lang="en-US" dirty="0"/>
              <a:t>).</a:t>
            </a:r>
            <a:endParaRPr lang="pt-BR" dirty="0"/>
          </a:p>
          <a:p>
            <a:pPr lvl="1">
              <a:buFont typeface="Wingdings" panose="05000000000000000000" pitchFamily="2" charset="2"/>
              <a:buChar char="§"/>
            </a:pPr>
            <a:r>
              <a:rPr lang="pt-BR" dirty="0"/>
              <a:t>Gaussiana.</a:t>
            </a:r>
          </a:p>
          <a:p>
            <a:pPr lvl="1">
              <a:buFont typeface="Wingdings" panose="05000000000000000000" pitchFamily="2" charset="2"/>
              <a:buChar char="§"/>
            </a:pPr>
            <a:r>
              <a:rPr lang="pt-BR" dirty="0">
                <a:hlinkClick r:id="rId3"/>
              </a:rPr>
              <a:t>https://en.wikipedia.org/wiki/Activation_function#Table_of_activation_functions</a:t>
            </a:r>
            <a:endParaRPr lang="pt-BR" dirty="0"/>
          </a:p>
        </p:txBody>
      </p:sp>
    </p:spTree>
    <p:extLst>
      <p:ext uri="{BB962C8B-B14F-4D97-AF65-F5344CB8AC3E}">
        <p14:creationId xmlns:p14="http://schemas.microsoft.com/office/powerpoint/2010/main" val="29964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721640" cy="5032376"/>
          </a:xfrm>
        </p:spPr>
        <p:txBody>
          <a:bodyPr>
            <a:normAutofit fontScale="92500" lnSpcReduction="10000"/>
          </a:bodyPr>
          <a:lstStyle/>
          <a:p>
            <a:r>
              <a:rPr lang="pt-BR" dirty="0"/>
              <a:t>Existem basicamente duas maneiras distintas para se conectar os </a:t>
            </a:r>
            <a:r>
              <a:rPr lang="pt-BR" b="1" i="1" dirty="0"/>
              <a:t>nós</a:t>
            </a:r>
            <a:r>
              <a:rPr lang="pt-BR" dirty="0"/>
              <a:t> de uma rede.</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a:t>
            </a:r>
            <a:r>
              <a:rPr lang="pt-BR" i="1" dirty="0"/>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5"/>
            <a:ext cx="8054628" cy="4875426"/>
          </a:xfrm>
        </p:spPr>
        <p:txBody>
          <a:bodyPr>
            <a:normAutofit fontScale="77500" lnSpcReduction="20000"/>
          </a:bodyPr>
          <a:lstStyle/>
          <a:p>
            <a:r>
              <a:rPr lang="pt-BR" dirty="0"/>
              <a:t>Na figura ao lado, os </a:t>
            </a:r>
            <a:r>
              <a:rPr lang="pt-BR" b="1" i="1" dirty="0"/>
              <a:t>nós</a:t>
            </a:r>
            <a:r>
              <a:rPr lang="pt-BR" dirty="0"/>
              <a:t> da rede tem conexões em 2 direções, desta forma, o sinal percorre a rede nas direções direta e reversa.</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de alguns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os níveis de ativação da rede formam um </a:t>
            </a:r>
            <a:r>
              <a:rPr lang="pt-BR" b="1" i="1" dirty="0"/>
              <a:t>sistema dinâmico </a:t>
            </a:r>
            <a:r>
              <a:rPr lang="pt-BR" dirty="0"/>
              <a:t>que pode atingir um estado estável, exibir oscilações ou mesmo um comportamento caótico, ou seja, divergir.</a:t>
            </a:r>
          </a:p>
          <a:p>
            <a:r>
              <a:rPr lang="pt-BR" dirty="0"/>
              <a:t>Além disso, a resposta da rede a uma determinada entrada depende do seu estado inicial, que pode depender das entradas anteriores.</a:t>
            </a:r>
          </a:p>
          <a:p>
            <a:r>
              <a:rPr lang="pt-BR" dirty="0"/>
              <a:t>Portanto, </a:t>
            </a:r>
            <a:r>
              <a:rPr lang="pt-BR" b="1" i="1" dirty="0"/>
              <a:t>redes recorrentes </a:t>
            </a:r>
            <a:r>
              <a:rPr lang="pt-BR" dirty="0"/>
              <a:t>podem suportar memória de curto prazo.</a:t>
            </a:r>
          </a:p>
          <a:p>
            <a:r>
              <a:rPr lang="pt-BR" dirty="0"/>
              <a:t>Essas redes são úteis para o </a:t>
            </a:r>
            <a:r>
              <a:rPr lang="pt-BR" b="1" i="1" dirty="0"/>
              <a:t>processamento de dados sequenciais</a:t>
            </a:r>
            <a:r>
              <a:rPr lang="pt-BR" dirty="0"/>
              <a:t>, como som, dados de séries temporais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8715375" y="2908319"/>
            <a:ext cx="3353795" cy="2308072"/>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𝑾𝒙</m:t>
                            </m:r>
                          </m:e>
                        </m:d>
                        <m:r>
                          <a:rPr lang="pt-BR" b="1" i="1" smtClean="0">
                            <a:latin typeface="Cambria Math" panose="02040503050406030204" pitchFamily="18" charset="0"/>
                          </a:rPr>
                          <m:t>𝒘</m:t>
                        </m:r>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uma única camada oculta suficientemente grande, é possível representar </a:t>
                </a:r>
                <a:r>
                  <a:rPr lang="pt-BR" b="1" i="1" dirty="0"/>
                  <a:t>qualquer função contínua</a:t>
                </a:r>
                <a:r>
                  <a:rPr lang="pt-BR" dirty="0"/>
                  <a:t> das entradas com uma precisão arbitrária.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a:t>Veremos alguns exemplos a seguir desta capacidade de aproximação.</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2"/>
                <a:stretch>
                  <a:fillRect l="-654" t="-2421"/>
                </a:stretch>
              </a:blipFill>
            </p:spPr>
            <p:txBody>
              <a:bodyPr/>
              <a:lstStyle/>
              <a:p>
                <a:r>
                  <a:rPr lang="pt-BR">
                    <a:noFill/>
                  </a:rPr>
                  <a:t> </a:t>
                </a:r>
              </a:p>
            </p:txBody>
          </p:sp>
        </mc:Fallback>
      </mc:AlternateContent>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51" r="1406" b="5995"/>
          <a:stretch/>
        </p:blipFill>
        <p:spPr>
          <a:xfrm>
            <a:off x="8014182" y="179159"/>
            <a:ext cx="4006368" cy="236401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lnSpcReduction="10000"/>
          </a:bodyPr>
          <a:lstStyle/>
          <a:p>
            <a:r>
              <a:rPr lang="pt-BR" dirty="0"/>
              <a:t>Um nó aproxima uma função de limiar suave. </a:t>
            </a:r>
          </a:p>
          <a:p>
            <a:r>
              <a:rPr lang="pt-BR" dirty="0"/>
              <a:t>Combinando duas funções de limiar suave com direções opostas, podemos obter uma função em formato de onda.</a:t>
            </a:r>
          </a:p>
          <a:p>
            <a:r>
              <a:rPr lang="pt-BR" dirty="0"/>
              <a:t>Combinando duas ondas perpendiculares, nós obtemos uma função em formato cilíndrico.</a:t>
            </a:r>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conectados entre si através de </a:t>
            </a:r>
            <a:r>
              <a:rPr lang="pt-BR" b="1" i="1" dirty="0"/>
              <a:t>ligações direcionadas </a:t>
            </a:r>
            <a:r>
              <a:rPr lang="pt-BR" dirty="0"/>
              <a:t>(ou seja, as conexões têm uma direção associada). </a:t>
            </a:r>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a:t>neurônios</a:t>
            </a:r>
            <a:r>
              <a:rPr lang="pt-BR" dirty="0"/>
              <a:t> (e.g., função de ativação e pesos).</a:t>
            </a:r>
          </a:p>
          <a:p>
            <a:r>
              <a:rPr lang="pt-BR" dirty="0"/>
              <a:t>Algumas das limitações dos </a:t>
            </a:r>
            <a:r>
              <a:rPr lang="pt-BR" b="1" i="1" dirty="0"/>
              <a:t>perceptrons</a:t>
            </a:r>
            <a:r>
              <a:rPr lang="pt-BR" dirty="0"/>
              <a:t> (e.g., classificação apenas de classes linearmente separáveis) podem ser eliminadas adicionando-se camadas intermediárias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(em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387656" cy="5079386"/>
          </a:xfrm>
        </p:spPr>
        <p:txBody>
          <a:bodyPr>
            <a:normAutofit/>
          </a:bodyPr>
          <a:lstStyle/>
          <a:p>
            <a:r>
              <a:rPr lang="pt-BR" dirty="0"/>
              <a:t>Um exemplo de rede MLP com duas camadas intermediárias é mostrado na figura ao lado.</a:t>
            </a:r>
          </a:p>
          <a:p>
            <a:r>
              <a:rPr lang="pt-BR" dirty="0"/>
              <a:t>As RNAs são o coração do Deep Learning.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do XOR (lembre-se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0018" y="1571967"/>
            <a:ext cx="4188708" cy="3425908"/>
          </a:xfrm>
          <a:prstGeom prst="rect">
            <a:avLst/>
          </a:prstGeom>
        </p:spPr>
      </p:pic>
      <p:sp>
        <p:nvSpPr>
          <p:cNvPr id="8" name="TextBox 7"/>
          <p:cNvSpPr txBox="1"/>
          <p:nvPr/>
        </p:nvSpPr>
        <p:spPr>
          <a:xfrm>
            <a:off x="8296323"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323" y="5363308"/>
            <a:ext cx="2946903" cy="1344102"/>
          </a:xfrm>
          <a:prstGeom prst="rect">
            <a:avLst/>
          </a:prstGeom>
        </p:spPr>
      </p:pic>
      <p:cxnSp>
        <p:nvCxnSpPr>
          <p:cNvPr id="7" name="Conector de seta reta 6"/>
          <p:cNvCxnSpPr>
            <a:endCxn id="5" idx="1"/>
          </p:cNvCxnSpPr>
          <p:nvPr/>
        </p:nvCxnSpPr>
        <p:spPr>
          <a:xfrm>
            <a:off x="6559062" y="5767754"/>
            <a:ext cx="1737261" cy="2676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não-lineares devido às funções de ativação utilizadas não serem lineares.</a:t>
            </a:r>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0770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soma 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da rede pode usar funções de ativação diferentes.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077075" cy="5032376"/>
              </a:xfrm>
              <a:blipFill rotWithShape="0">
                <a:blip r:embed="rId3"/>
                <a:stretch>
                  <a:fillRect l="-1034" t="-2300" r="-1983" b="-1453"/>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26400" y="4536939"/>
                <a:ext cx="4086942"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do nó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do nó </a:t>
                </a:r>
                <a14:m>
                  <m:oMath xmlns:m="http://schemas.openxmlformats.org/officeDocument/2006/math">
                    <m:r>
                      <a:rPr lang="pt-BR" i="1">
                        <a:latin typeface="Cambria Math" panose="02040503050406030204" pitchFamily="18" charset="0"/>
                      </a:rPr>
                      <m:t>𝑖</m:t>
                    </m:r>
                  </m:oMath>
                </a14:m>
                <a:r>
                  <a:rPr lang="pt-BR" dirty="0"/>
                  <a:t> para este nó, o nó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26400" y="4536939"/>
                <a:ext cx="4086942" cy="1264705"/>
              </a:xfrm>
              <a:prstGeom prst="rect">
                <a:avLst/>
              </a:prstGeom>
              <a:blipFill rotWithShape="0">
                <a:blip r:embed="rId5"/>
                <a:stretch>
                  <a:fillRect l="-1343"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a:bodyPr>
              <a:lstStyle/>
              <a:p>
                <a:r>
                  <a:rPr lang="pt-BR" dirty="0"/>
                  <a:t>Devido às suas características, não se utiliza a </a:t>
                </a:r>
                <a:r>
                  <a:rPr lang="pt-BR" b="1" i="1" dirty="0"/>
                  <a:t>função degrau</a:t>
                </a:r>
                <a:r>
                  <a:rPr lang="pt-BR" dirty="0"/>
                  <a:t> como função de ativação em MLPs.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869" t="-1769" r="-434"/>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10900"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sempre será menor do que 1.</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10900" cy="4351338"/>
              </a:xfrm>
              <a:blipFill rotWithShape="0">
                <a:blip r:embed="rId2"/>
                <a:stretch>
                  <a:fillRect l="-997" t="-2241"/>
                </a:stretch>
              </a:blipFill>
            </p:spPr>
            <p:txBody>
              <a:bodyPr/>
              <a:lstStyle/>
              <a:p>
                <a:r>
                  <a:rPr lang="pt-BR">
                    <a:noFill/>
                  </a:rPr>
                  <a:t> </a:t>
                </a:r>
              </a:p>
            </p:txBody>
          </p:sp>
        </mc:Fallback>
      </mc:AlternateContent>
      <p:sp>
        <p:nvSpPr>
          <p:cNvPr id="7" name="Rectangle 6"/>
          <p:cNvSpPr/>
          <p:nvPr/>
        </p:nvSpPr>
        <p:spPr>
          <a:xfrm>
            <a:off x="1342550" y="643188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3188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3"/>
          <a:stretch>
            <a:fillRect/>
          </a:stretch>
        </p:blipFill>
        <p:spPr>
          <a:xfrm>
            <a:off x="1342550" y="3726781"/>
            <a:ext cx="3656650" cy="2742488"/>
          </a:xfrm>
          <a:prstGeom prst="rect">
            <a:avLst/>
          </a:prstGeom>
        </p:spPr>
      </p:pic>
      <p:pic>
        <p:nvPicPr>
          <p:cNvPr id="16" name="Imagem 15"/>
          <p:cNvPicPr>
            <a:picLocks noChangeAspect="1"/>
          </p:cNvPicPr>
          <p:nvPr/>
        </p:nvPicPr>
        <p:blipFill>
          <a:blip r:embed="rId4"/>
          <a:stretch>
            <a:fillRect/>
          </a:stretch>
        </p:blipFill>
        <p:spPr>
          <a:xfrm>
            <a:off x="7205500" y="3726781"/>
            <a:ext cx="3606800" cy="2705101"/>
          </a:xfrm>
          <a:prstGeom prst="rect">
            <a:avLst/>
          </a:prstGeom>
        </p:spPr>
      </p:pic>
      <p:sp>
        <p:nvSpPr>
          <p:cNvPr id="4" name="CaixaDeTexto 3">
            <a:extLst>
              <a:ext uri="{FF2B5EF4-FFF2-40B4-BE49-F238E27FC236}">
                <a16:creationId xmlns:a16="http://schemas.microsoft.com/office/drawing/2014/main" id="{BEC904AB-A007-4518-B54C-E95ABDC63626}"/>
              </a:ext>
            </a:extLst>
          </p:cNvPr>
          <p:cNvSpPr txBox="1"/>
          <p:nvPr/>
        </p:nvSpPr>
        <p:spPr>
          <a:xfrm>
            <a:off x="4855751" y="4493340"/>
            <a:ext cx="901954" cy="307777"/>
          </a:xfrm>
          <a:prstGeom prst="rect">
            <a:avLst/>
          </a:prstGeom>
          <a:noFill/>
        </p:spPr>
        <p:txBody>
          <a:bodyPr wrap="square" rtlCol="0">
            <a:spAutoFit/>
          </a:bodyPr>
          <a:lstStyle/>
          <a:p>
            <a:pPr algn="ctr"/>
            <a:r>
              <a:rPr lang="en-US" sz="1400" dirty="0" err="1"/>
              <a:t>saturação</a:t>
            </a:r>
            <a:endParaRPr lang="en-US" sz="1400" dirty="0"/>
          </a:p>
        </p:txBody>
      </p:sp>
      <p:sp>
        <p:nvSpPr>
          <p:cNvPr id="9" name="CaixaDeTexto 8">
            <a:extLst>
              <a:ext uri="{FF2B5EF4-FFF2-40B4-BE49-F238E27FC236}">
                <a16:creationId xmlns:a16="http://schemas.microsoft.com/office/drawing/2014/main" id="{4CCEF927-B8CC-4C90-A772-24E6A0CFD474}"/>
              </a:ext>
            </a:extLst>
          </p:cNvPr>
          <p:cNvSpPr txBox="1"/>
          <p:nvPr/>
        </p:nvSpPr>
        <p:spPr>
          <a:xfrm>
            <a:off x="584045" y="5230254"/>
            <a:ext cx="968353" cy="307777"/>
          </a:xfrm>
          <a:prstGeom prst="rect">
            <a:avLst/>
          </a:prstGeom>
          <a:noFill/>
        </p:spPr>
        <p:txBody>
          <a:bodyPr wrap="square" rtlCol="0">
            <a:spAutoFit/>
          </a:bodyPr>
          <a:lstStyle/>
          <a:p>
            <a:r>
              <a:rPr lang="en-US" sz="1400" dirty="0" err="1"/>
              <a:t>saturação</a:t>
            </a:r>
            <a:endParaRPr lang="en-US" sz="1400" dirty="0"/>
          </a:p>
        </p:txBody>
      </p:sp>
      <p:cxnSp>
        <p:nvCxnSpPr>
          <p:cNvPr id="6" name="Conector de Seta Reta 5">
            <a:extLst>
              <a:ext uri="{FF2B5EF4-FFF2-40B4-BE49-F238E27FC236}">
                <a16:creationId xmlns:a16="http://schemas.microsoft.com/office/drawing/2014/main" id="{022BDF03-3B8A-4862-8739-B578666F19DF}"/>
              </a:ext>
            </a:extLst>
          </p:cNvPr>
          <p:cNvCxnSpPr>
            <a:cxnSpLocks/>
          </p:cNvCxnSpPr>
          <p:nvPr/>
        </p:nvCxnSpPr>
        <p:spPr>
          <a:xfrm flipH="1" flipV="1">
            <a:off x="4510951" y="4001294"/>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073FE868-325A-4FF4-BD4C-B8FFB02A80A3}"/>
              </a:ext>
            </a:extLst>
          </p:cNvPr>
          <p:cNvCxnSpPr>
            <a:cxnSpLocks/>
            <a:stCxn id="9" idx="2"/>
          </p:cNvCxnSpPr>
          <p:nvPr/>
        </p:nvCxnSpPr>
        <p:spPr>
          <a:xfrm>
            <a:off x="1068222" y="5538031"/>
            <a:ext cx="871110" cy="5493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85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65" t="-5463"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83820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923330"/>
          </a:xfrm>
          <a:prstGeom prst="rect">
            <a:avLst/>
          </a:prstGeom>
        </p:spPr>
        <p:txBody>
          <a:bodyPr wrap="square">
            <a:spAutoFit/>
          </a:bodyPr>
          <a:lstStyle/>
          <a:p>
            <a:pPr algn="ctr"/>
            <a:r>
              <a:rPr lang="pt-BR" dirty="0"/>
              <a:t>Derivada da Tangente Hiperbólica</a:t>
            </a:r>
          </a:p>
        </p:txBody>
      </p:sp>
      <p:sp>
        <p:nvSpPr>
          <p:cNvPr id="6" name="Rectangle 5"/>
          <p:cNvSpPr/>
          <p:nvPr/>
        </p:nvSpPr>
        <p:spPr>
          <a:xfrm>
            <a:off x="1218479" y="4208545"/>
            <a:ext cx="1718234" cy="923330"/>
          </a:xfrm>
          <a:prstGeom prst="rect">
            <a:avLst/>
          </a:prstGeom>
        </p:spPr>
        <p:txBody>
          <a:bodyPr wrap="square">
            <a:spAutoFit/>
          </a:bodyPr>
          <a:lstStyle/>
          <a:p>
            <a:pPr algn="ctr"/>
            <a:r>
              <a:rPr lang="pt-BR"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738664"/>
              </a:xfrm>
              <a:prstGeom prst="rect">
                <a:avLst/>
              </a:prstGeom>
              <a:noFill/>
            </p:spPr>
            <p:txBody>
              <a:bodyPr wrap="square" rtlCol="0">
                <a:spAutoFit/>
              </a:bodyPr>
              <a:lstStyle/>
              <a:p>
                <a:pPr algn="ctr"/>
                <a:r>
                  <a:rPr lang="pt-BR" sz="1400" dirty="0"/>
                  <a:t>A derivada é no máximo igual a 1 quando </a:t>
                </a:r>
                <a14:m>
                  <m:oMath xmlns:m="http://schemas.openxmlformats.org/officeDocument/2006/math">
                    <m:r>
                      <a:rPr lang="pt-BR" sz="1400" b="0" i="1" smtClean="0">
                        <a:latin typeface="Cambria Math" panose="02040503050406030204" pitchFamily="18" charset="0"/>
                      </a:rPr>
                      <m:t>𝑧</m:t>
                    </m:r>
                  </m:oMath>
                </a14:m>
                <a:r>
                  <a:rPr lang="pt-BR" sz="14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738664"/>
              </a:xfrm>
              <a:prstGeom prst="rect">
                <a:avLst/>
              </a:prstGeom>
              <a:blipFill rotWithShape="0">
                <a:blip r:embed="rId6"/>
                <a:stretch>
                  <a:fillRect t="-820" b="-737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600713"/>
            <a:ext cx="1232746" cy="4522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CCFCC359-B4F8-41A1-B341-4ABBACDCE636}"/>
              </a:ext>
            </a:extLst>
          </p:cNvPr>
          <p:cNvSpPr txBox="1"/>
          <p:nvPr/>
        </p:nvSpPr>
        <p:spPr>
          <a:xfrm>
            <a:off x="4198600" y="4733745"/>
            <a:ext cx="901954" cy="307777"/>
          </a:xfrm>
          <a:prstGeom prst="rect">
            <a:avLst/>
          </a:prstGeom>
          <a:noFill/>
        </p:spPr>
        <p:txBody>
          <a:bodyPr wrap="square" rtlCol="0">
            <a:spAutoFit/>
          </a:bodyPr>
          <a:lstStyle/>
          <a:p>
            <a:pPr algn="ctr"/>
            <a:r>
              <a:rPr lang="en-US" sz="1400" dirty="0" err="1"/>
              <a:t>saturação</a:t>
            </a:r>
            <a:endParaRPr lang="en-US" sz="1400" dirty="0"/>
          </a:p>
        </p:txBody>
      </p:sp>
      <p:sp>
        <p:nvSpPr>
          <p:cNvPr id="12" name="CaixaDeTexto 11">
            <a:extLst>
              <a:ext uri="{FF2B5EF4-FFF2-40B4-BE49-F238E27FC236}">
                <a16:creationId xmlns:a16="http://schemas.microsoft.com/office/drawing/2014/main" id="{2D15771D-561A-4851-BEE3-494320A67726}"/>
              </a:ext>
            </a:extLst>
          </p:cNvPr>
          <p:cNvSpPr txBox="1"/>
          <p:nvPr/>
        </p:nvSpPr>
        <p:spPr>
          <a:xfrm>
            <a:off x="81627" y="5564115"/>
            <a:ext cx="968353" cy="307777"/>
          </a:xfrm>
          <a:prstGeom prst="rect">
            <a:avLst/>
          </a:prstGeom>
          <a:noFill/>
        </p:spPr>
        <p:txBody>
          <a:bodyPr wrap="square" rtlCol="0">
            <a:spAutoFit/>
          </a:bodyPr>
          <a:lstStyle/>
          <a:p>
            <a:r>
              <a:rPr lang="en-US" sz="1400" dirty="0" err="1"/>
              <a:t>saturação</a:t>
            </a:r>
            <a:endParaRPr lang="en-US" sz="1400" dirty="0"/>
          </a:p>
        </p:txBody>
      </p:sp>
      <p:cxnSp>
        <p:nvCxnSpPr>
          <p:cNvPr id="14" name="Conector de Seta Reta 13">
            <a:extLst>
              <a:ext uri="{FF2B5EF4-FFF2-40B4-BE49-F238E27FC236}">
                <a16:creationId xmlns:a16="http://schemas.microsoft.com/office/drawing/2014/main" id="{5C617E03-F638-4320-8FDA-A6A62315797C}"/>
              </a:ext>
            </a:extLst>
          </p:cNvPr>
          <p:cNvCxnSpPr>
            <a:cxnSpLocks/>
          </p:cNvCxnSpPr>
          <p:nvPr/>
        </p:nvCxnSpPr>
        <p:spPr>
          <a:xfrm flipH="1" flipV="1">
            <a:off x="385380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9F0A5C87-8500-4308-83F7-0C62ED06739C}"/>
              </a:ext>
            </a:extLst>
          </p:cNvPr>
          <p:cNvCxnSpPr>
            <a:cxnSpLocks/>
            <a:stCxn id="12" idx="2"/>
          </p:cNvCxnSpPr>
          <p:nvPr/>
        </p:nvCxnSpPr>
        <p:spPr>
          <a:xfrm>
            <a:off x="565804" y="5871892"/>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14221</TotalTime>
  <Words>3957</Words>
  <Application>Microsoft Office PowerPoint</Application>
  <PresentationFormat>Widescreen</PresentationFormat>
  <Paragraphs>277</Paragraphs>
  <Slides>26</Slides>
  <Notes>18</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1229</cp:revision>
  <dcterms:created xsi:type="dcterms:W3CDTF">2020-04-06T23:46:10Z</dcterms:created>
  <dcterms:modified xsi:type="dcterms:W3CDTF">2022-05-06T20:39:15Z</dcterms:modified>
</cp:coreProperties>
</file>