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63" r:id="rId3"/>
    <p:sldId id="350" r:id="rId4"/>
    <p:sldId id="351" r:id="rId5"/>
    <p:sldId id="352" r:id="rId6"/>
    <p:sldId id="353" r:id="rId7"/>
    <p:sldId id="364" r:id="rId8"/>
    <p:sldId id="366" r:id="rId9"/>
    <p:sldId id="356" r:id="rId10"/>
    <p:sldId id="357" r:id="rId11"/>
    <p:sldId id="367" r:id="rId12"/>
    <p:sldId id="368" r:id="rId13"/>
    <p:sldId id="324" r:id="rId14"/>
    <p:sldId id="306" r:id="rId15"/>
    <p:sldId id="362" r:id="rId1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89408" autoAdjust="0"/>
  </p:normalViewPr>
  <p:slideViewPr>
    <p:cSldViewPr snapToGrid="0">
      <p:cViewPr varScale="1">
        <p:scale>
          <a:sx n="66" d="100"/>
          <a:sy n="66" d="100"/>
        </p:scale>
        <p:origin x="1140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18/08/2021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um método para classificação binária. Ela classifica </a:t>
            </a:r>
            <a:r>
              <a:rPr lang="pt-BR" baseline="0" dirty="0" smtClean="0"/>
              <a:t>os</a:t>
            </a:r>
            <a:r>
              <a:rPr lang="pt-BR" dirty="0" smtClean="0"/>
              <a:t> pontos de um conjunto de dados em duas classes ou categorias distintas.</a:t>
            </a:r>
          </a:p>
          <a:p>
            <a:endParaRPr lang="pt-BR" dirty="0" smtClean="0"/>
          </a:p>
          <a:p>
            <a:r>
              <a:rPr lang="pt-BR" dirty="0" smtClean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ótima para situações em que você precisa classificar entre duas categorias/classes.</a:t>
            </a:r>
          </a:p>
          <a:p>
            <a:endParaRPr lang="pt-BR" dirty="0" smtClean="0"/>
          </a:p>
          <a:p>
            <a:r>
              <a:rPr lang="pt-BR" dirty="0" smtClean="0"/>
              <a:t>A regressão logística funciona usando uma combinação linear de</a:t>
            </a:r>
            <a:r>
              <a:rPr lang="pt-BR" baseline="0" dirty="0" smtClean="0"/>
              <a:t> atributos</a:t>
            </a:r>
            <a:r>
              <a:rPr lang="pt-BR" dirty="0" smtClean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 smtClean="0"/>
          </a:p>
          <a:p>
            <a:r>
              <a:rPr lang="pt-BR" dirty="0" smtClean="0"/>
              <a:t>Mesmo sendo uma técnica simples, a regressão logística é muito utilizada em aplicações</a:t>
            </a:r>
            <a:r>
              <a:rPr lang="pt-BR" baseline="0" dirty="0" smtClean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um método para classificação binária. Ela classifica </a:t>
            </a:r>
            <a:r>
              <a:rPr lang="pt-BR" baseline="0" dirty="0" smtClean="0"/>
              <a:t>os</a:t>
            </a:r>
            <a:r>
              <a:rPr lang="pt-BR" dirty="0" smtClean="0"/>
              <a:t> pontos de um conjunto de dados em duas classes ou categorias distintas.</a:t>
            </a:r>
          </a:p>
          <a:p>
            <a:endParaRPr lang="pt-BR" dirty="0" smtClean="0"/>
          </a:p>
          <a:p>
            <a:r>
              <a:rPr lang="pt-BR" dirty="0" smtClean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ótima para situações em que você precisa classificar entre duas categorias/classes.</a:t>
            </a:r>
          </a:p>
          <a:p>
            <a:endParaRPr lang="pt-BR" dirty="0" smtClean="0"/>
          </a:p>
          <a:p>
            <a:r>
              <a:rPr lang="pt-BR" dirty="0" smtClean="0"/>
              <a:t>A regressão logística funciona usando uma combinação linear de</a:t>
            </a:r>
            <a:r>
              <a:rPr lang="pt-BR" baseline="0" dirty="0" smtClean="0"/>
              <a:t> atributos</a:t>
            </a:r>
            <a:r>
              <a:rPr lang="pt-BR" dirty="0" smtClean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 smtClean="0"/>
          </a:p>
          <a:p>
            <a:r>
              <a:rPr lang="pt-BR" dirty="0" smtClean="0"/>
              <a:t>Mesmo sendo uma técnica simples, a regressão logística é muito utilizada em aplicações</a:t>
            </a:r>
            <a:r>
              <a:rPr lang="pt-BR" baseline="0" dirty="0" smtClean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53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para que o modelo </a:t>
                </a:r>
                <a:r>
                  <a:rPr lang="pt-BR" dirty="0" smtClean="0"/>
                  <a:t>atribua valores altos de probabilidade </a:t>
                </a:r>
                <a:r>
                  <a:rPr lang="pt-BR" dirty="0"/>
                  <a:t>para exemplos </a:t>
                </a:r>
                <a:r>
                  <a:rPr lang="pt-BR" dirty="0" smtClean="0"/>
                  <a:t>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 smtClean="0"/>
                  <a:t>) </a:t>
                </a:r>
                <a:r>
                  <a:rPr lang="pt-BR" dirty="0"/>
                  <a:t>e </a:t>
                </a:r>
                <a:r>
                  <a:rPr lang="pt-BR" dirty="0" smtClean="0"/>
                  <a:t>valores baixos de probabilidade </a:t>
                </a:r>
                <a:r>
                  <a:rPr lang="pt-BR" dirty="0"/>
                  <a:t>para </a:t>
                </a:r>
                <a:r>
                  <a:rPr lang="pt-BR" dirty="0" smtClean="0"/>
                  <a:t>exemplos negativos </a:t>
                </a:r>
                <a:r>
                  <a:rPr lang="pt-BR" dirty="0"/>
                  <a:t>(</a:t>
                </a:r>
                <a:r>
                  <a:rPr lang="pt-BR" dirty="0" smtClean="0"/>
                  <a:t>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 smtClean="0"/>
                  <a:t>).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Essa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faz sentido porque -log(z) se torna muito grande quando z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se aproxima de 0, então o erro será grande se o modelo estimar uma probabilidade próxima a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 e também será muito grande se o modelo estimar uma probabilidade próxima a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negativo. Por outro lado, -log(z) se</a:t>
                </a:r>
                <a:r>
                  <a:rPr lang="pt-BR" baseline="0" dirty="0" smtClean="0"/>
                  <a:t> torna</a:t>
                </a:r>
                <a:r>
                  <a:rPr lang="pt-BR" dirty="0" smtClean="0"/>
                  <a:t> próximo de 0 quando z se aproxima de 1, portanto, o erro será próximo de 0 se a probabilidade estimada for próxima de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 ou próxima de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positivo, que é exatamente o que queremos.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𝒂</a:t>
                </a:r>
                <a:r>
                  <a:rPr lang="pt-BR" dirty="0" smtClean="0"/>
                  <a:t> </a:t>
                </a:r>
                <a:r>
                  <a:rPr lang="pt-BR" dirty="0"/>
                  <a:t>para que o modelo </a:t>
                </a:r>
                <a:r>
                  <a:rPr lang="pt-BR" dirty="0" smtClean="0"/>
                  <a:t>atribua valores altos de probabilidade </a:t>
                </a:r>
                <a:r>
                  <a:rPr lang="pt-BR" dirty="0"/>
                  <a:t>para exemplos </a:t>
                </a:r>
                <a:r>
                  <a:rPr lang="pt-BR" dirty="0" smtClean="0"/>
                  <a:t>positivos (i.e.,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 smtClean="0"/>
                  <a:t>) </a:t>
                </a:r>
                <a:r>
                  <a:rPr lang="pt-BR" dirty="0"/>
                  <a:t>e </a:t>
                </a:r>
                <a:r>
                  <a:rPr lang="pt-BR" dirty="0" smtClean="0"/>
                  <a:t>valores baixos de probabilidade </a:t>
                </a:r>
                <a:r>
                  <a:rPr lang="pt-BR" dirty="0"/>
                  <a:t>para </a:t>
                </a:r>
                <a:r>
                  <a:rPr lang="pt-BR" dirty="0" smtClean="0"/>
                  <a:t>exemplos negativos </a:t>
                </a:r>
                <a:r>
                  <a:rPr lang="pt-BR" dirty="0"/>
                  <a:t>(</a:t>
                </a:r>
                <a:r>
                  <a:rPr lang="pt-BR" dirty="0" smtClean="0"/>
                  <a:t>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 smtClean="0"/>
                  <a:t>).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Essa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faz sentido porque -log(z) se torna muito grande quando z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se aproxima de 0, então o erro será grande se o modelo estimar uma probabilidade próxima a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 e também será muito grande se o modelo estimar uma probabilidade próxima a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negativo. Por outro lado, -log(z) se</a:t>
                </a:r>
                <a:r>
                  <a:rPr lang="pt-BR" baseline="0" dirty="0" smtClean="0"/>
                  <a:t> torna</a:t>
                </a:r>
                <a:r>
                  <a:rPr lang="pt-BR" dirty="0" smtClean="0"/>
                  <a:t> próximo de 0 quando z se aproxima de 1, portanto, o erro será próximo de 0 se a probabilidade estimada for próxima de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 ou próxima de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positivo, que é exatamente o que queremos.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379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→1, o erro tende a infinito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custo 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 0, o custo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custo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1</a:t>
                </a:r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→1, o custo tende a infinito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83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A função de erro para todo o conjunto de treinamento é simplesmente o erro médio para todos</a:t>
            </a:r>
            <a:r>
              <a:rPr lang="pt-BR" sz="1200" baseline="0" dirty="0" smtClean="0"/>
              <a:t> os exemplos </a:t>
            </a:r>
            <a:r>
              <a:rPr lang="pt-BR" sz="1200" dirty="0" smtClean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Ela pode ser escrita em uma única expressão</a:t>
            </a:r>
            <a:r>
              <a:rPr lang="pt-BR" sz="1200" baseline="0" dirty="0" smtClean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48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https://colab.research.google.com/github/zz4fap/t320_aprendizado_de_maquina/blob/main/notebooks/classificação/logistic_regression_with_gradient_descent.ipynb</a:t>
            </a:r>
            <a:endParaRPr lang="pt-BR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Referência</a:t>
            </a:r>
            <a:r>
              <a:rPr lang="pt-BR" dirty="0" smtClean="0"/>
              <a:t>:</a:t>
            </a:r>
          </a:p>
          <a:p>
            <a:r>
              <a:rPr lang="pt-BR" dirty="0" smtClean="0">
                <a:hlinkClick r:id="rId3"/>
              </a:rPr>
              <a:t>https://math.stackexchange.com/questions/477207/derivative-of-cost-function-for-logistic-regression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138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#3</a:t>
            </a:r>
            <a:r>
              <a:rPr lang="pt-BR" sz="1200" dirty="0" smtClean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dirty="0" smtClean="0"/>
              <a:t>: SPAMClassificationLogisticRegressionSciKit.ipynb</a:t>
            </a:r>
          </a:p>
          <a:p>
            <a:endParaRPr lang="pt-BR" dirty="0" smtClean="0"/>
          </a:p>
          <a:p>
            <a:r>
              <a:rPr lang="pt-BR" b="1" i="0" dirty="0" smtClean="0"/>
              <a:t>OBS</a:t>
            </a:r>
            <a:r>
              <a:rPr lang="pt-BR" dirty="0" smtClean="0"/>
              <a:t>.: Assim como os outros modelos lineares, os modelos de Regressão Logística podem ser regularizados usando penalidades de L1 ou L2. O Scitkit-Learn adiciona uma penalidade L2 por padrão.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18/08/2021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3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emf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0" Type="http://schemas.openxmlformats.org/officeDocument/2006/relationships/image" Target="../media/image29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8219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Nós podemos </a:t>
                </a:r>
                <a:r>
                  <a:rPr lang="pt-BR" dirty="0"/>
                  <a:t>reduzir a definição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função de erro</a:t>
                </a:r>
                <a:r>
                  <a:rPr lang="pt-BR" dirty="0" smtClean="0"/>
                  <a:t> para cada exemplo a </a:t>
                </a:r>
                <a:r>
                  <a:rPr lang="pt-BR" dirty="0"/>
                  <a:t>uma expressão </a:t>
                </a:r>
                <a:r>
                  <a:rPr lang="pt-BR" dirty="0" smtClean="0"/>
                  <a:t>única,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i="1">
                        <a:latin typeface="Cambria Math" panose="02040503050406030204" pitchFamily="18" charset="0"/>
                      </a:rPr>
                      <m:t>𝐸𝑟𝑟𝑜</m:t>
                    </m:r>
                    <m:d>
                      <m:d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sz="2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func>
                              <m:funcPr>
                                <m:ctrlPr>
                                  <a:rPr lang="pt-BR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26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pt-BR" sz="2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pt-BR" sz="2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ó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exerce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influ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ê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ncia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pt-BR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pt-BR" sz="2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2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6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ó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exerce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influ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ê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ncia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=0</m:t>
                        </m:r>
                      </m:lim>
                    </m:limLow>
                  </m:oMath>
                </a14:m>
                <a:r>
                  <a:rPr lang="pt-BR" sz="2600" dirty="0" smtClean="0"/>
                  <a:t>.</a:t>
                </a:r>
              </a:p>
              <a:p>
                <a:r>
                  <a:rPr lang="pt-BR" dirty="0" smtClean="0"/>
                  <a:t>Com isto, podemos definir a seguinte </a:t>
                </a:r>
                <a:r>
                  <a:rPr lang="pt-BR" b="1" i="1" dirty="0" smtClean="0"/>
                  <a:t>função de erro médio</a:t>
                </a:r>
                <a:r>
                  <a:rPr lang="pt-BR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sz="24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3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3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3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sz="23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23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);</m:t>
                                  </m:r>
                                  <m:r>
                                    <a:rPr lang="pt-BR" sz="23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3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3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pt-BR" sz="23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);</m:t>
                              </m:r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 smtClean="0"/>
              </a:p>
              <a:p>
                <a:r>
                  <a:rPr lang="pt-BR" dirty="0" smtClean="0"/>
                  <a:t>A </a:t>
                </a:r>
                <a:r>
                  <a:rPr lang="pt-BR" dirty="0"/>
                  <a:t>má </a:t>
                </a:r>
                <a:r>
                  <a:rPr lang="pt-BR" dirty="0" smtClean="0"/>
                  <a:t>notícia é </a:t>
                </a:r>
                <a:r>
                  <a:rPr lang="pt-BR" dirty="0"/>
                  <a:t>que não existe uma </a:t>
                </a:r>
                <a:r>
                  <a:rPr lang="pt-BR" b="1" i="1" dirty="0"/>
                  <a:t>equação de forma fechada </a:t>
                </a:r>
                <a:r>
                  <a:rPr lang="pt-BR" dirty="0" smtClean="0"/>
                  <a:t>para encontrar 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</a:t>
                </a:r>
                <a:r>
                  <a:rPr lang="pt-BR" dirty="0"/>
                  <a:t>que </a:t>
                </a:r>
                <a:r>
                  <a:rPr lang="pt-BR" dirty="0" smtClean="0"/>
                  <a:t>minimizem </a:t>
                </a:r>
                <a:r>
                  <a:rPr lang="pt-BR" dirty="0"/>
                  <a:t>essa </a:t>
                </a:r>
                <a:r>
                  <a:rPr lang="pt-BR" b="1" i="1" dirty="0"/>
                  <a:t>função de </a:t>
                </a:r>
                <a:r>
                  <a:rPr lang="pt-BR" b="1" i="1" dirty="0" smtClean="0"/>
                  <a:t>erro </a:t>
                </a:r>
                <a:r>
                  <a:rPr lang="pt-BR" dirty="0" smtClean="0"/>
                  <a:t>(ou seja, não </a:t>
                </a:r>
                <a:r>
                  <a:rPr lang="pt-BR" dirty="0"/>
                  <a:t>há </a:t>
                </a:r>
                <a:r>
                  <a:rPr lang="pt-BR" dirty="0" smtClean="0"/>
                  <a:t>um equivalente </a:t>
                </a:r>
                <a:r>
                  <a:rPr lang="pt-BR" dirty="0"/>
                  <a:t>da </a:t>
                </a:r>
                <a:r>
                  <a:rPr lang="pt-BR" b="1" i="1" dirty="0"/>
                  <a:t>e</a:t>
                </a:r>
                <a:r>
                  <a:rPr lang="pt-BR" b="1" i="1" dirty="0" smtClean="0"/>
                  <a:t>quação </a:t>
                </a:r>
                <a:r>
                  <a:rPr lang="pt-BR" b="1" i="1" dirty="0"/>
                  <a:t>n</a:t>
                </a:r>
                <a:r>
                  <a:rPr lang="pt-BR" b="1" i="1" dirty="0" smtClean="0"/>
                  <a:t>ormal</a:t>
                </a:r>
                <a:r>
                  <a:rPr lang="pt-BR" dirty="0"/>
                  <a:t>). </a:t>
                </a:r>
                <a:endParaRPr lang="pt-BR" dirty="0" smtClean="0"/>
              </a:p>
              <a:p>
                <a:r>
                  <a:rPr lang="pt-BR" dirty="0" smtClean="0"/>
                  <a:t>A </a:t>
                </a:r>
                <a:r>
                  <a:rPr lang="pt-BR" dirty="0"/>
                  <a:t>boa notícia é que essa </a:t>
                </a:r>
                <a:r>
                  <a:rPr lang="pt-BR" b="1" i="1" dirty="0"/>
                  <a:t>função de </a:t>
                </a:r>
                <a:r>
                  <a:rPr lang="pt-BR" b="1" i="1" dirty="0" smtClean="0"/>
                  <a:t>erro </a:t>
                </a:r>
                <a:r>
                  <a:rPr lang="pt-BR" dirty="0" smtClean="0"/>
                  <a:t>é </a:t>
                </a:r>
                <a:r>
                  <a:rPr lang="pt-BR" b="1" i="1" dirty="0" smtClean="0"/>
                  <a:t>convexa</a:t>
                </a:r>
                <a:r>
                  <a:rPr lang="pt-BR" dirty="0"/>
                  <a:t> </a:t>
                </a:r>
                <a:r>
                  <a:rPr lang="pt-BR" dirty="0" smtClean="0"/>
                  <a:t>e portanto, é garantido que o algoritmo do </a:t>
                </a:r>
                <a:r>
                  <a:rPr lang="pt-BR" b="1" i="1" dirty="0" smtClean="0"/>
                  <a:t>gradiente descendente </a:t>
                </a:r>
                <a:r>
                  <a:rPr lang="pt-BR" dirty="0" smtClean="0"/>
                  <a:t>encontre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o </a:t>
                </a:r>
                <a:r>
                  <a:rPr lang="pt-BR" dirty="0"/>
                  <a:t>mínimo global </a:t>
                </a:r>
                <a:r>
                  <a:rPr lang="pt-BR" dirty="0" smtClean="0"/>
                  <a:t>(dado que </a:t>
                </a:r>
                <a:r>
                  <a:rPr lang="pt-BR" dirty="0"/>
                  <a:t>a </a:t>
                </a:r>
                <a:r>
                  <a:rPr lang="pt-BR" b="1" i="1" dirty="0"/>
                  <a:t>taxa de </a:t>
                </a:r>
                <a:r>
                  <a:rPr lang="pt-BR" b="1" i="1" dirty="0" smtClean="0"/>
                  <a:t>aprendizagem</a:t>
                </a:r>
                <a:r>
                  <a:rPr lang="pt-BR" dirty="0" smtClean="0"/>
                  <a:t> </a:t>
                </a:r>
                <a:r>
                  <a:rPr lang="pt-BR" dirty="0"/>
                  <a:t>não </a:t>
                </a:r>
                <a:r>
                  <a:rPr lang="pt-BR" dirty="0" smtClean="0"/>
                  <a:t>seja muito </a:t>
                </a:r>
                <a:r>
                  <a:rPr lang="pt-BR" dirty="0"/>
                  <a:t>grande e você </a:t>
                </a:r>
                <a:r>
                  <a:rPr lang="pt-BR" dirty="0" smtClean="0"/>
                  <a:t>espere tempo </a:t>
                </a:r>
                <a:r>
                  <a:rPr lang="pt-BR" dirty="0"/>
                  <a:t>suficiente).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  <a:blipFill rotWithShape="0">
                <a:blip r:embed="rId3"/>
                <a:stretch>
                  <a:fillRect l="-767" t="-2095" r="-7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35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Semelhante ao que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no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(nas versões em batelada, estocástico ou mini-batch).</a:t>
                </a:r>
              </a:p>
              <a:p>
                <a:r>
                  <a:rPr lang="pt-BR" dirty="0" smtClean="0"/>
                  <a:t>Percebam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é similar </a:t>
                </a:r>
                <a:r>
                  <a:rPr lang="pt-BR" dirty="0" smtClean="0"/>
                  <a:t>àquele obtido </a:t>
                </a:r>
                <a:r>
                  <a:rPr lang="pt-BR" dirty="0"/>
                  <a:t>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com </a:t>
                </a:r>
                <a:r>
                  <a:rPr lang="pt-BR" dirty="0" smtClean="0"/>
                  <a:t>a função de </a:t>
                </a:r>
                <a:r>
                  <a:rPr lang="pt-BR" b="1" i="1" dirty="0" smtClean="0"/>
                  <a:t>erro quadrático médio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  <a:blipFill rotWithShape="0">
                <a:blip r:embed="rId3"/>
                <a:stretch>
                  <a:fillRect l="-818" t="-3027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568323" y="6488667"/>
            <a:ext cx="5048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hlinkClick r:id="rId4"/>
              </a:rPr>
              <a:t>Exemplo</a:t>
            </a:r>
            <a:r>
              <a:rPr lang="pt-BR" sz="1600" dirty="0" smtClean="0">
                <a:hlinkClick r:id="rId4"/>
              </a:rPr>
              <a:t>: logistic_regression_with_gradient_descent.ipynb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911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9"/>
            <a:ext cx="10515600" cy="1325563"/>
          </a:xfrm>
        </p:spPr>
        <p:txBody>
          <a:bodyPr/>
          <a:lstStyle/>
          <a:p>
            <a:r>
              <a:rPr lang="pt-BR" dirty="0"/>
              <a:t>Observações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88786"/>
                <a:ext cx="8525421" cy="516921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Como vimos, a função hipótese,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pode assumir a forma de um </a:t>
                </a:r>
                <a:r>
                  <a:rPr lang="pt-BR" b="1" i="1" dirty="0" smtClean="0"/>
                  <a:t>polinômio</a:t>
                </a:r>
                <a:r>
                  <a:rPr lang="pt-BR" dirty="0" smtClean="0"/>
                  <a:t> e, muitas vezes, nós não sabemos qual a melhor ordem para este polinômio.</a:t>
                </a:r>
              </a:p>
              <a:p>
                <a:r>
                  <a:rPr lang="pt-BR" dirty="0" smtClean="0"/>
                  <a:t>Assim, </a:t>
                </a:r>
                <a:r>
                  <a:rPr lang="pt-BR" dirty="0"/>
                  <a:t>como nós discutimos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primeira figura, a falta de flexibilidade da reta usada faz com que o erro de classificação seja alto.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última figura, a flexibilidade excessiva do modelo (explorando um polinômio de ordem elevada) dá origem a contorções na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na tentativa de minimizar o erro de classificação junto aos dados de treinamento. Porém, o modelo ficou mais susceptível a erros de classificação para novos dados, ou seja, não irá generalizar bem.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a figura do meio mostra o que seria uma boa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isso, </a:t>
                </a:r>
                <a:r>
                  <a:rPr lang="pt-BR" b="1" i="1" dirty="0"/>
                  <a:t>técnicas de </a:t>
                </a:r>
                <a:r>
                  <a:rPr lang="pt-BR" b="1" i="1" dirty="0" smtClean="0"/>
                  <a:t>regularização </a:t>
                </a:r>
                <a:r>
                  <a:rPr lang="pt-BR" dirty="0" smtClean="0"/>
                  <a:t>(e.g., LASSO, Ridge, Elastic-Net, </a:t>
                </a:r>
                <a:r>
                  <a:rPr lang="pt-BR" dirty="0"/>
                  <a:t>E</a:t>
                </a:r>
                <a:r>
                  <a:rPr lang="pt-BR" dirty="0" smtClean="0"/>
                  <a:t>arly-stop) também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podem </a:t>
                </a:r>
                <a:r>
                  <a:rPr lang="pt-BR" dirty="0"/>
                  <a:t>ser empregadas em seu treinamento, assim como </a:t>
                </a:r>
                <a:r>
                  <a:rPr lang="pt-BR" b="1" i="1" dirty="0"/>
                  <a:t>validação </a:t>
                </a:r>
                <a:r>
                  <a:rPr lang="pt-BR" b="1" i="1" dirty="0" smtClean="0"/>
                  <a:t>cruzada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88786"/>
                <a:ext cx="8525421" cy="5169214"/>
              </a:xfrm>
              <a:blipFill rotWithShape="0">
                <a:blip r:embed="rId2"/>
                <a:stretch>
                  <a:fillRect l="-929" t="-2241" r="-357" b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446249" y="2416097"/>
            <a:ext cx="2614572" cy="2059728"/>
            <a:chOff x="12672659" y="1187117"/>
            <a:chExt cx="2796787" cy="21099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835767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>
              <a:off x="13909339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553334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3561681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13295320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3414187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3816131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3839512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14066354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15"/>
            <p:cNvSpPr/>
            <p:nvPr/>
          </p:nvSpPr>
          <p:spPr>
            <a:xfrm>
              <a:off x="13829460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16"/>
            <p:cNvSpPr/>
            <p:nvPr/>
          </p:nvSpPr>
          <p:spPr>
            <a:xfrm>
              <a:off x="13345007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7"/>
            <p:cNvSpPr/>
            <p:nvPr/>
          </p:nvSpPr>
          <p:spPr>
            <a:xfrm>
              <a:off x="13909339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/>
            <p:cNvSpPr/>
            <p:nvPr/>
          </p:nvSpPr>
          <p:spPr>
            <a:xfrm>
              <a:off x="13669702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19"/>
            <p:cNvSpPr/>
            <p:nvPr/>
          </p:nvSpPr>
          <p:spPr>
            <a:xfrm>
              <a:off x="14059696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/>
            <p:cNvSpPr/>
            <p:nvPr/>
          </p:nvSpPr>
          <p:spPr>
            <a:xfrm>
              <a:off x="14308370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14507886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/>
            <p:cNvSpPr/>
            <p:nvPr/>
          </p:nvSpPr>
          <p:spPr>
            <a:xfrm>
              <a:off x="13674403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/>
            <p:cNvSpPr/>
            <p:nvPr/>
          </p:nvSpPr>
          <p:spPr>
            <a:xfrm>
              <a:off x="14616909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/>
            <p:cNvSpPr/>
            <p:nvPr/>
          </p:nvSpPr>
          <p:spPr>
            <a:xfrm>
              <a:off x="14276702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25"/>
            <p:cNvSpPr/>
            <p:nvPr/>
          </p:nvSpPr>
          <p:spPr>
            <a:xfrm>
              <a:off x="14101561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26"/>
            <p:cNvSpPr/>
            <p:nvPr/>
          </p:nvSpPr>
          <p:spPr>
            <a:xfrm>
              <a:off x="14078959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27"/>
            <p:cNvSpPr/>
            <p:nvPr/>
          </p:nvSpPr>
          <p:spPr>
            <a:xfrm>
              <a:off x="14308370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13999936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13211391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13083425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12887780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12864580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14518766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12953812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35"/>
            <p:cNvSpPr/>
            <p:nvPr/>
          </p:nvSpPr>
          <p:spPr>
            <a:xfrm>
              <a:off x="14283730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>
              <a:off x="14410280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14491843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13078193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13323864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13749168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13507181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2998875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14136782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14476369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45"/>
            <p:cNvSpPr/>
            <p:nvPr/>
          </p:nvSpPr>
          <p:spPr>
            <a:xfrm>
              <a:off x="13134348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13496384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12841249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48"/>
            <p:cNvSpPr/>
            <p:nvPr/>
          </p:nvSpPr>
          <p:spPr>
            <a:xfrm>
              <a:off x="13871464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3195406" y="1351116"/>
              <a:ext cx="1903847" cy="1403682"/>
            </a:xfrm>
            <a:custGeom>
              <a:avLst/>
              <a:gdLst>
                <a:gd name="connsiteX0" fmla="*/ 532941 w 2034195"/>
                <a:gd name="connsiteY0" fmla="*/ 0 h 1853444"/>
                <a:gd name="connsiteX1" fmla="*/ 14326 w 2034195"/>
                <a:gd name="connsiteY1" fmla="*/ 1105469 h 1853444"/>
                <a:gd name="connsiteX2" fmla="*/ 1037908 w 2034195"/>
                <a:gd name="connsiteY2" fmla="*/ 1842448 h 1853444"/>
                <a:gd name="connsiteX3" fmla="*/ 2034195 w 2034195"/>
                <a:gd name="connsiteY3" fmla="*/ 1501254 h 185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195" h="1853444">
                  <a:moveTo>
                    <a:pt x="532941" y="0"/>
                  </a:moveTo>
                  <a:cubicBezTo>
                    <a:pt x="231553" y="399197"/>
                    <a:pt x="-69835" y="798394"/>
                    <a:pt x="14326" y="1105469"/>
                  </a:cubicBezTo>
                  <a:cubicBezTo>
                    <a:pt x="98487" y="1412544"/>
                    <a:pt x="701263" y="1776484"/>
                    <a:pt x="1037908" y="1842448"/>
                  </a:cubicBezTo>
                  <a:cubicBezTo>
                    <a:pt x="1374553" y="1908412"/>
                    <a:pt x="1679353" y="1662752"/>
                    <a:pt x="2034195" y="1501254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438342" y="367002"/>
            <a:ext cx="2614571" cy="2044068"/>
            <a:chOff x="9561094" y="1203158"/>
            <a:chExt cx="2796786" cy="209387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57"/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58"/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59"/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60"/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61"/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62"/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63"/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64"/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65"/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66"/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67"/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68"/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/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70"/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71"/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72"/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73"/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/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76"/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85"/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86"/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87"/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88"/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89"/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90"/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91"/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92"/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93"/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94"/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9468851" y="4502836"/>
            <a:ext cx="2614572" cy="2075388"/>
            <a:chOff x="15842602" y="1171075"/>
            <a:chExt cx="2796787" cy="2125957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Oval 102"/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Oval 104"/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Oval 105"/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Oval 106"/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07"/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Oval 113"/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Oval 115"/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Oval 116"/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Oval 117"/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Oval 119"/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Oval 120"/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Oval 121"/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Multiply 126"/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Multiply 127"/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Multiply 128"/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Oval 129"/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Oval 130"/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Oval 131"/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Multiply 138"/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67246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3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58566" y="1398666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(true positive)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9740" y="1859785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100</a:t>
            </a:r>
            <a:endParaRPr lang="pt-BR" dirty="0"/>
          </a:p>
        </p:txBody>
      </p:sp>
      <p:sp>
        <p:nvSpPr>
          <p:cNvPr id="30" name="Rectangle 29"/>
          <p:cNvSpPr/>
          <p:nvPr/>
        </p:nvSpPr>
        <p:spPr>
          <a:xfrm>
            <a:off x="6589740" y="185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09740" y="293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00732" y="2939785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50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3949292" y="2755120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Predicted label</a:t>
            </a:r>
            <a:endParaRPr lang="pt-BR" dirty="0"/>
          </a:p>
        </p:txBody>
      </p:sp>
      <p:sp>
        <p:nvSpPr>
          <p:cNvPr id="35" name="TextBox 34"/>
          <p:cNvSpPr txBox="1"/>
          <p:nvPr/>
        </p:nvSpPr>
        <p:spPr>
          <a:xfrm>
            <a:off x="5504243" y="4242116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True label</a:t>
            </a:r>
            <a:endParaRPr lang="pt-BR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4810354" y="224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4817238" y="332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740" y="401978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589740" y="402349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00082" y="1701430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56470" y="1918181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(false positive)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31651" y="2137330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47586" y="3664858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(False negative)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63085" y="3729816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53799" y="3434337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(true negative)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450909" y="3726439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Anteriormente, aprendemos que a classificação linear é feita usando-se uma </a:t>
            </a:r>
            <a:r>
              <a:rPr lang="pt-BR" b="1" i="1" dirty="0" smtClean="0"/>
              <a:t>função discriminante</a:t>
            </a:r>
            <a:r>
              <a:rPr lang="pt-BR" dirty="0" smtClean="0"/>
              <a:t>, que nada mais é do que um </a:t>
            </a:r>
            <a:r>
              <a:rPr lang="pt-BR" b="1" i="1" dirty="0" smtClean="0"/>
              <a:t>polinômio</a:t>
            </a:r>
            <a:r>
              <a:rPr lang="pt-BR" dirty="0" smtClean="0"/>
              <a:t>, que tem sua saída passada através de outra função chamada de </a:t>
            </a:r>
            <a:r>
              <a:rPr lang="pt-BR" b="1" i="1" dirty="0" smtClean="0"/>
              <a:t>função de limiar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Como na regressão linear, o problema da classificação está em encontrar os pesos da </a:t>
            </a:r>
            <a:r>
              <a:rPr lang="pt-BR" b="1" i="1" dirty="0"/>
              <a:t>função </a:t>
            </a:r>
            <a:r>
              <a:rPr lang="pt-BR" b="1" i="1" dirty="0" smtClean="0"/>
              <a:t>discriminante </a:t>
            </a:r>
            <a:r>
              <a:rPr lang="pt-BR" dirty="0" smtClean="0"/>
              <a:t>de tal forma que as classes sejam separadas da melhor forma possível.</a:t>
            </a:r>
          </a:p>
          <a:p>
            <a:r>
              <a:rPr lang="pt-BR" dirty="0" smtClean="0"/>
              <a:t>Vimos que a função de limiar mais simples é a de </a:t>
            </a:r>
            <a:r>
              <a:rPr lang="pt-BR" b="1" i="1" dirty="0" smtClean="0"/>
              <a:t>limiar rígido</a:t>
            </a:r>
            <a:r>
              <a:rPr lang="pt-BR" dirty="0" smtClean="0"/>
              <a:t>, porém, ela apresenta alguns problemas como não poder ser utilizada para encontrar uma solução fechada ou com gradiente descendente e não nos dar a confiança de um resultado de classificação.</a:t>
            </a:r>
          </a:p>
          <a:p>
            <a:r>
              <a:rPr lang="pt-BR" dirty="0" smtClean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 smtClean="0"/>
              <a:t>quando usamos o </a:t>
            </a:r>
            <a:r>
              <a:rPr lang="pt-BR" b="1" i="1" dirty="0" smtClean="0"/>
              <a:t>limiar rígido</a:t>
            </a:r>
            <a:r>
              <a:rPr lang="pt-BR" dirty="0" smtClean="0"/>
              <a:t>.</a:t>
            </a:r>
          </a:p>
          <a:p>
            <a:r>
              <a:rPr lang="pt-BR" dirty="0" smtClean="0"/>
              <a:t>Na sequência, introduziremos outra função de limiar, chamada de </a:t>
            </a:r>
            <a:r>
              <a:rPr lang="pt-BR" b="1" i="1" dirty="0" smtClean="0"/>
              <a:t>função logística</a:t>
            </a:r>
            <a:r>
              <a:rPr lang="pt-BR" dirty="0" smtClean="0"/>
              <a:t>, com a qual é possível se encontrar uma solução eficiente com o </a:t>
            </a:r>
            <a:r>
              <a:rPr lang="pt-BR" b="1" i="1" dirty="0" smtClean="0"/>
              <a:t>gradiente descendente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 smtClean="0"/>
              <a:t>Classificação linear com função de limiar logístico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787857"/>
                <a:ext cx="11171831" cy="507014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), com </a:t>
                </a:r>
                <a:r>
                  <a:rPr lang="pt-BR" b="1" i="1" dirty="0" smtClean="0"/>
                  <a:t>limiar de decisão rígido </a:t>
                </a:r>
                <a:r>
                  <a:rPr lang="pt-BR" dirty="0" smtClean="0"/>
                  <a:t>é descontínua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 e tem derivada igual a zero 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Além disso, o </a:t>
                </a:r>
                <a:r>
                  <a:rPr lang="pt-BR" b="1" i="1" dirty="0" smtClean="0"/>
                  <a:t>classificador</a:t>
                </a:r>
                <a:r>
                  <a:rPr lang="pt-BR" dirty="0" smtClean="0"/>
                  <a:t> </a:t>
                </a:r>
                <a:r>
                  <a:rPr lang="pt-BR" dirty="0"/>
                  <a:t>sempre </a:t>
                </a:r>
                <a:r>
                  <a:rPr lang="pt-BR" dirty="0" smtClean="0"/>
                  <a:t>faz </a:t>
                </a:r>
                <a:r>
                  <a:rPr lang="pt-BR" b="1" i="1" dirty="0" smtClean="0"/>
                  <a:t>previsões </a:t>
                </a:r>
                <a:r>
                  <a:rPr lang="pt-BR" dirty="0" smtClean="0"/>
                  <a:t>completamente confiantes das classes </a:t>
                </a:r>
                <a:r>
                  <a:rPr lang="pt-BR" dirty="0"/>
                  <a:t>(i.e., 0 ou 1), mesmo para exemplos muito próximos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fronteira de decisão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Em </a:t>
                </a:r>
                <a:r>
                  <a:rPr lang="pt-BR" dirty="0"/>
                  <a:t>muitas situações, </a:t>
                </a:r>
                <a:r>
                  <a:rPr lang="pt-BR" dirty="0" smtClean="0"/>
                  <a:t>nós precisamos de </a:t>
                </a:r>
                <a:r>
                  <a:rPr lang="pt-BR" dirty="0"/>
                  <a:t>previsões mais </a:t>
                </a:r>
                <a:r>
                  <a:rPr lang="pt-BR" dirty="0" smtClean="0"/>
                  <a:t>graduadas, que </a:t>
                </a:r>
                <a:r>
                  <a:rPr lang="pt-BR" dirty="0"/>
                  <a:t>indiquem incertezas quanto à classificação.</a:t>
                </a:r>
              </a:p>
              <a:p>
                <a:r>
                  <a:rPr lang="pt-BR" dirty="0" smtClean="0"/>
                  <a:t>Todos esses problemas podem ser resolvidos com a </a:t>
                </a:r>
                <a:r>
                  <a:rPr lang="pt-BR" b="1" i="1" dirty="0" smtClean="0"/>
                  <a:t>suavização</a:t>
                </a:r>
                <a:r>
                  <a:rPr lang="pt-BR" dirty="0" smtClean="0"/>
                  <a:t> da </a:t>
                </a:r>
                <a:r>
                  <a:rPr lang="pt-BR" b="1" i="1" dirty="0" smtClean="0"/>
                  <a:t>função de limiar rígido</a:t>
                </a:r>
                <a:r>
                  <a:rPr lang="pt-BR" dirty="0" smtClean="0"/>
                  <a:t> através de sua aproximação por uma função que seja contínua, diferenciável e assuma valores reais dentro do intervalo de 0 a 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787857"/>
                <a:ext cx="11171831" cy="5070144"/>
              </a:xfrm>
              <a:blipFill rotWithShape="0">
                <a:blip r:embed="rId6"/>
                <a:stretch>
                  <a:fillRect l="-927" t="-1923" r="-1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1886"/>
            <a:ext cx="11089944" cy="1392071"/>
          </a:xfrm>
        </p:spPr>
        <p:txBody>
          <a:bodyPr>
            <a:normAutofit/>
          </a:bodyPr>
          <a:lstStyle/>
          <a:p>
            <a:r>
              <a:rPr lang="pt-BR" dirty="0"/>
              <a:t>Classificação linear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3266"/>
                <a:ext cx="8415292" cy="5124734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 smtClean="0"/>
                  <a:t>A </a:t>
                </a:r>
                <a:r>
                  <a:rPr lang="pt-BR" b="1" i="1" dirty="0" smtClean="0"/>
                  <a:t>função logística </a:t>
                </a:r>
                <a:r>
                  <a:rPr lang="pt-BR" dirty="0" smtClean="0"/>
                  <a:t>(ou </a:t>
                </a:r>
                <a:r>
                  <a:rPr lang="pt-PT" b="1" i="1" dirty="0" smtClean="0"/>
                  <a:t>sigmóide</a:t>
                </a:r>
                <a:r>
                  <a:rPr lang="pt-BR" dirty="0" smtClean="0"/>
                  <a:t>), </a:t>
                </a:r>
                <a:r>
                  <a:rPr lang="pt-BR" dirty="0"/>
                  <a:t>mostrada na figura ao lado </a:t>
                </a:r>
                <a:r>
                  <a:rPr lang="pt-BR" dirty="0" smtClean="0"/>
                  <a:t>e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i="1" dirty="0" smtClean="0"/>
                  <a:t>,</a:t>
                </a:r>
              </a:p>
              <a:p>
                <a:pPr marL="0" indent="0" algn="just">
                  <a:buNone/>
                </a:pPr>
                <a:r>
                  <a:rPr lang="pt-BR" dirty="0"/>
                  <a:t>a</a:t>
                </a:r>
                <a:r>
                  <a:rPr lang="pt-BR" dirty="0" smtClean="0"/>
                  <a:t>presenta tais propriedades matemáticas. </a:t>
                </a:r>
                <a:endParaRPr lang="pt-BR" dirty="0"/>
              </a:p>
              <a:p>
                <a:pPr algn="just"/>
                <a:r>
                  <a:rPr lang="pt-BR" dirty="0" smtClean="0"/>
                  <a:t>Utilizando a </a:t>
                </a:r>
                <a:r>
                  <a:rPr lang="pt-BR" b="1" i="1" dirty="0" smtClean="0"/>
                  <a:t>função logística </a:t>
                </a:r>
                <a:r>
                  <a:rPr lang="pt-BR" dirty="0" smtClean="0"/>
                  <a:t>como </a:t>
                </a:r>
                <a:r>
                  <a:rPr lang="pt-BR" b="1" i="1" dirty="0" smtClean="0"/>
                  <a:t>função de limiar</a:t>
                </a:r>
                <a:r>
                  <a:rPr lang="pt-BR" dirty="0" smtClean="0"/>
                  <a:t>, temos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saída será um número real entre 0 e 1, o qual pode ser interpretado como uma </a:t>
                </a:r>
                <a:r>
                  <a:rPr lang="pt-BR" b="1" i="1" dirty="0" smtClean="0"/>
                  <a:t>probabilidade</a:t>
                </a:r>
                <a:r>
                  <a:rPr lang="pt-BR" dirty="0"/>
                  <a:t> </a:t>
                </a:r>
                <a:r>
                  <a:rPr lang="pt-BR" dirty="0" smtClean="0"/>
                  <a:t>de um dado exemplo pertencer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(ou seja, à </a:t>
                </a:r>
                <a:r>
                  <a:rPr lang="pt-BR" b="1" i="1" dirty="0" smtClean="0"/>
                  <a:t>classe positiva</a:t>
                </a:r>
                <a:r>
                  <a:rPr lang="pt-BR" dirty="0" smtClean="0"/>
                  <a:t>). </a:t>
                </a:r>
              </a:p>
              <a:p>
                <a:r>
                  <a:rPr lang="pt-BR" dirty="0" smtClean="0"/>
                  <a:t>A nova </a:t>
                </a:r>
                <a:r>
                  <a:rPr lang="pt-BR" b="1" i="1" dirty="0" smtClean="0"/>
                  <a:t>função hipótese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forma uma </a:t>
                </a:r>
                <a:r>
                  <a:rPr lang="pt-BR" b="1" i="1" dirty="0" smtClean="0"/>
                  <a:t>fronteira de decisão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suave</a:t>
                </a:r>
                <a:r>
                  <a:rPr lang="pt-BR" dirty="0" smtClean="0"/>
                  <a:t>, a qual confere a probabilidade de 0.5 para exemplos em cima da </a:t>
                </a:r>
                <a:r>
                  <a:rPr lang="pt-BR" b="1" i="1" dirty="0" smtClean="0"/>
                  <a:t>fronteira de decisão </a:t>
                </a:r>
                <a:r>
                  <a:rPr lang="pt-BR" dirty="0" smtClean="0"/>
                  <a:t>e se aproxima de 0 ou 1 conforme a posição do exemplo se distancia da fronteira.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3266"/>
                <a:ext cx="8415292" cy="5124734"/>
              </a:xfrm>
              <a:blipFill rotWithShape="0">
                <a:blip r:embed="rId6"/>
                <a:stretch>
                  <a:fillRect l="-1304" t="-2973" r="-1232" b="-9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 l="2379" t="6664" r="8832"/>
          <a:stretch/>
        </p:blipFill>
        <p:spPr>
          <a:xfrm>
            <a:off x="9185252" y="1733266"/>
            <a:ext cx="2938507" cy="2684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85252" y="4311367"/>
                <a:ext cx="29385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 smtClean="0"/>
                  <a:t>A função logística realiza um mapeamento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252" y="4311367"/>
                <a:ext cx="2938508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980227" y="5155451"/>
            <a:ext cx="31435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Quanto mais longe da </a:t>
            </a:r>
            <a:r>
              <a:rPr lang="pt-BR" sz="1400" b="1" i="1" dirty="0" smtClean="0"/>
              <a:t>fronteira de decisão</a:t>
            </a:r>
            <a:r>
              <a:rPr lang="pt-BR" sz="1400" dirty="0" smtClean="0"/>
              <a:t>, mais próximo o valor de saída da </a:t>
            </a:r>
            <a:r>
              <a:rPr lang="pt-BR" sz="1400" b="1" i="1" dirty="0" smtClean="0"/>
              <a:t>função hipótese </a:t>
            </a:r>
            <a:r>
              <a:rPr lang="pt-BR" sz="1400" dirty="0" smtClean="0"/>
              <a:t>será de 0 ou de 1 e, portanto, mais certeza teremos sobre uma classificação.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50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3"/>
            <a:ext cx="10515600" cy="904117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6663"/>
                <a:ext cx="11130888" cy="541133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Um classificador com função de limiar logístico é conhecido como </a:t>
                </a:r>
                <a:r>
                  <a:rPr lang="pt-BR" b="1" i="1" dirty="0" smtClean="0"/>
                  <a:t>regressor logístico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regressor logístico </a:t>
                </a:r>
                <a:r>
                  <a:rPr lang="pt-BR" dirty="0" smtClean="0"/>
                  <a:t>é </a:t>
                </a:r>
                <a:r>
                  <a:rPr lang="pt-BR" dirty="0"/>
                  <a:t>um </a:t>
                </a:r>
                <a:r>
                  <a:rPr lang="pt-BR" dirty="0" smtClean="0"/>
                  <a:t>algoritmo para </a:t>
                </a:r>
                <a:r>
                  <a:rPr lang="pt-BR" b="1" i="1" dirty="0"/>
                  <a:t>classificação binária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Ele é ótimo </a:t>
                </a:r>
                <a:r>
                  <a:rPr lang="pt-BR" dirty="0"/>
                  <a:t>para situações em que </a:t>
                </a:r>
                <a:r>
                  <a:rPr lang="pt-BR" dirty="0" smtClean="0"/>
                  <a:t>precisamos </a:t>
                </a:r>
                <a:r>
                  <a:rPr lang="pt-BR" dirty="0"/>
                  <a:t>classificar entre duas classes, </a:t>
                </a:r>
                <a:r>
                  <a:rPr lang="pt-BR" dirty="0" smtClean="0"/>
                  <a:t>negativa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) 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).</a:t>
                </a:r>
                <a:endParaRPr lang="pt-BR" dirty="0"/>
              </a:p>
              <a:p>
                <a:r>
                  <a:rPr lang="pt-BR" dirty="0"/>
                  <a:t>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regressor logístico </a:t>
                </a:r>
                <a:r>
                  <a:rPr lang="pt-BR" dirty="0"/>
                  <a:t>estima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pertencer a uma classe </a:t>
                </a:r>
                <a:r>
                  <a:rPr lang="pt-BR" dirty="0" smtClean="0"/>
                  <a:t>específica.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</a:t>
                </a:r>
                <a:r>
                  <a:rPr lang="pt-BR" dirty="0" smtClean="0"/>
                  <a:t>or </a:t>
                </a:r>
                <a:r>
                  <a:rPr lang="pt-BR" dirty="0"/>
                  <a:t>exemplo, qual é a probabilidade de uma dado email ser spam</a:t>
                </a:r>
                <a:r>
                  <a:rPr lang="pt-BR" dirty="0" smtClean="0"/>
                  <a:t>?</a:t>
                </a:r>
              </a:p>
              <a:p>
                <a:r>
                  <a:rPr lang="pt-BR" dirty="0" smtClean="0"/>
                  <a:t>Normalmente, se quantiza a saída da </a:t>
                </a:r>
                <a:r>
                  <a:rPr lang="pt-BR" b="1" i="1" dirty="0" smtClean="0"/>
                  <a:t>função hipótese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em dois valores, 0 ou 1.</a:t>
                </a:r>
                <a:endParaRPr lang="pt-BR" dirty="0"/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</a:t>
                </a:r>
                <a:r>
                  <a:rPr lang="pt-BR" dirty="0" smtClean="0"/>
                  <a:t>um </a:t>
                </a:r>
                <a:r>
                  <a:rPr lang="pt-BR" dirty="0"/>
                  <a:t>exemplo for igual </a:t>
                </a:r>
                <a:r>
                  <a:rPr lang="pt-BR" dirty="0" smtClean="0"/>
                  <a:t>ou maior </a:t>
                </a:r>
                <a:r>
                  <a:rPr lang="pt-BR" dirty="0"/>
                  <a:t>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</a:t>
                </a:r>
                <a:r>
                  <a:rPr lang="pt-BR" dirty="0" smtClean="0"/>
                  <a:t>à </a:t>
                </a:r>
                <a:r>
                  <a:rPr lang="pt-BR" b="1" i="1" dirty="0" smtClean="0"/>
                  <a:t>classe </a:t>
                </a:r>
                <a:r>
                  <a:rPr lang="pt-BR" b="1" i="1" dirty="0"/>
                  <a:t>positiva</a:t>
                </a:r>
                <a:r>
                  <a:rPr lang="pt-BR" dirty="0"/>
                  <a:t>, rotulada como </a:t>
                </a:r>
                <a:r>
                  <a:rPr lang="pt-BR" dirty="0" smtClean="0"/>
                  <a:t>1, </a:t>
                </a:r>
                <a:r>
                  <a:rPr lang="pt-BR" dirty="0"/>
                  <a:t>ou então </a:t>
                </a:r>
                <a:r>
                  <a:rPr lang="pt-BR" b="1" i="1" dirty="0"/>
                  <a:t>prediz</a:t>
                </a:r>
                <a:r>
                  <a:rPr lang="pt-BR" dirty="0"/>
                  <a:t> que não </a:t>
                </a:r>
                <a:r>
                  <a:rPr lang="pt-BR" dirty="0" smtClean="0"/>
                  <a:t>pertence, ou </a:t>
                </a:r>
                <a:r>
                  <a:rPr lang="pt-BR" dirty="0"/>
                  <a:t>seja,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rotulada como </a:t>
                </a:r>
                <a:r>
                  <a:rPr lang="pt-BR" dirty="0" smtClean="0"/>
                  <a:t>0. </a:t>
                </a:r>
              </a:p>
              <a:p>
                <a:r>
                  <a:rPr lang="pt-BR" dirty="0" smtClean="0"/>
                  <a:t>Ou seja, a saída quantizada do </a:t>
                </a:r>
                <a:r>
                  <a:rPr lang="pt-BR" b="1" i="1" dirty="0" smtClean="0"/>
                  <a:t>regressor logístico </a:t>
                </a:r>
                <a:r>
                  <a:rPr lang="pt-BR" dirty="0" smtClean="0"/>
                  <a:t>é dada por</a:t>
                </a: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6663"/>
                <a:ext cx="11130888" cy="5411337"/>
              </a:xfrm>
              <a:blipFill rotWithShape="0">
                <a:blip r:embed="rId4"/>
                <a:stretch>
                  <a:fillRect l="-712" t="-21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53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Note </a:t>
                </a:r>
                <a:r>
                  <a:rPr lang="pt-BR" dirty="0"/>
                  <a:t>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 o modelo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prediz a </a:t>
                </a:r>
                <a:r>
                  <a:rPr lang="pt-BR" dirty="0" smtClean="0"/>
                  <a:t>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 </a:t>
                </a: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Como vimos, 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funciona usando uma </a:t>
                </a:r>
                <a:r>
                  <a:rPr lang="pt-BR" b="1" i="1" dirty="0"/>
                  <a:t>combinação linear </a:t>
                </a:r>
                <a:r>
                  <a:rPr lang="pt-BR" dirty="0" smtClean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para que várias fontes de </a:t>
                </a:r>
                <a:r>
                  <a:rPr lang="pt-BR" dirty="0" smtClean="0"/>
                  <a:t>informação (i.e., atributos) </a:t>
                </a:r>
                <a:r>
                  <a:rPr lang="pt-BR" dirty="0"/>
                  <a:t>possam </a:t>
                </a:r>
                <a:r>
                  <a:rPr lang="pt-BR" dirty="0" smtClean="0"/>
                  <a:t>ditar </a:t>
                </a:r>
                <a:r>
                  <a:rPr lang="pt-BR" dirty="0"/>
                  <a:t>a saída do modelo. </a:t>
                </a:r>
                <a:endParaRPr lang="pt-BR" dirty="0" smtClean="0"/>
              </a:p>
              <a:p>
                <a:r>
                  <a:rPr lang="pt-BR" dirty="0" smtClean="0"/>
                  <a:t>Os </a:t>
                </a:r>
                <a:r>
                  <a:rPr lang="pt-BR" b="1" i="1" dirty="0"/>
                  <a:t>parâmetros do modelo </a:t>
                </a:r>
                <a:r>
                  <a:rPr lang="pt-BR" dirty="0"/>
                  <a:t>são os </a:t>
                </a:r>
                <a:r>
                  <a:rPr lang="pt-BR" b="1" i="1" dirty="0"/>
                  <a:t>pesos</a:t>
                </a:r>
                <a:r>
                  <a:rPr lang="pt-BR" dirty="0"/>
                  <a:t> </a:t>
                </a:r>
                <a:r>
                  <a:rPr lang="pt-BR" dirty="0" smtClean="0"/>
                  <a:t>associados aos vários </a:t>
                </a:r>
                <a:r>
                  <a:rPr lang="pt-BR" b="1" i="1" dirty="0"/>
                  <a:t>atributos</a:t>
                </a:r>
                <a:r>
                  <a:rPr lang="pt-BR" dirty="0"/>
                  <a:t> e representam sua importância relativa para o resultado.</a:t>
                </a:r>
              </a:p>
              <a:p>
                <a:r>
                  <a:rPr lang="pt-BR" dirty="0"/>
                  <a:t>Mesmo sendo uma técnica </a:t>
                </a:r>
                <a:r>
                  <a:rPr lang="pt-BR" dirty="0" smtClean="0"/>
                  <a:t>bastante simples</a:t>
                </a:r>
                <a:r>
                  <a:rPr lang="pt-BR" dirty="0"/>
                  <a:t>,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muito utilizada em várias aplicações do mundo real em áreas como medicina, marketing, análise de crédito, saúde pública entre outras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Além disto, toda </a:t>
                </a:r>
                <a:r>
                  <a:rPr lang="pt-BR" smtClean="0"/>
                  <a:t>a </a:t>
                </a:r>
                <a:r>
                  <a:rPr lang="pt-BR" smtClean="0"/>
                  <a:t>teoria </a:t>
                </a:r>
                <a:r>
                  <a:rPr lang="pt-BR" dirty="0" smtClean="0"/>
                  <a:t>por trás da </a:t>
                </a:r>
                <a:r>
                  <a:rPr lang="pt-BR" b="1" i="1" dirty="0" smtClean="0"/>
                  <a:t>regressão logística</a:t>
                </a:r>
                <a:r>
                  <a:rPr lang="pt-BR" dirty="0" smtClean="0"/>
                  <a:t> foi a base para a criação das primeiras </a:t>
                </a:r>
                <a:r>
                  <a:rPr lang="pt-BR" b="1" i="1" dirty="0" smtClean="0"/>
                  <a:t>redes neurais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  <a:blipFill rotWithShape="0">
                <a:blip r:embed="rId2"/>
                <a:stretch>
                  <a:fillRect l="-1031" t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79" t="6664" r="8832"/>
          <a:stretch/>
        </p:blipFill>
        <p:spPr>
          <a:xfrm>
            <a:off x="9118281" y="2749213"/>
            <a:ext cx="2938507" cy="2684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107946" y="2334226"/>
                <a:ext cx="1245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/>
                        <m:t>Logistic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946" y="2334226"/>
                <a:ext cx="124585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11306849" y="3500476"/>
            <a:ext cx="166155" cy="1284749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02447" y="4220783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447" y="4220783"/>
                <a:ext cx="1400703" cy="2769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>
          <a:xfrm rot="16200000">
            <a:off x="10024868" y="3115409"/>
            <a:ext cx="166155" cy="1284749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433821" y="3374879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821" y="3374879"/>
                <a:ext cx="1400703" cy="2769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0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425"/>
            <a:ext cx="10515600" cy="1019175"/>
          </a:xfrm>
        </p:spPr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8600"/>
                <a:ext cx="11188700" cy="52958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do vetor de atributos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pertencer à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para qual a saída quantizada desejada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Ou </a:t>
                </a:r>
                <a:r>
                  <a:rPr lang="pt-BR" dirty="0"/>
                  <a:t>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probabilidade condicional da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Assim, consequentemente,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) 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a probabilidade condicional da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é determinada quando há uma </a:t>
                </a:r>
                <a:r>
                  <a:rPr lang="pt-BR" b="1" i="1" dirty="0"/>
                  <a:t>indecisão</a:t>
                </a:r>
                <a:r>
                  <a:rPr lang="pt-BR" dirty="0"/>
                  <a:t> entre as classes, 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caracterizada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como vimos antes, pode ser uma reta, um plano, um </a:t>
                </a:r>
                <a:r>
                  <a:rPr lang="pt-BR" dirty="0" smtClean="0"/>
                  <a:t>círculo</a:t>
                </a:r>
                <a:r>
                  <a:rPr lang="pt-BR" dirty="0"/>
                  <a:t>, etc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8600"/>
                <a:ext cx="11188700" cy="5295899"/>
              </a:xfrm>
              <a:blipFill rotWithShape="0">
                <a:blip r:embed="rId3"/>
                <a:stretch>
                  <a:fillRect l="-872" t="-2647" r="-1417" b="-1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88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3300" cy="50323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Para treinarmos um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 encontrar os </a:t>
                </a:r>
                <a:r>
                  <a:rPr lang="pt-BR" b="1" dirty="0"/>
                  <a:t>pesos</a:t>
                </a:r>
                <a:r>
                  <a:rPr lang="pt-BR" dirty="0"/>
                  <a:t> da </a:t>
                </a:r>
                <a:r>
                  <a:rPr lang="pt-BR" b="1" dirty="0"/>
                  <a:t>função hipótese</a:t>
                </a:r>
                <a:r>
                  <a:rPr lang="pt-BR" dirty="0"/>
                  <a:t>, nós precisamos, assim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adotar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não é uma boa escolha para a </a:t>
                </a:r>
                <a:r>
                  <a:rPr lang="pt-BR" b="1" i="1" dirty="0"/>
                  <a:t>adaptação dos pesos </a:t>
                </a:r>
                <a:r>
                  <a:rPr lang="pt-BR" dirty="0"/>
                  <a:t>no caso da</a:t>
                </a:r>
                <a:r>
                  <a:rPr lang="pt-BR" b="1" i="1" dirty="0"/>
                  <a:t> regressão logística </a:t>
                </a:r>
                <a:r>
                  <a:rPr lang="pt-BR" dirty="0"/>
                  <a:t>como veremos a seguir.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pt-BR" i="1"/>
                                  <m:t>Logistic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r>
                      <m:rPr>
                        <m:nor/>
                      </m:rPr>
                      <a:rPr lang="pt-BR" i="1"/>
                      <m:t>(.)</m:t>
                    </m:r>
                  </m:oMath>
                </a14:m>
                <a:r>
                  <a:rPr lang="pt-BR" dirty="0"/>
                  <a:t> é uma função </a:t>
                </a:r>
                <a:r>
                  <a:rPr lang="pt-BR" b="1" i="1" dirty="0"/>
                  <a:t>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não será, consequentemente, uma função </a:t>
                </a:r>
                <a:r>
                  <a:rPr lang="pt-BR" b="1" i="1" dirty="0"/>
                  <a:t>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vários mínimos locais que vão dificultar o aprendizado (e.g., o algoritmo pode ficar preso em um mínimo local).</a:t>
                </a:r>
                <a:endParaRPr lang="pt-BR" i="1" dirty="0"/>
              </a:p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/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/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para cada exemplo 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Veremos a seguir o motivo desta escolha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3300" cy="5032375"/>
              </a:xfrm>
              <a:blipFill rotWithShape="0">
                <a:blip r:embed="rId4"/>
                <a:stretch>
                  <a:fillRect l="-655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76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6"/>
            <a:ext cx="10515600" cy="9942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O uso dessa </a:t>
                </a:r>
                <a:r>
                  <a:rPr lang="pt-BR" b="1" i="1" dirty="0" smtClean="0"/>
                  <a:t>função de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erro </a:t>
                </a:r>
                <a:r>
                  <a:rPr lang="pt-BR" dirty="0"/>
                  <a:t>faz sentido </a:t>
                </a:r>
                <a:r>
                  <a:rPr lang="pt-BR" dirty="0" smtClean="0"/>
                  <a:t>pois: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dirty="0"/>
                  <a:t>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então o erro será grande se o </a:t>
                </a:r>
                <a:r>
                  <a:rPr lang="pt-BR" dirty="0" smtClean="0"/>
                  <a:t>classificador estimar </a:t>
                </a:r>
                <a:r>
                  <a:rPr lang="pt-BR" dirty="0"/>
                  <a:t>uma probabilidade próxima a 0 para um exemplo </a:t>
                </a:r>
                <a:r>
                  <a:rPr lang="pt-BR" dirty="0" smtClean="0"/>
                  <a:t>positivo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dirty="0"/>
                  <a:t>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</a:t>
                </a:r>
                <a:r>
                  <a:rPr lang="pt-BR" dirty="0" smtClean="0"/>
                  <a:t>negativo </a:t>
                </a:r>
                <a:r>
                  <a:rPr lang="pt-BR" dirty="0"/>
                  <a:t>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 </a:t>
                </a:r>
                <a:r>
                  <a:rPr lang="pt-BR" dirty="0"/>
                  <a:t>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1, portanto, o erro será próximo de 0 se a probabilidade estimada for </a:t>
                </a:r>
                <a:r>
                  <a:rPr lang="pt-BR" dirty="0" smtClean="0"/>
                  <a:t>próxima </a:t>
                </a:r>
                <a:r>
                  <a:rPr lang="pt-BR" dirty="0"/>
                  <a:t>de 1 para um exemplo </a:t>
                </a:r>
                <a:r>
                  <a:rPr lang="pt-BR" dirty="0" smtClean="0"/>
                  <a:t>positivo.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valor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</a:t>
                </a:r>
                <a:r>
                  <a:rPr lang="pt-BR" dirty="0" smtClean="0"/>
                  <a:t>, portanto, o erro será próximo de 0 </a:t>
                </a:r>
                <a:r>
                  <a:rPr lang="pt-BR" dirty="0"/>
                  <a:t>para um exemplo </a:t>
                </a:r>
                <a:r>
                  <a:rPr lang="pt-BR" dirty="0" smtClean="0"/>
                  <a:t>negativo.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  <a:blipFill rotWithShape="0">
                <a:blip r:embed="rId6"/>
                <a:stretch>
                  <a:fillRect l="-816" t="-5123" r="-598" b="-47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826062" y="1780430"/>
            <a:ext cx="43659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 figuras </a:t>
            </a:r>
            <a:r>
              <a:rPr lang="pt-BR" sz="1600" dirty="0" smtClean="0"/>
              <a:t>ao lado mostram </a:t>
            </a:r>
            <a:r>
              <a:rPr lang="pt-BR" sz="1600" dirty="0"/>
              <a:t>as duas situações possíveis para </a:t>
            </a:r>
            <a:r>
              <a:rPr lang="pt-BR" sz="1600" dirty="0" smtClean="0"/>
              <a:t>a </a:t>
            </a:r>
            <a:r>
              <a:rPr lang="pt-BR" sz="1600" b="1" i="1" dirty="0" smtClean="0"/>
              <a:t>função de</a:t>
            </a:r>
            <a:r>
              <a:rPr lang="pt-BR" sz="1600" b="1" i="1" dirty="0"/>
              <a:t> </a:t>
            </a:r>
            <a:r>
              <a:rPr lang="pt-BR" sz="1600" b="1" i="1" dirty="0" smtClean="0"/>
              <a:t>erro</a:t>
            </a:r>
            <a:r>
              <a:rPr lang="pt-BR" sz="1600" dirty="0"/>
              <a:t>. </a:t>
            </a: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Como </a:t>
            </a:r>
            <a:r>
              <a:rPr lang="pt-BR" sz="1600" dirty="0"/>
              <a:t>podemos observar, a penalização aplicada a cada saída reflete o </a:t>
            </a:r>
            <a:r>
              <a:rPr lang="pt-BR" sz="1600" b="1" i="1" dirty="0"/>
              <a:t>erro de classificação</a:t>
            </a:r>
            <a:r>
              <a:rPr lang="pt-BR" sz="1600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5393" t="4876" r="8791"/>
          <a:stretch/>
        </p:blipFill>
        <p:spPr>
          <a:xfrm>
            <a:off x="934837" y="914398"/>
            <a:ext cx="3030318" cy="2919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l="5605" t="5157" r="8791"/>
          <a:stretch/>
        </p:blipFill>
        <p:spPr>
          <a:xfrm>
            <a:off x="4412216" y="914397"/>
            <a:ext cx="3031773" cy="2919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1400" dirty="0" smtClean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 smtClean="0"/>
                  <a:t> deve ser próximo de 1</a:t>
                </a:r>
                <a:endParaRPr lang="pt-BR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400" dirty="0" smtClean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 smtClean="0"/>
                  <a:t> deve ser próximo de 0</a:t>
                </a:r>
                <a:endParaRPr lang="pt-BR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29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8598</TotalTime>
  <Words>1398</Words>
  <Application>Microsoft Office PowerPoint</Application>
  <PresentationFormat>Widescreen</PresentationFormat>
  <Paragraphs>182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III)</vt:lpstr>
      <vt:lpstr>Recapitulando</vt:lpstr>
      <vt:lpstr>Classificação linear com função de limiar logístico</vt:lpstr>
      <vt:lpstr>Classificação linear com função de limiar logístico</vt:lpstr>
      <vt:lpstr>Regressão logística</vt:lpstr>
      <vt:lpstr>Regressão logística</vt:lpstr>
      <vt:lpstr>Propriedades da regressão logística</vt:lpstr>
      <vt:lpstr>Função de erro</vt:lpstr>
      <vt:lpstr>Função de erro</vt:lpstr>
      <vt:lpstr>Função de erro</vt:lpstr>
      <vt:lpstr>Processo de treinamento</vt:lpstr>
      <vt:lpstr>Observações</vt:lpstr>
      <vt:lpstr>Tarefas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1594</cp:revision>
  <dcterms:created xsi:type="dcterms:W3CDTF">2020-01-20T13:50:05Z</dcterms:created>
  <dcterms:modified xsi:type="dcterms:W3CDTF">2021-08-19T00:38:10Z</dcterms:modified>
</cp:coreProperties>
</file>