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304" r:id="rId17"/>
    <p:sldId id="296" r:id="rId18"/>
    <p:sldId id="310" r:id="rId19"/>
    <p:sldId id="301" r:id="rId20"/>
    <p:sldId id="269" r:id="rId21"/>
    <p:sldId id="265" r:id="rId22"/>
    <p:sldId id="271" r:id="rId23"/>
    <p:sldId id="312" r:id="rId24"/>
    <p:sldId id="281" r:id="rId25"/>
    <p:sldId id="280" r:id="rId26"/>
    <p:sldId id="274" r:id="rId27"/>
    <p:sldId id="287" r:id="rId28"/>
    <p:sldId id="278" r:id="rId29"/>
    <p:sldId id="291" r:id="rId30"/>
    <p:sldId id="298" r:id="rId31"/>
    <p:sldId id="305" r:id="rId32"/>
    <p:sldId id="306" r:id="rId33"/>
    <p:sldId id="307" r:id="rId34"/>
    <p:sldId id="311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473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https://colab.research.google.com/github/zz4fap/t320_aprendizado_de_maquina/blob/main/labs/Laboratorio6.ipynb</a:t>
            </a:r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estímulos de entrada</a:t>
            </a:r>
            <a:r>
              <a:rPr lang="pt-BR" baseline="0" dirty="0" smtClean="0"/>
              <a:t> são recebidos por um neurônio,</a:t>
            </a:r>
            <a:r>
              <a:rPr lang="pt-BR" dirty="0" smtClean="0"/>
              <a:t> na sequência, os estímulos são integrados e se o</a:t>
            </a:r>
            <a:r>
              <a:rPr lang="pt-BR" baseline="0" dirty="0" smtClean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</a:t>
            </a:r>
            <a:r>
              <a:rPr lang="pt-BR" dirty="0" smtClean="0"/>
              <a:t>contra </a:t>
            </a:r>
            <a:r>
              <a:rPr lang="pt-BR" dirty="0"/>
              <a:t>si mesmo (AlphaGo do </a:t>
            </a:r>
            <a:r>
              <a:rPr lang="pt-BR" dirty="0" err="1"/>
              <a:t>DeepMind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b="1" dirty="0" smtClean="0"/>
              <a:t>Referências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[1] https://www.techtarget.com/searchenterpriseai/news/450420189/How-Facebook-uses-deep-learning-models-to-engage-users</a:t>
            </a:r>
          </a:p>
          <a:p>
            <a:r>
              <a:rPr lang="pt-BR" dirty="0" smtClean="0"/>
              <a:t>[2]</a:t>
            </a:r>
            <a:r>
              <a:rPr lang="pt-BR" baseline="0" dirty="0" smtClean="0"/>
              <a:t> </a:t>
            </a:r>
            <a:r>
              <a:rPr lang="pt-BR" dirty="0" smtClean="0"/>
              <a:t>https://www.geeksforgeeks.org/5-mind-blowing-ways-facebook-uses-machine-learning/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3" Type="http://schemas.openxmlformats.org/officeDocument/2006/relationships/image" Target="../media/image151.png"/><Relationship Id="rId21" Type="http://schemas.openxmlformats.org/officeDocument/2006/relationships/image" Target="../media/image31.png"/><Relationship Id="rId34" Type="http://schemas.openxmlformats.org/officeDocument/2006/relationships/image" Target="../media/image4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4.png"/><Relationship Id="rId40" Type="http://schemas.openxmlformats.org/officeDocument/2006/relationships/image" Target="../media/image48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</a:t>
                </a:r>
                <a:r>
                  <a:rPr lang="pt-BR" dirty="0" smtClean="0"/>
                  <a:t>seu valor deve </a:t>
                </a:r>
                <a:r>
                  <a:rPr lang="pt-BR" dirty="0"/>
                  <a:t>ser </a:t>
                </a:r>
                <a:r>
                  <a:rPr lang="pt-BR" b="1" i="1" dirty="0" smtClean="0"/>
                  <a:t>inibido</a:t>
                </a:r>
                <a:r>
                  <a:rPr lang="pt-BR" dirty="0" smtClean="0"/>
                  <a:t>, </a:t>
                </a:r>
                <a:r>
                  <a:rPr lang="pt-BR" dirty="0"/>
                  <a:t>e assim, </a:t>
                </a:r>
                <a:r>
                  <a:rPr lang="pt-BR" dirty="0" smtClean="0"/>
                  <a:t>o disparo ocorre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/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−</m:t>
                                    </m:r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22136"/>
            <a:chOff x="114755" y="4638765"/>
            <a:chExt cx="3142324" cy="152213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=0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642620" y="5413385"/>
              <a:ext cx="20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214620" y="6168266"/>
            <a:ext cx="1994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tem seus </a:t>
            </a:r>
            <a:r>
              <a:rPr lang="pt-BR" sz="1100" dirty="0" smtClean="0"/>
              <a:t>valores multiplicados por -1.</a:t>
            </a:r>
            <a:endParaRPr lang="pt-B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690689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modelo.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a regra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 smtClean="0"/>
              <a:t>Por serem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, </a:t>
            </a:r>
            <a:r>
              <a:rPr lang="pt-BR" dirty="0"/>
              <a:t>as lógicas AND e </a:t>
            </a:r>
            <a:r>
              <a:rPr lang="pt-BR" dirty="0" smtClean="0"/>
              <a:t>OR podem ser separadas por um único Perceptron.</a:t>
            </a:r>
          </a:p>
          <a:p>
            <a:r>
              <a:rPr lang="pt-BR" dirty="0" smtClean="0"/>
              <a:t>Porém, a lógica XOR não é linearmente separável e necessita de uma superfície de separação não-linear.</a:t>
            </a:r>
          </a:p>
          <a:p>
            <a:r>
              <a:rPr lang="pt-BR" dirty="0" smtClean="0"/>
              <a:t>Como veremos, a separação da lógica XOR pode ser obtida combinando-se o resultado de duas classificações lineares.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desta aula, 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</a:t>
            </a:r>
            <a:r>
              <a:rPr lang="pt-BR" b="1" i="1" dirty="0"/>
              <a:t>modelos matemáticos que </a:t>
            </a:r>
            <a:r>
              <a:rPr lang="pt-BR" b="1" i="1" dirty="0" smtClean="0"/>
              <a:t>aproximam a </a:t>
            </a:r>
            <a:r>
              <a:rPr lang="pt-BR" b="1" i="1" dirty="0"/>
              <a:t>atividade </a:t>
            </a:r>
            <a:r>
              <a:rPr lang="pt-BR" b="1" i="1" dirty="0" smtClean="0"/>
              <a:t>de aprendizagem do </a:t>
            </a:r>
            <a:r>
              <a:rPr lang="pt-BR" b="1" i="1" dirty="0"/>
              <a:t>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Estímulos</a:t>
              </a:r>
              <a:endParaRPr lang="pt-BR" dirty="0"/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Impulsos</a:t>
              </a:r>
              <a:endParaRPr lang="pt-BR" dirty="0"/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1 </a:t>
              </a:r>
              <a:r>
                <a:rPr lang="pt-BR" dirty="0"/>
                <a:t>(nível lógico </a:t>
              </a:r>
              <a:r>
                <a:rPr lang="pt-BR" dirty="0" smtClean="0"/>
                <a:t>1)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0 </a:t>
              </a:r>
              <a:r>
                <a:rPr lang="pt-BR" dirty="0"/>
                <a:t>(nível lógico </a:t>
              </a:r>
              <a:r>
                <a:rPr lang="pt-BR" dirty="0" smtClean="0"/>
                <a:t>0)</a:t>
              </a:r>
              <a:endParaRPr lang="pt-BR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</a:t>
            </a:r>
            <a:r>
              <a:rPr lang="pt-BR" dirty="0" smtClean="0"/>
              <a:t>a </a:t>
            </a:r>
            <a:r>
              <a:rPr lang="pt-BR" dirty="0"/>
              <a:t>Siri da Apple, Alexa da Amazon e Google </a:t>
            </a:r>
            <a:r>
              <a:rPr lang="pt-BR" dirty="0" err="1" smtClean="0"/>
              <a:t>Assistant</a:t>
            </a:r>
            <a:r>
              <a:rPr lang="pt-BR" dirty="0" smtClean="0"/>
              <a:t>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protozoários, algas, e </a:t>
            </a:r>
            <a:r>
              <a:rPr lang="pt-BR" dirty="0"/>
              <a:t>amebas</a:t>
            </a:r>
            <a:r>
              <a:rPr lang="pt-BR" dirty="0" smtClean="0"/>
              <a:t>) </a:t>
            </a:r>
            <a:r>
              <a:rPr lang="pt-BR" dirty="0"/>
              <a:t>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</a:t>
            </a:r>
            <a:r>
              <a:rPr lang="pt-BR" b="1" i="1" dirty="0" smtClean="0"/>
              <a:t>celular (soma)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</a:t>
            </a:r>
            <a:r>
              <a:rPr lang="pt-BR" b="1" i="1" dirty="0" smtClean="0"/>
              <a:t>terminais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</a:t>
            </a:r>
            <a:r>
              <a:rPr lang="pt-BR" dirty="0" smtClean="0"/>
              <a:t>pelos terminais do </a:t>
            </a:r>
            <a:r>
              <a:rPr lang="pt-BR" dirty="0"/>
              <a:t>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</a:t>
            </a:r>
            <a:r>
              <a:rPr lang="pt-BR" dirty="0" smtClean="0"/>
              <a:t>somados.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</a:t>
            </a:r>
            <a:r>
              <a:rPr lang="pt-BR" dirty="0" smtClean="0"/>
              <a:t>soma dos </a:t>
            </a:r>
            <a:r>
              <a:rPr lang="pt-BR" dirty="0"/>
              <a:t>estímulos) exceder </a:t>
            </a:r>
            <a:r>
              <a:rPr lang="pt-BR" dirty="0" smtClean="0"/>
              <a:t>um certo </a:t>
            </a:r>
            <a:r>
              <a:rPr lang="pt-BR" dirty="0"/>
              <a:t>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</a:t>
            </a:r>
            <a:r>
              <a:rPr lang="pt-BR" b="1" i="1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</a:t>
            </a:r>
            <a:r>
              <a:rPr lang="pt-BR" dirty="0" smtClean="0"/>
              <a:t>uma ou mais saídas </a:t>
            </a:r>
            <a:r>
              <a:rPr lang="pt-BR" dirty="0"/>
              <a:t>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Modelo Matemático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13103</TotalTime>
  <Words>2873</Words>
  <Application>Microsoft Office PowerPoint</Application>
  <PresentationFormat>Widescreen</PresentationFormat>
  <Paragraphs>531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1130</cp:revision>
  <dcterms:created xsi:type="dcterms:W3CDTF">2020-04-06T23:46:10Z</dcterms:created>
  <dcterms:modified xsi:type="dcterms:W3CDTF">2022-04-22T14:58:09Z</dcterms:modified>
</cp:coreProperties>
</file>