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90" r:id="rId13"/>
    <p:sldId id="391" r:id="rId14"/>
    <p:sldId id="377" r:id="rId15"/>
    <p:sldId id="378" r:id="rId16"/>
    <p:sldId id="348" r:id="rId17"/>
    <p:sldId id="380" r:id="rId18"/>
    <p:sldId id="381" r:id="rId19"/>
    <p:sldId id="382" r:id="rId20"/>
    <p:sldId id="383" r:id="rId21"/>
    <p:sldId id="392" r:id="rId22"/>
    <p:sldId id="385" r:id="rId23"/>
    <p:sldId id="387" r:id="rId24"/>
    <p:sldId id="389" r:id="rId25"/>
    <p:sldId id="386" r:id="rId26"/>
    <p:sldId id="324" r:id="rId27"/>
    <p:sldId id="306" r:id="rId28"/>
    <p:sldId id="367" r:id="rId2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89346" autoAdjust="0"/>
  </p:normalViewPr>
  <p:slideViewPr>
    <p:cSldViewPr snapToGrid="0">
      <p:cViewPr varScale="1">
        <p:scale>
          <a:sx n="99" d="100"/>
          <a:sy n="99" d="100"/>
        </p:scale>
        <p:origin x="1044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14/02/2025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913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791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485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8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classificação_rígida.ipynb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6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9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17.emf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17.emf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&#231;&#227;o_r&#237;gida.ipynb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0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faz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3881437" y="5677734"/>
            <a:ext cx="22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</a:t>
            </a:r>
            <a:r>
              <a:rPr lang="pt-BR" sz="1600" b="1" i="1" dirty="0" err="1"/>
              <a:t>heaviside</a:t>
            </a:r>
            <a:r>
              <a:rPr lang="pt-BR" sz="1600" b="1" i="1" dirty="0"/>
              <a:t> ou degrau unitário.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97642" y="1898980"/>
                <a:ext cx="6870531" cy="49590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7642" y="1898980"/>
                <a:ext cx="6870531" cy="4959020"/>
              </a:xfrm>
              <a:blipFill>
                <a:blip r:embed="rId3"/>
                <a:stretch>
                  <a:fillRect l="-1597" t="-2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595465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400" y="1898980"/>
                <a:ext cx="8105773" cy="49590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i.e., que os exemplos sejam classificados corretamente.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à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0" y="1898980"/>
                <a:ext cx="8105773" cy="4959020"/>
              </a:xfrm>
              <a:blipFill>
                <a:blip r:embed="rId3"/>
                <a:stretch>
                  <a:fillRect l="-1353" t="-2829" r="-8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38500" y="2233678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134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38824"/>
            <a:ext cx="11229973" cy="101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</a:rPr>
              <a:t>Portanto, como podemos encontrar os pesos com essa limitação?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3685174" y="1866317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284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</a:t>
                </a:r>
                <a:r>
                  <a:rPr lang="pt-BR" b="1" i="1" dirty="0"/>
                  <a:t>regra intuitiva de atualização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aprendizagem, o qual é sempre maior do que zero.</a:t>
                </a:r>
              </a:p>
              <a:p>
                <a:r>
                  <a:rPr lang="pt-BR" dirty="0"/>
                  <a:t>A regra é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>
                <a:blip r:embed="rId3"/>
                <a:stretch>
                  <a:fillRect l="-1093" t="-1937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 exemplo por vez</a:t>
                </a:r>
                <a:r>
                  <a:rPr lang="pt-BR" dirty="0"/>
                  <a:t>, escolhido de forma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aleatória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atualiza-se os pesos usando-se apenas um exemplo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tomado de forma aleatória</a:t>
                </a:r>
                <a:r>
                  <a:rPr lang="pt-BR" dirty="0"/>
                  <a:t> do conjunto de treinamento, por vez.</a:t>
                </a:r>
              </a:p>
              <a:p>
                <a:r>
                  <a:rPr lang="pt-BR" dirty="0"/>
                  <a:t>Como estamos considerando classificadores, os quais têm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1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1.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sentido,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sentido,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642834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Ou seja, não precisa ser um problema linearmente separável.</a:t>
            </a:r>
          </a:p>
          <a:p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b="1" i="1" dirty="0"/>
              <a:t>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muito comum.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desta aula, começaremos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8531" y="1825624"/>
                <a:ext cx="63292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fixos do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Não há convergência pois o objetivo é encontrar um erro de classificação igual a 0.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8531" y="1825624"/>
                <a:ext cx="6329296" cy="5032375"/>
              </a:xfrm>
              <a:blipFill>
                <a:blip r:embed="rId3"/>
                <a:stretch>
                  <a:fillRect l="-1734" t="-1937" r="-1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5" t="11854" r="9545" b="1146"/>
          <a:stretch/>
        </p:blipFill>
        <p:spPr>
          <a:xfrm>
            <a:off x="838200" y="2463692"/>
            <a:ext cx="3864840" cy="2912051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D8F3701-F00B-FFBD-E048-5B4BEB1063B9}"/>
              </a:ext>
            </a:extLst>
          </p:cNvPr>
          <p:cNvCxnSpPr/>
          <p:nvPr/>
        </p:nvCxnSpPr>
        <p:spPr>
          <a:xfrm>
            <a:off x="2190750" y="2482850"/>
            <a:ext cx="1301750" cy="256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79A4D02-30B5-EFB6-14C9-C0ED3378532A}"/>
              </a:ext>
            </a:extLst>
          </p:cNvPr>
          <p:cNvCxnSpPr/>
          <p:nvPr/>
        </p:nvCxnSpPr>
        <p:spPr>
          <a:xfrm>
            <a:off x="2821420" y="2476392"/>
            <a:ext cx="1301750" cy="256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A78815D-AC06-0208-4006-098B3474FB0B}"/>
              </a:ext>
            </a:extLst>
          </p:cNvPr>
          <p:cNvCxnSpPr>
            <a:cxnSpLocks/>
          </p:cNvCxnSpPr>
          <p:nvPr/>
        </p:nvCxnSpPr>
        <p:spPr>
          <a:xfrm flipH="1" flipV="1">
            <a:off x="2406650" y="2165350"/>
            <a:ext cx="298450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F8C8EB0-C19D-530A-7740-E886C3A77FCF}"/>
              </a:ext>
            </a:extLst>
          </p:cNvPr>
          <p:cNvCxnSpPr>
            <a:cxnSpLocks/>
          </p:cNvCxnSpPr>
          <p:nvPr/>
        </p:nvCxnSpPr>
        <p:spPr>
          <a:xfrm>
            <a:off x="3287135" y="3429000"/>
            <a:ext cx="185160" cy="20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4D93B8E-F2A4-1E69-54A5-F0550E91736E}"/>
                  </a:ext>
                </a:extLst>
              </p:cNvPr>
              <p:cNvSpPr txBox="1"/>
              <p:nvPr/>
            </p:nvSpPr>
            <p:spPr>
              <a:xfrm>
                <a:off x="1477543" y="1922106"/>
                <a:ext cx="20685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1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sz="1100" dirty="0"/>
                  <a:t>evido a amostra vermelha</a:t>
                </a: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4D93B8E-F2A4-1E69-54A5-F0550E917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3" y="1922106"/>
                <a:ext cx="2068580" cy="26161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41F9E29-3D5B-7F7E-565A-94F4F6591E3F}"/>
                  </a:ext>
                </a:extLst>
              </p:cNvPr>
              <p:cNvSpPr txBox="1"/>
              <p:nvPr/>
            </p:nvSpPr>
            <p:spPr>
              <a:xfrm>
                <a:off x="2634460" y="5446462"/>
                <a:ext cx="17597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1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sz="1100" dirty="0"/>
                  <a:t>evido a amostra azul</a:t>
                </a: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41F9E29-3D5B-7F7E-565A-94F4F659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60" y="5446462"/>
                <a:ext cx="1759712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7899" y="1825624"/>
                <a:ext cx="656992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 de treinamento, então a regra tem uma chance de convergir para uma solução de erro mínimo quando os exemplos são apresentados de forma aleatória.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Similar ao que fizemos com o GDE.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guardar</a:t>
                </a:r>
                <a:r>
                  <a:rPr lang="pt-BR" dirty="0"/>
                  <a:t>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7899" y="1825624"/>
                <a:ext cx="6569928" cy="5032375"/>
              </a:xfrm>
              <a:blipFill>
                <a:blip r:embed="rId3"/>
                <a:stretch>
                  <a:fillRect l="-1671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A5A3C4-8FC4-F1E4-A1F3-D619B2FCB0C3}"/>
              </a:ext>
            </a:extLst>
          </p:cNvPr>
          <p:cNvSpPr/>
          <p:nvPr/>
        </p:nvSpPr>
        <p:spPr>
          <a:xfrm>
            <a:off x="8024449" y="6550222"/>
            <a:ext cx="4167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classificador_linear_com_limiar_rigido.ipynb</a:t>
            </a:r>
            <a:endParaRPr lang="pt-BR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751689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10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878" y="1825624"/>
            <a:ext cx="7362701" cy="5032376"/>
          </a:xfrm>
        </p:spPr>
        <p:txBody>
          <a:bodyPr>
            <a:normAutofit/>
          </a:bodyPr>
          <a:lstStyle/>
          <a:p>
            <a:r>
              <a:rPr lang="pt-BR" dirty="0"/>
              <a:t>Outro problema com classificadores que usam </a:t>
            </a:r>
            <a:r>
              <a:rPr lang="pt-BR" b="1" i="1" dirty="0"/>
              <a:t>limiar de decisão rígido </a:t>
            </a:r>
            <a:r>
              <a:rPr lang="pt-BR" dirty="0"/>
              <a:t>é a </a:t>
            </a:r>
            <a:r>
              <a:rPr lang="pt-BR" b="1" i="1" dirty="0">
                <a:solidFill>
                  <a:srgbClr val="00B050"/>
                </a:solidFill>
              </a:rPr>
              <a:t>falta de informação sobre a confiança </a:t>
            </a:r>
            <a:r>
              <a:rPr lang="pt-BR" dirty="0"/>
              <a:t>quanto a uma classificação.</a:t>
            </a:r>
          </a:p>
          <a:p>
            <a:r>
              <a:rPr lang="pt-BR" dirty="0"/>
              <a:t>Na figura ao lado, dois exemplos estão bem próximos da </a:t>
            </a:r>
            <a:r>
              <a:rPr lang="pt-BR" b="1" i="1" dirty="0"/>
              <a:t>fronteira de decisão </a:t>
            </a:r>
            <a:r>
              <a:rPr lang="pt-BR" dirty="0"/>
              <a:t>enquanto outros dois estão bem distantes dela.</a:t>
            </a:r>
          </a:p>
          <a:p>
            <a:r>
              <a:rPr lang="pt-BR" dirty="0"/>
              <a:t>Como o classificador com </a:t>
            </a:r>
            <a:r>
              <a:rPr lang="pt-BR" b="1" i="1" dirty="0"/>
              <a:t>limiar de decisão rígido </a:t>
            </a:r>
            <a:r>
              <a:rPr lang="pt-BR" dirty="0"/>
              <a:t>classificaria esses exemplos?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9BD3A-EECA-05F4-C300-1441F18A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Olhando para a função de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percebemos que o classificador faz predições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muito confiantes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sempre iguais 0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iguais a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se o exemplo está distante ou próximo da fronteira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distantes da fronteira </a:t>
                </a:r>
                <a:r>
                  <a:rPr lang="pt-BR" dirty="0"/>
                  <a:t>têm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dirty="0"/>
                  <a:t>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realmente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pertencerem à classe da região onde se encontram e não serem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o valor absoluto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mais distante da fronteira está o exemplo.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  <a:blipFill>
                <a:blip r:embed="rId3"/>
                <a:stretch>
                  <a:fillRect l="-1616" t="-1937" r="-26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4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Assim, usando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pontos azuis </a:t>
                </a:r>
                <a:r>
                  <a:rPr lang="pt-BR" dirty="0"/>
                  <a:t>são 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 negativa </a:t>
                </a:r>
                <a:r>
                  <a:rPr lang="pt-BR" dirty="0"/>
                  <a:t>(valor 0) e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triângulos vermelhos </a:t>
                </a:r>
                <a:r>
                  <a:rPr lang="pt-BR" dirty="0"/>
                  <a:t>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positiva</a:t>
                </a:r>
                <a:r>
                  <a:rPr lang="pt-BR" dirty="0"/>
                  <a:t> (valor 1), mesmo tendo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absolutos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bem diferentes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Pontos muito próximos da fronteira de decisão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próximo de zero.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pontos muito distantes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muito maior do que zero.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  <a:blipFill>
                <a:blip r:embed="rId3"/>
                <a:stretch>
                  <a:fillRect l="-1571" t="-1937" r="-2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297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770DA-BD52-05F3-F2B3-56BA4FC4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880" y="1849376"/>
            <a:ext cx="7243949" cy="5008624"/>
          </a:xfrm>
        </p:spPr>
        <p:txBody>
          <a:bodyPr>
            <a:normAutofit/>
          </a:bodyPr>
          <a:lstStyle/>
          <a:p>
            <a:pPr marL="285750" indent="-285750"/>
            <a:r>
              <a:rPr lang="pt-BR" dirty="0"/>
              <a:t>Em resumo, </a:t>
            </a:r>
            <a:r>
              <a:rPr lang="pt-BR" b="1" i="1" dirty="0">
                <a:solidFill>
                  <a:schemeClr val="accent2"/>
                </a:solidFill>
              </a:rPr>
              <a:t>pontos </a:t>
            </a:r>
            <a:r>
              <a:rPr lang="pt-BR" sz="2800" b="1" i="1" dirty="0">
                <a:solidFill>
                  <a:schemeClr val="accent2"/>
                </a:solidFill>
              </a:rPr>
              <a:t>distantes da fronteira </a:t>
            </a:r>
            <a:r>
              <a:rPr lang="pt-BR" sz="2800" dirty="0"/>
              <a:t>de decisão </a:t>
            </a:r>
            <a:r>
              <a:rPr lang="pt-BR" sz="2800" b="1" i="1" dirty="0">
                <a:solidFill>
                  <a:srgbClr val="7030A0"/>
                </a:solidFill>
              </a:rPr>
              <a:t>deveriam</a:t>
            </a:r>
            <a:r>
              <a:rPr lang="pt-BR" sz="2800" b="1" i="1" dirty="0">
                <a:solidFill>
                  <a:srgbClr val="00B050"/>
                </a:solidFill>
              </a:rPr>
              <a:t> ter uma </a:t>
            </a:r>
            <a:r>
              <a:rPr lang="pt-BR" b="1" i="1" dirty="0">
                <a:solidFill>
                  <a:srgbClr val="00B050"/>
                </a:solidFill>
              </a:rPr>
              <a:t>confiança</a:t>
            </a:r>
            <a:r>
              <a:rPr lang="pt-BR" dirty="0"/>
              <a:t> (ou probabilidade) de </a:t>
            </a:r>
            <a:r>
              <a:rPr lang="pt-BR" b="1" i="1" dirty="0">
                <a:solidFill>
                  <a:srgbClr val="00B050"/>
                </a:solidFill>
              </a:rPr>
              <a:t>pertencerem a uma determinada classe bem maior do que pontos próximos</a:t>
            </a:r>
            <a:r>
              <a:rPr lang="pt-BR" dirty="0"/>
              <a:t>.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Porém, isso não é refletido na saída do classificador com limiar de decisão rígido.</a:t>
            </a:r>
          </a:p>
          <a:p>
            <a:pPr marL="285750" indent="-285750"/>
            <a:r>
              <a:rPr lang="pt-BR" dirty="0"/>
              <a:t>Entretanto, em muitas situações, nós precisamos de predições mais graduadas, que indiquem incertezas quanto à predição.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586BBD-40B1-F01B-4474-DE26CFC5E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86856A-A906-F895-6B4C-453EFD40E6EF}"/>
              </a:ext>
            </a:extLst>
          </p:cNvPr>
          <p:cNvSpPr/>
          <p:nvPr/>
        </p:nvSpPr>
        <p:spPr>
          <a:xfrm>
            <a:off x="9443106" y="6525566"/>
            <a:ext cx="2748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classificação_rígida.ipynb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086015" y="180204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49">
            <a:extLst>
              <a:ext uri="{FF2B5EF4-FFF2-40B4-BE49-F238E27FC236}">
                <a16:creationId xmlns:a16="http://schemas.microsoft.com/office/drawing/2014/main" id="{A01877FB-57F2-AD41-82CB-EAC3CD6BE376}"/>
              </a:ext>
            </a:extLst>
          </p:cNvPr>
          <p:cNvGrpSpPr/>
          <p:nvPr/>
        </p:nvGrpSpPr>
        <p:grpSpPr>
          <a:xfrm>
            <a:off x="5639334" y="2087246"/>
            <a:ext cx="3740834" cy="2602233"/>
            <a:chOff x="4010190" y="2026508"/>
            <a:chExt cx="3740834" cy="2602233"/>
          </a:xfrm>
        </p:grpSpPr>
        <p:cxnSp>
          <p:nvCxnSpPr>
            <p:cNvPr id="3" name="Straight Arrow Connector 4">
              <a:extLst>
                <a:ext uri="{FF2B5EF4-FFF2-40B4-BE49-F238E27FC236}">
                  <a16:creationId xmlns:a16="http://schemas.microsoft.com/office/drawing/2014/main" id="{559F5EC3-8BB0-7A49-4FC1-31DBAE0A5A53}"/>
                </a:ext>
              </a:extLst>
            </p:cNvPr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5">
              <a:extLst>
                <a:ext uri="{FF2B5EF4-FFF2-40B4-BE49-F238E27FC236}">
                  <a16:creationId xmlns:a16="http://schemas.microsoft.com/office/drawing/2014/main" id="{DE64CED1-087D-F8C1-C8DE-ED77429386B6}"/>
                </a:ext>
              </a:extLst>
            </p:cNvPr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BAC0974-32C4-6B7D-7B84-E15EC1A4EDAD}"/>
                </a:ext>
              </a:extLst>
            </p:cNvPr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Isosceles Triangle 7">
              <a:extLst>
                <a:ext uri="{FF2B5EF4-FFF2-40B4-BE49-F238E27FC236}">
                  <a16:creationId xmlns:a16="http://schemas.microsoft.com/office/drawing/2014/main" id="{0591E6DC-765A-BFBB-1F8D-DDEC4152C35F}"/>
                </a:ext>
              </a:extLst>
            </p:cNvPr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Straight Connector 8">
              <a:extLst>
                <a:ext uri="{FF2B5EF4-FFF2-40B4-BE49-F238E27FC236}">
                  <a16:creationId xmlns:a16="http://schemas.microsoft.com/office/drawing/2014/main" id="{E1734E95-0FBF-02AF-2569-135BB7B22E05}"/>
                </a:ext>
              </a:extLst>
            </p:cNvPr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B37EE68-5A0B-827B-8C98-DE6B17AC56E3}"/>
                </a:ext>
              </a:extLst>
            </p:cNvPr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1261DDC8-59C7-FD0B-DD60-BE3CB7FCDA62}"/>
                </a:ext>
              </a:extLst>
            </p:cNvPr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6B51829B-5A4D-3096-8DFA-23F65727F0A5}"/>
                </a:ext>
              </a:extLst>
            </p:cNvPr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1DCF8C81-BE56-28DB-0646-E7672E3BDC98}"/>
                </a:ext>
              </a:extLst>
            </p:cNvPr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D4191678-9CF5-8B2C-2FFD-5FD130B3B412}"/>
                </a:ext>
              </a:extLst>
            </p:cNvPr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15DAC9EB-F5F3-0131-4EAA-DF22D2351AB8}"/>
                </a:ext>
              </a:extLst>
            </p:cNvPr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Isosceles Triangle 15">
              <a:extLst>
                <a:ext uri="{FF2B5EF4-FFF2-40B4-BE49-F238E27FC236}">
                  <a16:creationId xmlns:a16="http://schemas.microsoft.com/office/drawing/2014/main" id="{17847434-848F-7030-60BF-0A6AFF31EAEE}"/>
                </a:ext>
              </a:extLst>
            </p:cNvPr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Isosceles Triangle 16">
              <a:extLst>
                <a:ext uri="{FF2B5EF4-FFF2-40B4-BE49-F238E27FC236}">
                  <a16:creationId xmlns:a16="http://schemas.microsoft.com/office/drawing/2014/main" id="{69F7D8A7-7BB4-29BF-6783-381784D1576B}"/>
                </a:ext>
              </a:extLst>
            </p:cNvPr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Isosceles Triangle 17">
              <a:extLst>
                <a:ext uri="{FF2B5EF4-FFF2-40B4-BE49-F238E27FC236}">
                  <a16:creationId xmlns:a16="http://schemas.microsoft.com/office/drawing/2014/main" id="{A7E0AD2F-77D1-2E5F-BC04-C0BD98EF8FB2}"/>
                </a:ext>
              </a:extLst>
            </p:cNvPr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Isosceles Triangle 18">
              <a:extLst>
                <a:ext uri="{FF2B5EF4-FFF2-40B4-BE49-F238E27FC236}">
                  <a16:creationId xmlns:a16="http://schemas.microsoft.com/office/drawing/2014/main" id="{1C15A1BA-A5A1-121A-47A2-67D01670EB8D}"/>
                </a:ext>
              </a:extLst>
            </p:cNvPr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9">
              <a:extLst>
                <a:ext uri="{FF2B5EF4-FFF2-40B4-BE49-F238E27FC236}">
                  <a16:creationId xmlns:a16="http://schemas.microsoft.com/office/drawing/2014/main" id="{2691A117-2238-4EA8-BA72-DD69B2537E74}"/>
                </a:ext>
              </a:extLst>
            </p:cNvPr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0">
              <a:extLst>
                <a:ext uri="{FF2B5EF4-FFF2-40B4-BE49-F238E27FC236}">
                  <a16:creationId xmlns:a16="http://schemas.microsoft.com/office/drawing/2014/main" id="{87886991-92AA-789B-A048-42556E41EF78}"/>
                </a:ext>
              </a:extLst>
            </p:cNvPr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1">
              <a:extLst>
                <a:ext uri="{FF2B5EF4-FFF2-40B4-BE49-F238E27FC236}">
                  <a16:creationId xmlns:a16="http://schemas.microsoft.com/office/drawing/2014/main" id="{FC918483-70D9-78EF-7892-9A698C58B3BE}"/>
                </a:ext>
              </a:extLst>
            </p:cNvPr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22">
                  <a:extLst>
                    <a:ext uri="{FF2B5EF4-FFF2-40B4-BE49-F238E27FC236}">
                      <a16:creationId xmlns:a16="http://schemas.microsoft.com/office/drawing/2014/main" id="{2FE86596-1D83-0567-72ED-6BE31DAD111D}"/>
                    </a:ext>
                  </a:extLst>
                </p:cNvPr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23">
                  <a:extLst>
                    <a:ext uri="{FF2B5EF4-FFF2-40B4-BE49-F238E27FC236}">
                      <a16:creationId xmlns:a16="http://schemas.microsoft.com/office/drawing/2014/main" id="{02397193-CB62-B516-6901-D12765FA74FD}"/>
                    </a:ext>
                  </a:extLst>
                </p:cNvPr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24">
                  <a:extLst>
                    <a:ext uri="{FF2B5EF4-FFF2-40B4-BE49-F238E27FC236}">
                      <a16:creationId xmlns:a16="http://schemas.microsoft.com/office/drawing/2014/main" id="{F29ADD8A-D74E-84D1-F235-CE5EA18629ED}"/>
                    </a:ext>
                  </a:extLst>
                </p:cNvPr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25">
                  <a:extLst>
                    <a:ext uri="{FF2B5EF4-FFF2-40B4-BE49-F238E27FC236}">
                      <a16:creationId xmlns:a16="http://schemas.microsoft.com/office/drawing/2014/main" id="{7A3F41DF-BDCB-C85B-90EB-7672C6BBB835}"/>
                    </a:ext>
                  </a:extLst>
                </p:cNvPr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27">
              <a:extLst>
                <a:ext uri="{FF2B5EF4-FFF2-40B4-BE49-F238E27FC236}">
                  <a16:creationId xmlns:a16="http://schemas.microsoft.com/office/drawing/2014/main" id="{847A52EB-C501-D440-8610-5419FB823317}"/>
                </a:ext>
              </a:extLst>
            </p:cNvPr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35">
              <a:extLst>
                <a:ext uri="{FF2B5EF4-FFF2-40B4-BE49-F238E27FC236}">
                  <a16:creationId xmlns:a16="http://schemas.microsoft.com/office/drawing/2014/main" id="{EB453B61-9506-A107-5EF7-8246E747FF1E}"/>
                </a:ext>
              </a:extLst>
            </p:cNvPr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37">
              <a:extLst>
                <a:ext uri="{FF2B5EF4-FFF2-40B4-BE49-F238E27FC236}">
                  <a16:creationId xmlns:a16="http://schemas.microsoft.com/office/drawing/2014/main" id="{CA70CD2A-20CC-7D7E-FBB5-315D08338E70}"/>
                </a:ext>
              </a:extLst>
            </p:cNvPr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38">
              <a:extLst>
                <a:ext uri="{FF2B5EF4-FFF2-40B4-BE49-F238E27FC236}">
                  <a16:creationId xmlns:a16="http://schemas.microsoft.com/office/drawing/2014/main" id="{1B63DD9A-FDD2-7248-23B2-3CB843634382}"/>
                </a:ext>
              </a:extLst>
            </p:cNvPr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47">
                  <a:extLst>
                    <a:ext uri="{FF2B5EF4-FFF2-40B4-BE49-F238E27FC236}">
                      <a16:creationId xmlns:a16="http://schemas.microsoft.com/office/drawing/2014/main" id="{6063CA95-FC23-6B2F-BFA4-9A9FAF88B4A6}"/>
                    </a:ext>
                  </a:extLst>
                </p:cNvPr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48">
                  <a:extLst>
                    <a:ext uri="{FF2B5EF4-FFF2-40B4-BE49-F238E27FC236}">
                      <a16:creationId xmlns:a16="http://schemas.microsoft.com/office/drawing/2014/main" id="{CF068210-CAED-73B7-26B0-19BA9DC8137E}"/>
                    </a:ext>
                  </a:extLst>
                </p:cNvPr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448508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com base </a:t>
                </a:r>
                <a:r>
                  <a:rPr lang="pt-BR" dirty="0"/>
                  <a:t>no valor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combinações lineares dos atributos em relação aos pesos</a:t>
                </a:r>
                <a:r>
                  <a:rPr lang="pt-BR" dirty="0"/>
                  <a:t>, ou seja, na saída de uma ou mais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 </a:t>
                </a:r>
                <a:r>
                  <a:rPr lang="pt-BR" b="1" i="1" dirty="0"/>
                  <a:t>lineares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448508" cy="5167311"/>
              </a:xfrm>
              <a:blipFill>
                <a:blip r:embed="rId3"/>
                <a:stretch>
                  <a:fillRect l="-1701" t="-1887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linear</a:t>
                </a:r>
                <a:r>
                  <a:rPr lang="pt-BR" b="1" i="1" dirty="0"/>
                  <a:t>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</a:t>
                </a:r>
                <a:r>
                  <a:rPr lang="pt-BR" b="1" i="1" dirty="0"/>
                  <a:t>formalização matemática </a:t>
                </a:r>
                <a:r>
                  <a:rPr lang="pt-BR" dirty="0"/>
                  <a:t>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506200" y="2728267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206065" y="2640563"/>
            <a:ext cx="373225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aprenda uma boa separação,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atributos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aumento das dimensões de entrada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duas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2421" b="-3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11982" y="2679987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369388" y="2548513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9462</TotalTime>
  <Words>4115</Words>
  <Application>Microsoft Office PowerPoint</Application>
  <PresentationFormat>Widescreen</PresentationFormat>
  <Paragraphs>287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1809</cp:revision>
  <dcterms:created xsi:type="dcterms:W3CDTF">2020-01-20T13:50:05Z</dcterms:created>
  <dcterms:modified xsi:type="dcterms:W3CDTF">2025-02-14T23:14:24Z</dcterms:modified>
</cp:coreProperties>
</file>