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3" r:id="rId3"/>
    <p:sldId id="350" r:id="rId4"/>
    <p:sldId id="351" r:id="rId5"/>
    <p:sldId id="352" r:id="rId6"/>
    <p:sldId id="353" r:id="rId7"/>
    <p:sldId id="364" r:id="rId8"/>
    <p:sldId id="366" r:id="rId9"/>
    <p:sldId id="356" r:id="rId10"/>
    <p:sldId id="357" r:id="rId11"/>
    <p:sldId id="367" r:id="rId12"/>
    <p:sldId id="368" r:id="rId13"/>
    <p:sldId id="324" r:id="rId14"/>
    <p:sldId id="306" r:id="rId15"/>
    <p:sldId id="362" r:id="rId1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9408" autoAdjust="0"/>
  </p:normalViewPr>
  <p:slideViewPr>
    <p:cSldViewPr snapToGrid="0">
      <p:cViewPr varScale="1">
        <p:scale>
          <a:sx n="66" d="100"/>
          <a:sy n="66" d="100"/>
        </p:scale>
        <p:origin x="1140" y="6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20/08/2021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 SPAMClassificationLogisticRegressionSciKit.ipynb</a:t>
            </a:r>
          </a:p>
          <a:p>
            <a:endParaRPr lang="pt-BR" dirty="0" smtClean="0"/>
          </a:p>
          <a:p>
            <a:r>
              <a:rPr lang="pt-BR" b="1" i="0" dirty="0" smtClean="0"/>
              <a:t>OBS</a:t>
            </a:r>
            <a:r>
              <a:rPr lang="pt-BR" dirty="0" smtClean="0"/>
              <a:t>.: Assim como os outros modelos lineares, os modelos de Regressão Logística podem ser regularizados usando penalidades de L1 ou L2. O Scitkit-Learn adiciona uma penalidade L2 por padrão.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um método para classificação binária. Ela classifica </a:t>
            </a:r>
            <a:r>
              <a:rPr lang="pt-BR" baseline="0" dirty="0" smtClean="0"/>
              <a:t>os</a:t>
            </a:r>
            <a:r>
              <a:rPr lang="pt-BR" dirty="0" smtClean="0"/>
              <a:t> pontos de um conjunto de dados em duas classes ou categorias distintas.</a:t>
            </a:r>
          </a:p>
          <a:p>
            <a:endParaRPr lang="pt-BR" dirty="0" smtClean="0"/>
          </a:p>
          <a:p>
            <a:r>
              <a:rPr lang="pt-BR" dirty="0" smtClean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ótima para situações em que você precisa classificar entre duas categorias/classes.</a:t>
            </a:r>
          </a:p>
          <a:p>
            <a:endParaRPr lang="pt-BR" dirty="0" smtClean="0"/>
          </a:p>
          <a:p>
            <a:r>
              <a:rPr lang="pt-BR" dirty="0" smtClean="0"/>
              <a:t>A regressão logística funciona usando uma combinação linear de</a:t>
            </a:r>
            <a:r>
              <a:rPr lang="pt-BR" baseline="0" dirty="0" smtClean="0"/>
              <a:t> atributos</a:t>
            </a:r>
            <a:r>
              <a:rPr lang="pt-BR" dirty="0" smtClean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 smtClean="0"/>
          </a:p>
          <a:p>
            <a:r>
              <a:rPr lang="pt-BR" dirty="0" smtClean="0"/>
              <a:t>Mesmo sendo uma técnica simples, a regressão logística é muito utilizada em aplicações</a:t>
            </a:r>
            <a:r>
              <a:rPr lang="pt-BR" baseline="0" dirty="0" smtClean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um método para classificação binária. Ela classifica </a:t>
            </a:r>
            <a:r>
              <a:rPr lang="pt-BR" baseline="0" dirty="0" smtClean="0"/>
              <a:t>os</a:t>
            </a:r>
            <a:r>
              <a:rPr lang="pt-BR" dirty="0" smtClean="0"/>
              <a:t> pontos de um conjunto de dados em duas classes ou categorias distintas.</a:t>
            </a:r>
          </a:p>
          <a:p>
            <a:endParaRPr lang="pt-BR" dirty="0" smtClean="0"/>
          </a:p>
          <a:p>
            <a:r>
              <a:rPr lang="pt-BR" dirty="0" smtClean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ótima para situações em que você precisa classificar entre duas categorias/classes.</a:t>
            </a:r>
          </a:p>
          <a:p>
            <a:endParaRPr lang="pt-BR" dirty="0" smtClean="0"/>
          </a:p>
          <a:p>
            <a:r>
              <a:rPr lang="pt-BR" dirty="0" smtClean="0"/>
              <a:t>A regressão logística funciona usando uma combinação linear de</a:t>
            </a:r>
            <a:r>
              <a:rPr lang="pt-BR" baseline="0" dirty="0" smtClean="0"/>
              <a:t> atributos</a:t>
            </a:r>
            <a:r>
              <a:rPr lang="pt-BR" dirty="0" smtClean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 smtClean="0"/>
          </a:p>
          <a:p>
            <a:r>
              <a:rPr lang="pt-BR" dirty="0" smtClean="0"/>
              <a:t>Mesmo sendo uma técnica simples, a regressão logística é muito utilizada em aplicações</a:t>
            </a:r>
            <a:r>
              <a:rPr lang="pt-BR" baseline="0" dirty="0" smtClean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3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4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𝒂</a:t>
                </a:r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37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→1, o erro tende a infinito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A função de erro para todo o conjunto de treinamento é simplesmente o erro médio para todos</a:t>
            </a:r>
            <a:r>
              <a:rPr lang="pt-BR" sz="1200" baseline="0" dirty="0" smtClean="0"/>
              <a:t> os exemplos </a:t>
            </a:r>
            <a:r>
              <a:rPr lang="pt-BR" sz="1200" dirty="0" smtClean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Ela pode ser escrita em uma única expressão</a:t>
            </a:r>
            <a:r>
              <a:rPr lang="pt-BR" sz="1200" baseline="0" dirty="0" smtClean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https://colab.research.google.com/github/zz4fap/t320_aprendizado_de_maquina/blob/main/notebooks/classificação/logistic_regression_with_gradient_descent.ipynb</a:t>
            </a: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Referência</a:t>
            </a:r>
            <a:r>
              <a:rPr lang="pt-BR" dirty="0" smtClean="0"/>
              <a:t>:</a:t>
            </a:r>
          </a:p>
          <a:p>
            <a:r>
              <a:rPr lang="pt-BR" dirty="0" smtClean="0">
                <a:hlinkClick r:id="rId3"/>
              </a:rPr>
              <a:t>https://math.stackexchange.com/questions/477207/derivative-of-cost-function-for-logistic-regression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#3</a:t>
            </a:r>
            <a:r>
              <a:rPr lang="pt-BR" sz="1200" dirty="0" smtClean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20/08/2021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3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emf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0" Type="http://schemas.openxmlformats.org/officeDocument/2006/relationships/image" Target="../media/image29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Nós podemos </a:t>
                </a:r>
                <a:r>
                  <a:rPr lang="pt-BR" dirty="0"/>
                  <a:t>reduzir a definição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função de erro</a:t>
                </a:r>
                <a:r>
                  <a:rPr lang="pt-BR" dirty="0" smtClean="0"/>
                  <a:t> para </a:t>
                </a:r>
                <a:r>
                  <a:rPr lang="pt-BR" b="1" i="1" dirty="0" smtClean="0"/>
                  <a:t>cada exemplo </a:t>
                </a:r>
                <a:r>
                  <a:rPr lang="pt-BR" dirty="0" smtClean="0"/>
                  <a:t>a </a:t>
                </a:r>
                <a:r>
                  <a:rPr lang="pt-BR" dirty="0"/>
                  <a:t>uma expressão </a:t>
                </a:r>
                <a:r>
                  <a:rPr lang="pt-BR" dirty="0" smtClean="0"/>
                  <a:t>única,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i="1">
                        <a:latin typeface="Cambria Math" panose="02040503050406030204" pitchFamily="18" charset="0"/>
                      </a:rPr>
                      <m:t>𝐸𝑟𝑟𝑜</m:t>
                    </m:r>
                    <m:d>
                      <m:d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func>
                              <m:funcPr>
                                <m:ctrlP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ó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exerce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influ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ncia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6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ó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exerce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influ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ncia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=0</m:t>
                        </m:r>
                      </m:lim>
                    </m:limLow>
                  </m:oMath>
                </a14:m>
                <a:r>
                  <a:rPr lang="pt-BR" sz="2600" dirty="0" smtClean="0"/>
                  <a:t>.</a:t>
                </a:r>
              </a:p>
              <a:p>
                <a:r>
                  <a:rPr lang="pt-BR" dirty="0" smtClean="0"/>
                  <a:t>Com isto, podemos definir a seguinte </a:t>
                </a:r>
                <a:r>
                  <a:rPr lang="pt-BR" b="1" i="1" dirty="0" smtClean="0"/>
                  <a:t>função de erro médio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sz="2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3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3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3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sz="23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23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);</m:t>
                                  </m:r>
                                  <m:r>
                                    <a:rPr lang="pt-BR" sz="23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pt-BR" sz="23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);</m:t>
                              </m:r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 smtClean="0"/>
              </a:p>
              <a:p>
                <a:r>
                  <a:rPr lang="pt-BR" dirty="0" smtClean="0"/>
                  <a:t>A </a:t>
                </a:r>
                <a:r>
                  <a:rPr lang="pt-BR" dirty="0"/>
                  <a:t>má </a:t>
                </a:r>
                <a:r>
                  <a:rPr lang="pt-BR" dirty="0" smtClean="0"/>
                  <a:t>notícia é </a:t>
                </a:r>
                <a:r>
                  <a:rPr lang="pt-BR" dirty="0"/>
                  <a:t>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 smtClean="0"/>
                  <a:t>para encontrar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</a:t>
                </a:r>
                <a:r>
                  <a:rPr lang="pt-BR" dirty="0"/>
                  <a:t>que </a:t>
                </a:r>
                <a:r>
                  <a:rPr lang="pt-BR" dirty="0" smtClean="0"/>
                  <a:t>minimizem </a:t>
                </a:r>
                <a:r>
                  <a:rPr lang="pt-BR" dirty="0"/>
                  <a:t>essa </a:t>
                </a:r>
                <a:r>
                  <a:rPr lang="pt-BR" b="1" i="1" dirty="0"/>
                  <a:t>função de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(ou seja, não </a:t>
                </a:r>
                <a:r>
                  <a:rPr lang="pt-BR" dirty="0"/>
                  <a:t>há </a:t>
                </a:r>
                <a:r>
                  <a:rPr lang="pt-BR" dirty="0" smtClean="0"/>
                  <a:t>um equivalente </a:t>
                </a:r>
                <a:r>
                  <a:rPr lang="pt-BR" dirty="0"/>
                  <a:t>da </a:t>
                </a:r>
                <a:r>
                  <a:rPr lang="pt-BR" b="1" i="1" dirty="0"/>
                  <a:t>e</a:t>
                </a:r>
                <a:r>
                  <a:rPr lang="pt-BR" b="1" i="1" dirty="0" smtClean="0"/>
                  <a:t>quação </a:t>
                </a:r>
                <a:r>
                  <a:rPr lang="pt-BR" b="1" i="1" dirty="0"/>
                  <a:t>n</a:t>
                </a:r>
                <a:r>
                  <a:rPr lang="pt-BR" b="1" i="1" dirty="0" smtClean="0"/>
                  <a:t>ormal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 smtClean="0"/>
                  <a:t>A </a:t>
                </a:r>
                <a:r>
                  <a:rPr lang="pt-BR" dirty="0"/>
                  <a:t>boa notícia é que essa </a:t>
                </a:r>
                <a:r>
                  <a:rPr lang="pt-BR" b="1" i="1" dirty="0"/>
                  <a:t>função de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é </a:t>
                </a:r>
                <a:r>
                  <a:rPr lang="pt-BR" b="1" i="1" dirty="0" smtClean="0"/>
                  <a:t>convexa</a:t>
                </a:r>
                <a:r>
                  <a:rPr lang="pt-BR" dirty="0"/>
                  <a:t> </a:t>
                </a:r>
                <a:r>
                  <a:rPr lang="pt-BR" dirty="0" smtClean="0"/>
                  <a:t>e portanto, é garantido que o algoritmo do </a:t>
                </a:r>
                <a:r>
                  <a:rPr lang="pt-BR" b="1" i="1" dirty="0" smtClean="0"/>
                  <a:t>gradiente descendente </a:t>
                </a:r>
                <a:r>
                  <a:rPr lang="pt-BR" dirty="0" smtClean="0"/>
                  <a:t>encontre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o </a:t>
                </a:r>
                <a:r>
                  <a:rPr lang="pt-BR" dirty="0"/>
                  <a:t>mínimo global </a:t>
                </a:r>
                <a:r>
                  <a:rPr lang="pt-BR" dirty="0" smtClean="0"/>
                  <a:t>(dado que </a:t>
                </a:r>
                <a:r>
                  <a:rPr lang="pt-BR" dirty="0"/>
                  <a:t>a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aprendizagem</a:t>
                </a:r>
                <a:r>
                  <a:rPr lang="pt-BR" dirty="0" smtClean="0"/>
                  <a:t> </a:t>
                </a:r>
                <a:r>
                  <a:rPr lang="pt-BR" dirty="0"/>
                  <a:t>não </a:t>
                </a:r>
                <a:r>
                  <a:rPr lang="pt-BR" dirty="0" smtClean="0"/>
                  <a:t>seja muito </a:t>
                </a:r>
                <a:r>
                  <a:rPr lang="pt-BR" dirty="0"/>
                  <a:t>grande e você </a:t>
                </a:r>
                <a:r>
                  <a:rPr lang="pt-BR" dirty="0" smtClean="0"/>
                  <a:t>espere tempo </a:t>
                </a:r>
                <a:r>
                  <a:rPr lang="pt-BR" dirty="0"/>
                  <a:t>suficiente).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767" t="-2095" r="-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Semelhante ao que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  <a:p>
                <a:r>
                  <a:rPr lang="pt-BR" dirty="0" smtClean="0"/>
                  <a:t>Percebam </a:t>
                </a:r>
                <a:r>
                  <a:rPr lang="pt-BR" dirty="0" smtClean="0"/>
                  <a:t>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é similar </a:t>
                </a:r>
                <a:r>
                  <a:rPr lang="pt-BR" dirty="0" smtClean="0"/>
                  <a:t>àquele obtido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com </a:t>
                </a:r>
                <a:r>
                  <a:rPr lang="pt-BR" dirty="0" smtClean="0"/>
                  <a:t>a função de </a:t>
                </a:r>
                <a:r>
                  <a:rPr lang="pt-BR" b="1" i="1" dirty="0" smtClean="0"/>
                  <a:t>erro quadrático médio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Agora, de </a:t>
                </a:r>
                <a:r>
                  <a:rPr lang="pt-BR" dirty="0"/>
                  <a:t>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no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(nas versões em batelada, estocástico ou mini-batch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r="-709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968945" y="1259607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hlinkClick r:id="rId4"/>
              </a:rPr>
              <a:t>Exemplo</a:t>
            </a:r>
            <a:r>
              <a:rPr lang="pt-BR" sz="1600" dirty="0" smtClean="0">
                <a:hlinkClick r:id="rId4"/>
              </a:rPr>
              <a:t>: logistic_regression_with_gradient_descent.ipynb</a:t>
            </a:r>
            <a:endParaRPr lang="pt-BR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9092764" y="2677138"/>
                <a:ext cx="2950028" cy="1178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Aqui consideramos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 smtClean="0"/>
                  <a:t> como sendo a equação de um hiperplano: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sz="1400" dirty="0" smtClean="0"/>
                  <a:t>, mas o resultado é facilmente estendido para polinômios.</a:t>
                </a:r>
                <a:endParaRPr lang="pt-BR" sz="1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764" y="2677138"/>
                <a:ext cx="2950028" cy="1178336"/>
              </a:xfrm>
              <a:prstGeom prst="rect">
                <a:avLst/>
              </a:prstGeom>
              <a:blipFill rotWithShape="0">
                <a:blip r:embed="rId5"/>
                <a:stretch>
                  <a:fillRect t="-1036" r="-1033" b="-51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8360229" y="3454400"/>
            <a:ext cx="885371" cy="7837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9"/>
            <a:ext cx="10515600" cy="1325563"/>
          </a:xfrm>
        </p:spPr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Como vimos, a </a:t>
                </a:r>
                <a:r>
                  <a:rPr lang="pt-BR" b="1" i="1" dirty="0" smtClean="0"/>
                  <a:t>função discriminante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pode </a:t>
                </a:r>
                <a:r>
                  <a:rPr lang="pt-BR" dirty="0" smtClean="0"/>
                  <a:t>também assumir </a:t>
                </a:r>
                <a:r>
                  <a:rPr lang="pt-BR" dirty="0" smtClean="0"/>
                  <a:t>a forma de um </a:t>
                </a:r>
                <a:r>
                  <a:rPr lang="pt-BR" b="1" i="1" dirty="0" smtClean="0"/>
                  <a:t>polinômio</a:t>
                </a:r>
                <a:r>
                  <a:rPr lang="pt-BR" dirty="0" smtClean="0"/>
                  <a:t> e, muitas vezes, nós não sabemos qual a melhor ordem para este polinômio.</a:t>
                </a:r>
              </a:p>
              <a:p>
                <a:r>
                  <a:rPr lang="pt-BR" dirty="0" smtClean="0"/>
                  <a:t>Assim, </a:t>
                </a:r>
                <a:r>
                  <a:rPr lang="pt-BR" dirty="0"/>
                  <a:t>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</a:t>
                </a:r>
                <a:r>
                  <a:rPr lang="pt-BR" b="1" i="1" dirty="0"/>
                  <a:t>falta de flexibilidade </a:t>
                </a:r>
                <a:r>
                  <a:rPr lang="pt-BR" dirty="0"/>
                  <a:t>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última figura, a </a:t>
                </a:r>
                <a:r>
                  <a:rPr lang="pt-BR" b="1" i="1" dirty="0"/>
                  <a:t>flexibilidade excessiva </a:t>
                </a:r>
                <a:r>
                  <a:rPr lang="pt-BR" dirty="0"/>
                  <a:t>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dados de treinamento. Porém, o modelo ficou mais susceptível a erros de classificação para novos dados,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figura do meio mostra 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</a:t>
                </a:r>
                <a:r>
                  <a:rPr lang="pt-BR" b="1" i="1" dirty="0"/>
                  <a:t>técnicas de </a:t>
                </a:r>
                <a:r>
                  <a:rPr lang="pt-BR" b="1" i="1" dirty="0" smtClean="0"/>
                  <a:t>regularização </a:t>
                </a:r>
                <a:r>
                  <a:rPr lang="pt-BR" dirty="0" smtClean="0"/>
                  <a:t>(e.g., LASSO, Ridge, Elastic-Net, </a:t>
                </a:r>
                <a:r>
                  <a:rPr lang="pt-BR" dirty="0"/>
                  <a:t>E</a:t>
                </a:r>
                <a:r>
                  <a:rPr lang="pt-BR" dirty="0" smtClean="0"/>
                  <a:t>arly-stop) também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podem </a:t>
                </a:r>
                <a:r>
                  <a:rPr lang="pt-BR" dirty="0"/>
                  <a:t>ser empregadas em seu treinamento, assim como </a:t>
                </a:r>
                <a:r>
                  <a:rPr lang="pt-BR" b="1" i="1" dirty="0"/>
                  <a:t>validação </a:t>
                </a:r>
                <a:r>
                  <a:rPr lang="pt-BR" b="1" i="1" dirty="0" smtClean="0"/>
                  <a:t>cruzada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  <a:blipFill rotWithShape="0">
                <a:blip r:embed="rId2"/>
                <a:stretch>
                  <a:fillRect l="-929" t="-2241" b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46249" y="2416097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38342" y="36700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68851" y="4502836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672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3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58566" y="1398666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(true positive)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9740" y="1859785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30" name="Rectangle 29"/>
          <p:cNvSpPr/>
          <p:nvPr/>
        </p:nvSpPr>
        <p:spPr>
          <a:xfrm>
            <a:off x="6589740" y="185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09740" y="293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00732" y="2939785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50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3949292" y="2755120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Predicted label</a:t>
            </a:r>
            <a:endParaRPr lang="pt-BR" dirty="0"/>
          </a:p>
        </p:txBody>
      </p:sp>
      <p:sp>
        <p:nvSpPr>
          <p:cNvPr id="35" name="TextBox 34"/>
          <p:cNvSpPr txBox="1"/>
          <p:nvPr/>
        </p:nvSpPr>
        <p:spPr>
          <a:xfrm>
            <a:off x="5504243" y="4242116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True label</a:t>
            </a:r>
            <a:endParaRPr lang="pt-BR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4810354" y="224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4817238" y="332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740" y="401978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589740" y="402349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0082" y="1701430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56470" y="1918181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(false positive)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31651" y="2137330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7586" y="3664858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(False negative)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63085" y="3729816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3799" y="3434337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(true negative)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0909" y="3726439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Anteriormente, aprendemos que a </a:t>
            </a:r>
            <a:r>
              <a:rPr lang="pt-BR" b="1" i="1" dirty="0" smtClean="0"/>
              <a:t>classificação</a:t>
            </a:r>
            <a:r>
              <a:rPr lang="pt-BR" dirty="0" smtClean="0"/>
              <a:t> </a:t>
            </a:r>
            <a:r>
              <a:rPr lang="pt-BR" dirty="0" smtClean="0"/>
              <a:t>pode ser </a:t>
            </a:r>
            <a:r>
              <a:rPr lang="pt-BR" dirty="0" smtClean="0"/>
              <a:t>feita usando-se uma </a:t>
            </a:r>
            <a:r>
              <a:rPr lang="pt-BR" b="1" i="1" dirty="0" smtClean="0"/>
              <a:t>função discriminante</a:t>
            </a:r>
            <a:r>
              <a:rPr lang="pt-BR" dirty="0" smtClean="0"/>
              <a:t>, que nada mais é do que um </a:t>
            </a:r>
            <a:r>
              <a:rPr lang="pt-BR" b="1" i="1" dirty="0" smtClean="0"/>
              <a:t>polinômio</a:t>
            </a:r>
            <a:r>
              <a:rPr lang="pt-BR" dirty="0" smtClean="0"/>
              <a:t>, que tem sua saída passada através de outra função chamada de </a:t>
            </a:r>
            <a:r>
              <a:rPr lang="pt-BR" b="1" i="1" dirty="0" smtClean="0"/>
              <a:t>função de limiar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na </a:t>
            </a:r>
            <a:r>
              <a:rPr lang="pt-BR" b="1" i="1" dirty="0" smtClean="0"/>
              <a:t>regressão linear</a:t>
            </a:r>
            <a:r>
              <a:rPr lang="pt-BR" dirty="0" smtClean="0"/>
              <a:t>, o problema da classificação está em encontrar os pesos da </a:t>
            </a:r>
            <a:r>
              <a:rPr lang="pt-BR" b="1" i="1" dirty="0"/>
              <a:t>função </a:t>
            </a:r>
            <a:r>
              <a:rPr lang="pt-BR" b="1" i="1" dirty="0" smtClean="0"/>
              <a:t>discriminante </a:t>
            </a:r>
            <a:r>
              <a:rPr lang="pt-BR" dirty="0" smtClean="0"/>
              <a:t>de tal forma que as classes sejam separadas da melhor forma possível.</a:t>
            </a:r>
          </a:p>
          <a:p>
            <a:r>
              <a:rPr lang="pt-BR" dirty="0" smtClean="0"/>
              <a:t>Vimos que a função de limiar mais simples é a de </a:t>
            </a:r>
            <a:r>
              <a:rPr lang="pt-BR" b="1" i="1" dirty="0" smtClean="0"/>
              <a:t>limiar rígido</a:t>
            </a:r>
            <a:r>
              <a:rPr lang="pt-BR" dirty="0" smtClean="0"/>
              <a:t>, porém, ela apresenta alguns problemas como não poder ser utilizada para encontrar uma </a:t>
            </a:r>
            <a:r>
              <a:rPr lang="pt-BR" b="1" i="1" dirty="0" smtClean="0"/>
              <a:t>solução </a:t>
            </a:r>
            <a:r>
              <a:rPr lang="pt-BR" b="1" i="1" dirty="0" smtClean="0"/>
              <a:t>em forma fechada </a:t>
            </a:r>
            <a:r>
              <a:rPr lang="pt-BR" dirty="0" smtClean="0"/>
              <a:t>ou com </a:t>
            </a:r>
            <a:r>
              <a:rPr lang="pt-BR" b="1" i="1" dirty="0" smtClean="0"/>
              <a:t>gradiente descendente </a:t>
            </a:r>
            <a:r>
              <a:rPr lang="pt-BR" dirty="0" smtClean="0"/>
              <a:t>e não nos dar a </a:t>
            </a:r>
            <a:r>
              <a:rPr lang="pt-BR" b="1" i="1" dirty="0" smtClean="0"/>
              <a:t>confiança de um resultado </a:t>
            </a:r>
            <a:r>
              <a:rPr lang="pt-BR" dirty="0" smtClean="0"/>
              <a:t>de classificação.</a:t>
            </a:r>
          </a:p>
          <a:p>
            <a:r>
              <a:rPr lang="pt-BR" dirty="0" smtClean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 smtClean="0"/>
              <a:t>quando usamos o </a:t>
            </a:r>
            <a:r>
              <a:rPr lang="pt-BR" b="1" i="1" dirty="0" smtClean="0"/>
              <a:t>limiar rígido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Na sequência, introduziremos outra função de limiar, chamada de </a:t>
            </a:r>
            <a:r>
              <a:rPr lang="pt-BR" b="1" i="1" dirty="0" smtClean="0"/>
              <a:t>função logística</a:t>
            </a:r>
            <a:r>
              <a:rPr lang="pt-BR" dirty="0" smtClean="0"/>
              <a:t>, com a qual é possível se encontrar uma solução eficiente com o </a:t>
            </a:r>
            <a:r>
              <a:rPr lang="pt-BR" b="1" i="1" dirty="0" smtClean="0"/>
              <a:t>gradiente </a:t>
            </a:r>
            <a:r>
              <a:rPr lang="pt-BR" b="1" i="1" dirty="0" smtClean="0"/>
              <a:t>descendente </a:t>
            </a:r>
            <a:r>
              <a:rPr lang="pt-BR" dirty="0" smtClean="0"/>
              <a:t>e termos o </a:t>
            </a:r>
            <a:r>
              <a:rPr lang="pt-BR" b="1" i="1" dirty="0" smtClean="0"/>
              <a:t>grau de confiança </a:t>
            </a:r>
            <a:r>
              <a:rPr lang="pt-BR" dirty="0" smtClean="0"/>
              <a:t>de uma classificação.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 smtClean="0"/>
              <a:t>Classificação </a:t>
            </a:r>
            <a:r>
              <a:rPr lang="pt-BR" dirty="0" smtClean="0"/>
              <a:t>com </a:t>
            </a:r>
            <a:r>
              <a:rPr lang="pt-BR" dirty="0" smtClean="0"/>
              <a:t>função de limiar logístico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87857"/>
                <a:ext cx="11171831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), com </a:t>
                </a:r>
                <a:r>
                  <a:rPr lang="pt-BR" b="1" i="1" dirty="0" smtClean="0"/>
                  <a:t>limiar de decisão rígido </a:t>
                </a:r>
                <a:r>
                  <a:rPr lang="pt-BR" dirty="0" smtClean="0"/>
                  <a:t>é descontínua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e tem derivada igual a zero 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Além disso, o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</a:t>
                </a:r>
                <a:r>
                  <a:rPr lang="pt-BR" dirty="0"/>
                  <a:t>sempre </a:t>
                </a:r>
                <a:r>
                  <a:rPr lang="pt-BR" dirty="0" smtClean="0"/>
                  <a:t>faz </a:t>
                </a:r>
                <a:r>
                  <a:rPr lang="pt-BR" b="1" i="1" dirty="0" smtClean="0"/>
                  <a:t>previsões </a:t>
                </a:r>
                <a:r>
                  <a:rPr lang="pt-BR" dirty="0" smtClean="0"/>
                  <a:t>completamente confiantes das classes </a:t>
                </a:r>
                <a:r>
                  <a:rPr lang="pt-BR" dirty="0"/>
                  <a:t>(i.e., 0 ou 1), mesmo para exemplos muito próximos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fronteira de decisão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Em </a:t>
                </a:r>
                <a:r>
                  <a:rPr lang="pt-BR" dirty="0"/>
                  <a:t>muitas situações, </a:t>
                </a:r>
                <a:r>
                  <a:rPr lang="pt-BR" dirty="0" smtClean="0"/>
                  <a:t>nós precisamos de </a:t>
                </a:r>
                <a:r>
                  <a:rPr lang="pt-BR" dirty="0"/>
                  <a:t>previsões mais </a:t>
                </a:r>
                <a:r>
                  <a:rPr lang="pt-BR" dirty="0" smtClean="0"/>
                  <a:t>graduadas, que </a:t>
                </a:r>
                <a:r>
                  <a:rPr lang="pt-BR" dirty="0"/>
                  <a:t>indiquem incertezas quanto à classificação.</a:t>
                </a:r>
              </a:p>
              <a:p>
                <a:r>
                  <a:rPr lang="pt-BR" dirty="0" smtClean="0"/>
                  <a:t>Todos esses problemas podem ser resolvidos com a </a:t>
                </a:r>
                <a:r>
                  <a:rPr lang="pt-BR" b="1" i="1" dirty="0" smtClean="0"/>
                  <a:t>suavização</a:t>
                </a:r>
                <a:r>
                  <a:rPr lang="pt-BR" dirty="0" smtClean="0"/>
                  <a:t> da </a:t>
                </a:r>
                <a:r>
                  <a:rPr lang="pt-BR" b="1" i="1" dirty="0" smtClean="0"/>
                  <a:t>função de limiar rígido</a:t>
                </a:r>
                <a:r>
                  <a:rPr lang="pt-BR" dirty="0" smtClean="0"/>
                  <a:t> através de sua aproximação por uma função que seja contínua, diferenciável e assuma valores reais dentro do intervalo de 0 a 1.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87857"/>
                <a:ext cx="11171831" cy="5070144"/>
              </a:xfrm>
              <a:blipFill rotWithShape="0">
                <a:blip r:embed="rId3"/>
                <a:stretch>
                  <a:fillRect l="-927" t="-1923" r="-1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089944" cy="1473957"/>
          </a:xfrm>
        </p:spPr>
        <p:txBody>
          <a:bodyPr>
            <a:normAutofit/>
          </a:bodyPr>
          <a:lstStyle/>
          <a:p>
            <a:r>
              <a:rPr lang="pt-BR" dirty="0"/>
              <a:t>Classificação </a:t>
            </a:r>
            <a:r>
              <a:rPr lang="pt-BR" dirty="0" smtClean="0"/>
              <a:t>com </a:t>
            </a:r>
            <a:r>
              <a:rPr lang="pt-BR" dirty="0"/>
              <a:t>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 smtClean="0"/>
                  <a:t>A </a:t>
                </a:r>
                <a:r>
                  <a:rPr lang="pt-BR" b="1" i="1" dirty="0" smtClean="0"/>
                  <a:t>função logística </a:t>
                </a:r>
                <a:r>
                  <a:rPr lang="pt-BR" dirty="0" smtClean="0"/>
                  <a:t>(ou </a:t>
                </a:r>
                <a:r>
                  <a:rPr lang="pt-PT" b="1" i="1" dirty="0" smtClean="0"/>
                  <a:t>sigmóide</a:t>
                </a:r>
                <a:r>
                  <a:rPr lang="pt-BR" dirty="0" smtClean="0"/>
                  <a:t>), </a:t>
                </a:r>
                <a:r>
                  <a:rPr lang="pt-BR" dirty="0"/>
                  <a:t>mostrada na figura ao lado </a:t>
                </a:r>
                <a:r>
                  <a:rPr lang="pt-BR" dirty="0" smtClean="0"/>
                  <a:t>e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i="1" dirty="0" smtClean="0"/>
                  <a:t>,</a:t>
                </a:r>
              </a:p>
              <a:p>
                <a:pPr marL="0" indent="0" algn="just">
                  <a:buNone/>
                </a:pPr>
                <a:r>
                  <a:rPr lang="pt-BR" dirty="0"/>
                  <a:t>a</a:t>
                </a:r>
                <a:r>
                  <a:rPr lang="pt-BR" dirty="0" smtClean="0"/>
                  <a:t>presenta tais propriedades matemáticas. </a:t>
                </a:r>
                <a:endParaRPr lang="pt-BR" dirty="0"/>
              </a:p>
              <a:p>
                <a:pPr algn="just"/>
                <a:r>
                  <a:rPr lang="pt-BR" dirty="0" smtClean="0"/>
                  <a:t>Utilizando a </a:t>
                </a:r>
                <a:r>
                  <a:rPr lang="pt-BR" b="1" i="1" dirty="0" smtClean="0"/>
                  <a:t>função logística </a:t>
                </a:r>
                <a:r>
                  <a:rPr lang="pt-BR" dirty="0" smtClean="0"/>
                  <a:t>como </a:t>
                </a:r>
                <a:r>
                  <a:rPr lang="pt-BR" b="1" i="1" dirty="0" smtClean="0"/>
                  <a:t>função de limiar</a:t>
                </a:r>
                <a:r>
                  <a:rPr lang="pt-BR" dirty="0" smtClean="0"/>
                  <a:t>, temos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pode ser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, um </a:t>
                </a:r>
                <a:r>
                  <a:rPr lang="pt-BR" b="1" i="1" dirty="0" smtClean="0"/>
                  <a:t>polinômio</a:t>
                </a:r>
                <a:r>
                  <a:rPr lang="pt-BR" dirty="0" smtClean="0"/>
                  <a:t>, etc. </a:t>
                </a:r>
                <a:endParaRPr lang="pt-BR" dirty="0" smtClean="0"/>
              </a:p>
              <a:p>
                <a:r>
                  <a:rPr lang="pt-BR" dirty="0" smtClean="0"/>
                  <a:t>A saída será um número real entre 0 e 1, o qual pode ser interpretado como uma </a:t>
                </a:r>
                <a:r>
                  <a:rPr lang="pt-BR" b="1" i="1" dirty="0" smtClean="0"/>
                  <a:t>probabilidade</a:t>
                </a:r>
                <a:r>
                  <a:rPr lang="pt-BR" dirty="0"/>
                  <a:t> </a:t>
                </a:r>
                <a:r>
                  <a:rPr lang="pt-BR" dirty="0" smtClean="0"/>
                  <a:t>de um dado exemplo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(ou seja, à </a:t>
                </a:r>
                <a:r>
                  <a:rPr lang="pt-BR" b="1" i="1" dirty="0" smtClean="0"/>
                  <a:t>classe positiva</a:t>
                </a:r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A nova </a:t>
                </a:r>
                <a:r>
                  <a:rPr lang="pt-BR" b="1" i="1" dirty="0" smtClean="0"/>
                  <a:t>função hipótese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forma uma </a:t>
                </a:r>
                <a:r>
                  <a:rPr lang="pt-BR" b="1" i="1" dirty="0" smtClean="0"/>
                  <a:t>fronteira de decisão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suave</a:t>
                </a:r>
                <a:r>
                  <a:rPr lang="pt-BR" dirty="0" smtClean="0"/>
                  <a:t>, a qual confere a probabilidade de 0.5 para exemplos em cima da </a:t>
                </a:r>
                <a:r>
                  <a:rPr lang="pt-BR" b="1" i="1" dirty="0" smtClean="0"/>
                  <a:t>fronteira de decisão </a:t>
                </a:r>
                <a:r>
                  <a:rPr lang="pt-BR" dirty="0" smtClean="0"/>
                  <a:t>e se aproxima de 0 ou 1 conforme a posição do exemplo se distancia da fronteira.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  <a:blipFill rotWithShape="0">
                <a:blip r:embed="rId3"/>
                <a:stretch>
                  <a:fillRect l="-1304" t="-2806" r="-1232" b="-22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79" t="6664" r="8832"/>
          <a:stretch/>
        </p:blipFill>
        <p:spPr>
          <a:xfrm>
            <a:off x="9143658" y="1428472"/>
            <a:ext cx="2980102" cy="27226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 smtClean="0"/>
                  <a:t>A função logística realiza um mapeamento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980227" y="4850657"/>
                <a:ext cx="3143531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Quanto mais longe da </a:t>
                </a:r>
                <a:r>
                  <a:rPr lang="pt-BR" sz="1400" b="1" i="1" dirty="0" smtClean="0"/>
                  <a:t>fronteira de decisão</a:t>
                </a:r>
                <a:r>
                  <a:rPr lang="pt-BR" sz="1400" dirty="0" smtClean="0"/>
                  <a:t>, mais próximo o valor de saída da </a:t>
                </a:r>
                <a:r>
                  <a:rPr lang="pt-BR" sz="1400" b="1" i="1" dirty="0" smtClean="0"/>
                  <a:t>função hipótese </a:t>
                </a:r>
                <a:r>
                  <a:rPr lang="pt-BR" sz="1400" dirty="0" smtClean="0"/>
                  <a:t>será de 0 ou de 1 e, portanto, mais certeza teremos sobre uma classificação</a:t>
                </a:r>
                <a:r>
                  <a:rPr lang="pt-BR" sz="1400" dirty="0" smtClean="0"/>
                  <a:t>.</a:t>
                </a:r>
              </a:p>
              <a:p>
                <a:pPr algn="ctr"/>
                <a:endParaRPr lang="pt-BR" sz="1400" dirty="0"/>
              </a:p>
              <a:p>
                <a:pPr algn="ctr"/>
                <a:r>
                  <a:rPr lang="pt-BR" sz="1400" dirty="0" smtClean="0"/>
                  <a:t>Em resumo, quanto mais longe, maior o valor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227" y="4850657"/>
                <a:ext cx="3143531" cy="1877437"/>
              </a:xfrm>
              <a:prstGeom prst="rect">
                <a:avLst/>
              </a:prstGeom>
              <a:blipFill rotWithShape="0">
                <a:blip r:embed="rId6"/>
                <a:stretch>
                  <a:fillRect t="-649" r="-3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66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8607"/>
                <a:ext cx="11130888" cy="541133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Esse classificador </a:t>
                </a:r>
                <a:r>
                  <a:rPr lang="pt-BR" dirty="0" smtClean="0"/>
                  <a:t>com função de </a:t>
                </a:r>
                <a:r>
                  <a:rPr lang="pt-BR" b="1" i="1" dirty="0" smtClean="0"/>
                  <a:t>limiar logístico </a:t>
                </a:r>
                <a:r>
                  <a:rPr lang="pt-BR" dirty="0" smtClean="0"/>
                  <a:t>é conhecido como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estima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classe específica.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qual é a probabilidade de uma dado email </a:t>
                </a:r>
                <a:r>
                  <a:rPr lang="pt-BR" dirty="0" smtClean="0"/>
                  <a:t>ser um </a:t>
                </a:r>
                <a:r>
                  <a:rPr lang="pt-BR" dirty="0"/>
                  <a:t>spam</a:t>
                </a:r>
                <a:r>
                  <a:rPr lang="pt-BR" dirty="0" smtClean="0"/>
                  <a:t>?</a:t>
                </a:r>
                <a:endParaRPr lang="pt-BR" dirty="0" smtClean="0"/>
              </a:p>
              <a:p>
                <a:r>
                  <a:rPr lang="pt-BR" dirty="0" smtClean="0"/>
                  <a:t>O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é </a:t>
                </a:r>
                <a:r>
                  <a:rPr lang="pt-BR" dirty="0"/>
                  <a:t>um </a:t>
                </a:r>
                <a:r>
                  <a:rPr lang="pt-BR" dirty="0" smtClean="0"/>
                  <a:t>algoritmo </a:t>
                </a:r>
                <a:r>
                  <a:rPr lang="pt-BR" dirty="0" smtClean="0"/>
                  <a:t>usado para </a:t>
                </a:r>
                <a:r>
                  <a:rPr lang="pt-BR" b="1" i="1" dirty="0"/>
                  <a:t>classificação </a:t>
                </a:r>
                <a:r>
                  <a:rPr lang="pt-BR" b="1" i="1" dirty="0" smtClean="0"/>
                  <a:t>binária</a:t>
                </a:r>
                <a:r>
                  <a:rPr lang="pt-BR" dirty="0" smtClean="0"/>
                  <a:t>, mas precisamos quantizar sua saída. </a:t>
                </a:r>
                <a:endParaRPr lang="pt-BR" dirty="0" smtClean="0"/>
              </a:p>
              <a:p>
                <a:r>
                  <a:rPr lang="pt-BR" dirty="0" smtClean="0"/>
                  <a:t>Ele é ótimo </a:t>
                </a:r>
                <a:r>
                  <a:rPr lang="pt-BR" dirty="0"/>
                  <a:t>para situações em que </a:t>
                </a:r>
                <a:r>
                  <a:rPr lang="pt-BR" dirty="0" smtClean="0"/>
                  <a:t>precisamos </a:t>
                </a:r>
                <a:r>
                  <a:rPr lang="pt-BR" dirty="0"/>
                  <a:t>classificar entre duas classes, </a:t>
                </a:r>
                <a:r>
                  <a:rPr lang="pt-BR" dirty="0" smtClean="0"/>
                  <a:t>negativa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) 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  <a:p>
                <a:r>
                  <a:rPr lang="pt-BR" dirty="0" smtClean="0"/>
                  <a:t>Normalmente</a:t>
                </a:r>
                <a:r>
                  <a:rPr lang="pt-BR" dirty="0" smtClean="0"/>
                  <a:t>, se quantiza a saída da </a:t>
                </a:r>
                <a:r>
                  <a:rPr lang="pt-BR" b="1" i="1" dirty="0" smtClean="0"/>
                  <a:t>função hipótese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em dois valores, 0 ou 1.</a:t>
                </a:r>
                <a:endParaRPr lang="pt-BR" dirty="0"/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</a:t>
                </a:r>
                <a:r>
                  <a:rPr lang="pt-BR" dirty="0" smtClean="0"/>
                  <a:t>um </a:t>
                </a:r>
                <a:r>
                  <a:rPr lang="pt-BR" dirty="0"/>
                  <a:t>exemplo for igual </a:t>
                </a:r>
                <a:r>
                  <a:rPr lang="pt-BR" dirty="0" smtClean="0"/>
                  <a:t>ou maior </a:t>
                </a:r>
                <a:r>
                  <a:rPr lang="pt-BR" dirty="0"/>
                  <a:t>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</a:t>
                </a:r>
                <a:r>
                  <a:rPr lang="pt-BR" dirty="0" smtClean="0"/>
                  <a:t>à </a:t>
                </a:r>
                <a:r>
                  <a:rPr lang="pt-BR" b="1" i="1" dirty="0" smtClean="0"/>
                  <a:t>classe </a:t>
                </a:r>
                <a:r>
                  <a:rPr lang="pt-BR" b="1" i="1" dirty="0"/>
                  <a:t>positiva</a:t>
                </a:r>
                <a:r>
                  <a:rPr lang="pt-BR" dirty="0"/>
                  <a:t>, rotulada como </a:t>
                </a:r>
                <a:r>
                  <a:rPr lang="pt-BR" dirty="0" smtClean="0"/>
                  <a:t>1, </a:t>
                </a:r>
                <a:r>
                  <a:rPr lang="pt-BR" dirty="0"/>
                  <a:t>ou então </a:t>
                </a:r>
                <a:r>
                  <a:rPr lang="pt-BR" b="1" i="1" dirty="0"/>
                  <a:t>prediz</a:t>
                </a:r>
                <a:r>
                  <a:rPr lang="pt-BR" dirty="0"/>
                  <a:t> que não </a:t>
                </a:r>
                <a:r>
                  <a:rPr lang="pt-BR" dirty="0" smtClean="0"/>
                  <a:t>pertence, ou </a:t>
                </a:r>
                <a:r>
                  <a:rPr lang="pt-BR" dirty="0"/>
                  <a:t>seja,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</a:t>
                </a:r>
                <a:r>
                  <a:rPr lang="pt-BR" dirty="0" smtClean="0"/>
                  <a:t>0. </a:t>
                </a:r>
              </a:p>
              <a:p>
                <a:r>
                  <a:rPr lang="pt-BR" dirty="0" smtClean="0"/>
                  <a:t>Ou seja, a saída </a:t>
                </a:r>
                <a:r>
                  <a:rPr lang="pt-BR" b="1" i="1" dirty="0" smtClean="0"/>
                  <a:t>quantizada</a:t>
                </a:r>
                <a:r>
                  <a:rPr lang="pt-BR" dirty="0" smtClean="0"/>
                  <a:t> do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é dada por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8607"/>
                <a:ext cx="11130888" cy="5411337"/>
              </a:xfrm>
              <a:blipFill rotWithShape="0">
                <a:blip r:embed="rId3"/>
                <a:stretch>
                  <a:fillRect l="-712" t="-2142" r="-1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3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Note </a:t>
                </a:r>
                <a:r>
                  <a:rPr lang="pt-BR" dirty="0"/>
                  <a:t>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 o modelo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prediz a </a:t>
                </a:r>
                <a:r>
                  <a:rPr lang="pt-BR" dirty="0" smtClean="0"/>
                  <a:t>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 </a:t>
                </a: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funciona usando uma </a:t>
                </a:r>
                <a:r>
                  <a:rPr lang="pt-BR" b="1" i="1" dirty="0"/>
                  <a:t>combinação </a:t>
                </a:r>
                <a:r>
                  <a:rPr lang="pt-BR" dirty="0" smtClean="0"/>
                  <a:t>(linear ou não linear)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para que várias fontes de </a:t>
                </a:r>
                <a:r>
                  <a:rPr lang="pt-BR" dirty="0" smtClean="0"/>
                  <a:t>informação (i.e., atributos) </a:t>
                </a:r>
                <a:r>
                  <a:rPr lang="pt-BR" dirty="0"/>
                  <a:t>possam </a:t>
                </a:r>
                <a:r>
                  <a:rPr lang="pt-BR" dirty="0" smtClean="0"/>
                  <a:t>ditar </a:t>
                </a:r>
                <a:r>
                  <a:rPr lang="pt-BR" dirty="0"/>
                  <a:t>a saída do modelo. </a:t>
                </a:r>
                <a:endParaRPr lang="pt-BR" dirty="0" smtClean="0"/>
              </a:p>
              <a:p>
                <a:r>
                  <a:rPr lang="pt-BR" dirty="0" smtClean="0"/>
                  <a:t>Os </a:t>
                </a:r>
                <a:r>
                  <a:rPr lang="pt-BR" b="1" i="1" dirty="0"/>
                  <a:t>parâmetros do modelo </a:t>
                </a:r>
                <a:r>
                  <a:rPr lang="pt-BR" dirty="0"/>
                  <a:t>são os </a:t>
                </a:r>
                <a:r>
                  <a:rPr lang="pt-BR" b="1" i="1" dirty="0"/>
                  <a:t>pesos</a:t>
                </a:r>
                <a:r>
                  <a:rPr lang="pt-BR" dirty="0"/>
                  <a:t> </a:t>
                </a:r>
                <a:r>
                  <a:rPr lang="pt-BR" dirty="0" smtClean="0"/>
                  <a:t>associados aos vários </a:t>
                </a:r>
                <a:r>
                  <a:rPr lang="pt-BR" b="1" i="1" dirty="0"/>
                  <a:t>atributos</a:t>
                </a:r>
                <a:r>
                  <a:rPr lang="pt-BR" dirty="0"/>
                  <a:t> e representam </a:t>
                </a:r>
                <a:r>
                  <a:rPr lang="pt-BR" dirty="0" smtClean="0"/>
                  <a:t>a importância </a:t>
                </a:r>
                <a:r>
                  <a:rPr lang="pt-BR" dirty="0"/>
                  <a:t>relativa </a:t>
                </a:r>
                <a:r>
                  <a:rPr lang="pt-BR" dirty="0" smtClean="0"/>
                  <a:t>de cada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atributo</a:t>
                </a:r>
                <a:r>
                  <a:rPr lang="pt-BR" dirty="0" smtClean="0"/>
                  <a:t> para </a:t>
                </a:r>
                <a:r>
                  <a:rPr lang="pt-BR" dirty="0"/>
                  <a:t>o resultado.</a:t>
                </a:r>
              </a:p>
              <a:p>
                <a:r>
                  <a:rPr lang="pt-BR" dirty="0"/>
                  <a:t>Mesmo sendo uma técnica </a:t>
                </a:r>
                <a:r>
                  <a:rPr lang="pt-BR" dirty="0" smtClean="0"/>
                  <a:t>bastante simples</a:t>
                </a:r>
                <a:r>
                  <a:rPr lang="pt-BR" dirty="0"/>
                  <a:t>,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muito utilizada em várias aplicações do mundo real em áreas como medicina, marketing, análise de crédito, saúde pública entre outras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Além disto, toda a teoria por trás da </a:t>
                </a:r>
                <a:r>
                  <a:rPr lang="pt-BR" b="1" i="1" dirty="0" smtClean="0"/>
                  <a:t>regressão logística</a:t>
                </a:r>
                <a:r>
                  <a:rPr lang="pt-BR" dirty="0" smtClean="0"/>
                  <a:t> foi a base para a criação das primeiras </a:t>
                </a:r>
                <a:r>
                  <a:rPr lang="pt-BR" b="1" i="1" dirty="0" smtClean="0"/>
                  <a:t>redes neurais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  <a:blipFill rotWithShape="0">
                <a:blip r:embed="rId2"/>
                <a:stretch>
                  <a:fillRect l="-1031" t="-2785" r="-11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118281" y="2313787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Logistic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1306849" y="3500476"/>
            <a:ext cx="166155" cy="1284749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02447" y="4220783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447" y="4220783"/>
                <a:ext cx="1400703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16200000">
            <a:off x="10024868" y="3115409"/>
            <a:ext cx="166155" cy="1284749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33821" y="3374879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1" y="3374879"/>
                <a:ext cx="1400703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8795657" y="1898800"/>
            <a:ext cx="914400" cy="369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5681" y="5293635"/>
            <a:ext cx="3337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Exemplos</a:t>
            </a:r>
            <a:r>
              <a:rPr lang="pt-BR" sz="1400" dirty="0" smtClean="0"/>
              <a:t>: classificar críticas de filmes como positivas ou negativas, probabilidade de um paciente desenvolver um doença, detecção de spam, classificar transações como fraudulentas ou não, etc.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12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1019175"/>
          </a:xfrm>
        </p:spPr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8600"/>
                <a:ext cx="11188700" cy="52958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para qual a saída quantizada desejada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probabilidade condicional da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Assim, consequentemente,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)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a probabilidade condicional da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é determinada quando há uma </a:t>
                </a:r>
                <a:r>
                  <a:rPr lang="pt-BR" b="1" i="1" dirty="0"/>
                  <a:t>indecisão</a:t>
                </a:r>
                <a:r>
                  <a:rPr lang="pt-BR" dirty="0"/>
                  <a:t> entre as classes, 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caracterizada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pode ser uma reta, um plano, um </a:t>
                </a:r>
                <a:r>
                  <a:rPr lang="pt-BR" dirty="0" smtClean="0"/>
                  <a:t>círculo</a:t>
                </a:r>
                <a:r>
                  <a:rPr lang="pt-BR" dirty="0" smtClean="0"/>
                  <a:t>, uma hipérbole,  </a:t>
                </a:r>
                <a:r>
                  <a:rPr lang="pt-BR" dirty="0"/>
                  <a:t>etc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8600"/>
                <a:ext cx="11188700" cy="5295899"/>
              </a:xfrm>
              <a:blipFill rotWithShape="0">
                <a:blip r:embed="rId2"/>
                <a:stretch>
                  <a:fillRect l="-872" t="-2647" r="-1417" b="-1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88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Para treinarmos um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nós precisamos, assim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adotar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não é uma boa escolha para a </a:t>
                </a:r>
                <a:r>
                  <a:rPr lang="pt-BR" b="1" i="1" dirty="0"/>
                  <a:t>adaptação dos pesos </a:t>
                </a:r>
                <a:r>
                  <a:rPr lang="pt-BR" dirty="0"/>
                  <a:t>no caso da</a:t>
                </a:r>
                <a:r>
                  <a:rPr lang="pt-BR" b="1" i="1" dirty="0"/>
                  <a:t> regressão logística </a:t>
                </a:r>
                <a:r>
                  <a:rPr lang="pt-BR" dirty="0"/>
                  <a:t>como veremos a seguir.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pt-BR" i="1"/>
                                  <m:t>Logistic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r>
                      <m:rPr>
                        <m:nor/>
                      </m:rPr>
                      <a:rPr lang="pt-BR" i="1"/>
                      <m:t>(.)</m:t>
                    </m:r>
                  </m:oMath>
                </a14:m>
                <a:r>
                  <a:rPr lang="pt-BR" dirty="0"/>
                  <a:t> é uma função </a:t>
                </a:r>
                <a:r>
                  <a:rPr lang="pt-BR" b="1" i="1" dirty="0"/>
                  <a:t>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não será, consequentemente, uma função </a:t>
                </a:r>
                <a:r>
                  <a:rPr lang="pt-BR" b="1" i="1" dirty="0"/>
                  <a:t>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vários mínimos locais que vão dificultar o aprendizado (e.g., o algoritmo pode ficar preso em um mínimo local).</a:t>
                </a:r>
                <a:endParaRPr lang="pt-BR" i="1" dirty="0"/>
              </a:p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/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para cada exemplo 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Veremos a seguir o motivo desta escolha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  <a:blipFill rotWithShape="0">
                <a:blip r:embed="rId3"/>
                <a:stretch>
                  <a:fillRect l="-655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6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O uso dessa </a:t>
                </a:r>
                <a:r>
                  <a:rPr lang="pt-BR" b="1" i="1" dirty="0" smtClean="0"/>
                  <a:t>função de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erro </a:t>
                </a:r>
                <a:r>
                  <a:rPr lang="pt-BR" dirty="0"/>
                  <a:t>faz sentido </a:t>
                </a:r>
                <a:r>
                  <a:rPr lang="pt-BR" dirty="0" smtClean="0"/>
                  <a:t>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dirty="0"/>
                  <a:t>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</a:t>
                </a:r>
                <a:r>
                  <a:rPr lang="pt-BR" dirty="0" smtClean="0"/>
                  <a:t>classificador estimar </a:t>
                </a:r>
                <a:r>
                  <a:rPr lang="pt-BR" dirty="0"/>
                  <a:t>uma probabilidade próxima a 0 para um exemplo </a:t>
                </a:r>
                <a:r>
                  <a:rPr lang="pt-BR" dirty="0" smtClean="0"/>
                  <a:t>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dirty="0"/>
                  <a:t>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</a:t>
                </a:r>
                <a:r>
                  <a:rPr lang="pt-BR" dirty="0" smtClean="0"/>
                  <a:t>negativo </a:t>
                </a:r>
                <a:r>
                  <a:rPr lang="pt-BR" dirty="0"/>
                  <a:t>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 </a:t>
                </a:r>
                <a:r>
                  <a:rPr lang="pt-BR" dirty="0"/>
                  <a:t>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</a:t>
                </a:r>
                <a:r>
                  <a:rPr lang="pt-BR" dirty="0" smtClean="0"/>
                  <a:t>próxima </a:t>
                </a:r>
                <a:r>
                  <a:rPr lang="pt-BR" dirty="0"/>
                  <a:t>de 1 para um exemplo </a:t>
                </a:r>
                <a:r>
                  <a:rPr lang="pt-BR" dirty="0" smtClean="0"/>
                  <a:t>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</a:t>
                </a:r>
                <a:r>
                  <a:rPr lang="pt-BR" dirty="0" smtClean="0"/>
                  <a:t>, portanto, o erro será próximo de 0 </a:t>
                </a:r>
                <a:r>
                  <a:rPr lang="pt-BR" dirty="0"/>
                  <a:t>para um exemplo </a:t>
                </a:r>
                <a:r>
                  <a:rPr lang="pt-BR" dirty="0" smtClean="0"/>
                  <a:t>negativo.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 rotWithShape="0">
                <a:blip r:embed="rId6"/>
                <a:stretch>
                  <a:fillRect l="-816" t="-5123" r="-598" b="-47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826062" y="1780430"/>
            <a:ext cx="4365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</a:t>
            </a:r>
            <a:r>
              <a:rPr lang="pt-BR" sz="1600" dirty="0" smtClean="0"/>
              <a:t>ao lado mostram </a:t>
            </a:r>
            <a:r>
              <a:rPr lang="pt-BR" sz="1600" dirty="0"/>
              <a:t>as duas situações possíveis para </a:t>
            </a:r>
            <a:r>
              <a:rPr lang="pt-BR" sz="1600" dirty="0" smtClean="0"/>
              <a:t>a </a:t>
            </a:r>
            <a:r>
              <a:rPr lang="pt-BR" sz="1600" b="1" i="1" dirty="0" smtClean="0"/>
              <a:t>função de</a:t>
            </a:r>
            <a:r>
              <a:rPr lang="pt-BR" sz="1600" b="1" i="1" dirty="0"/>
              <a:t> </a:t>
            </a:r>
            <a:r>
              <a:rPr lang="pt-BR" sz="1600" b="1" i="1" dirty="0" smtClean="0"/>
              <a:t>erro</a:t>
            </a:r>
            <a:r>
              <a:rPr lang="pt-BR" sz="1600" dirty="0"/>
              <a:t>. </a:t>
            </a: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Como </a:t>
            </a:r>
            <a:r>
              <a:rPr lang="pt-BR" sz="1600" dirty="0"/>
              <a:t>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 smtClean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 smtClean="0"/>
                  <a:t> deve ser próximo de 1</a:t>
                </a:r>
                <a:endParaRPr lang="pt-BR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 smtClean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 smtClean="0"/>
                  <a:t> deve ser próximo de 0</a:t>
                </a:r>
                <a:endParaRPr lang="pt-BR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8996</TotalTime>
  <Words>1497</Words>
  <Application>Microsoft Office PowerPoint</Application>
  <PresentationFormat>Widescreen</PresentationFormat>
  <Paragraphs>189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Propriedades da regressão logística</vt:lpstr>
      <vt:lpstr>Função de erro</vt:lpstr>
      <vt:lpstr>Função de erro</vt:lpstr>
      <vt:lpstr>Função de erro</vt:lpstr>
      <vt:lpstr>Processo de treinamento</vt:lpstr>
      <vt:lpstr>Observações</vt:lpstr>
      <vt:lpstr>Tarefas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1624</cp:revision>
  <dcterms:created xsi:type="dcterms:W3CDTF">2020-01-20T13:50:05Z</dcterms:created>
  <dcterms:modified xsi:type="dcterms:W3CDTF">2021-08-21T02:34:04Z</dcterms:modified>
</cp:coreProperties>
</file>