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300" r:id="rId2"/>
    <p:sldId id="292" r:id="rId3"/>
    <p:sldId id="304" r:id="rId4"/>
    <p:sldId id="305" r:id="rId5"/>
    <p:sldId id="355" r:id="rId6"/>
    <p:sldId id="307" r:id="rId7"/>
    <p:sldId id="308" r:id="rId8"/>
    <p:sldId id="309" r:id="rId9"/>
    <p:sldId id="310" r:id="rId10"/>
    <p:sldId id="356" r:id="rId11"/>
    <p:sldId id="358" r:id="rId12"/>
    <p:sldId id="359" r:id="rId13"/>
    <p:sldId id="311" r:id="rId14"/>
    <p:sldId id="312" r:id="rId15"/>
    <p:sldId id="360" r:id="rId16"/>
    <p:sldId id="313" r:id="rId17"/>
    <p:sldId id="314" r:id="rId18"/>
    <p:sldId id="315" r:id="rId19"/>
    <p:sldId id="316" r:id="rId20"/>
    <p:sldId id="364" r:id="rId21"/>
    <p:sldId id="363" r:id="rId22"/>
    <p:sldId id="269" r:id="rId23"/>
    <p:sldId id="303" r:id="rId24"/>
    <p:sldId id="271" r:id="rId25"/>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003B23-3076-49E1-A7F6-EF54F478ED00}" v="22" dt="2021-05-31T18:22:44.8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19" autoAdjust="0"/>
    <p:restoredTop sz="93326" autoAdjust="0"/>
  </p:normalViewPr>
  <p:slideViewPr>
    <p:cSldViewPr snapToGrid="0">
      <p:cViewPr varScale="1">
        <p:scale>
          <a:sx n="109" d="100"/>
          <a:sy n="109" d="100"/>
        </p:scale>
        <p:origin x="67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7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6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AA003B23-3076-49E1-A7F6-EF54F478ED00}"/>
    <pc:docChg chg="modSld">
      <pc:chgData name="Felipe Augusto Pereira de Figueiredo" userId="e1771b70d906f94b" providerId="Windows Live" clId="Web-{AA003B23-3076-49E1-A7F6-EF54F478ED00}" dt="2021-05-31T18:22:41.788" v="7" actId="20577"/>
      <pc:docMkLst>
        <pc:docMk/>
      </pc:docMkLst>
      <pc:sldChg chg="modSp">
        <pc:chgData name="Felipe Augusto Pereira de Figueiredo" userId="e1771b70d906f94b" providerId="Windows Live" clId="Web-{AA003B23-3076-49E1-A7F6-EF54F478ED00}" dt="2021-05-31T18:22:41.788" v="7" actId="20577"/>
        <pc:sldMkLst>
          <pc:docMk/>
          <pc:sldMk cId="29378494" sldId="289"/>
        </pc:sldMkLst>
        <pc:spChg chg="mod">
          <ac:chgData name="Felipe Augusto Pereira de Figueiredo" userId="e1771b70d906f94b" providerId="Windows Live" clId="Web-{AA003B23-3076-49E1-A7F6-EF54F478ED00}" dt="2021-05-31T18:22:41.788" v="7" actId="20577"/>
          <ac:spMkLst>
            <pc:docMk/>
            <pc:sldMk cId="29378494" sldId="289"/>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C82C08-3EFC-4473-8294-F0E229C19EFF}" type="datetimeFigureOut">
              <a:rPr lang="pt-BR" smtClean="0"/>
              <a:t>08/11/2021</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0A2A4-8C14-4B1A-AD48-7B6401078BF7}" type="slidenum">
              <a:rPr lang="pt-BR" smtClean="0"/>
              <a:t>‹#›</a:t>
            </a:fld>
            <a:endParaRPr lang="pt-BR"/>
          </a:p>
        </p:txBody>
      </p:sp>
    </p:spTree>
    <p:extLst>
      <p:ext uri="{BB962C8B-B14F-4D97-AF65-F5344CB8AC3E}">
        <p14:creationId xmlns:p14="http://schemas.microsoft.com/office/powerpoint/2010/main" val="3008136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n.wikipedia.org/wiki/Activation_function#Comparison_of_activation_functions"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tats.stackexchange.com/questions/126238/what-are-the-advantages-of-relu-over-sigmoid-function-in-deep-neural-networks#:~:text=The%20main%20reason%20why%20ReLu,deep%20network%20with%20sigmoid%20activation."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www.cs.toronto.edu/~fritz/absps/imagenet.pdf"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Vanishing_gradient_proble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smtClean="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4234292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Existem vários</a:t>
            </a:r>
            <a:r>
              <a:rPr lang="pt-BR" baseline="0" dirty="0" smtClean="0"/>
              <a:t> outros tipos de funções de ativação, cada uma com suas vantagens e desvantagens.</a:t>
            </a:r>
          </a:p>
          <a:p>
            <a:r>
              <a:rPr lang="pt-BR" baseline="0" dirty="0" smtClean="0"/>
              <a:t>O link abaixo contem uma lista com vários tipos de funções de ativação.</a:t>
            </a:r>
          </a:p>
          <a:p>
            <a:r>
              <a:rPr lang="pt-BR" dirty="0" smtClean="0">
                <a:hlinkClick r:id="rId3"/>
              </a:rPr>
              <a:t>https://en.wikipedia.org/wiki/Activation_function#Comparison_of_activation_functions</a:t>
            </a:r>
            <a:endParaRPr lang="pt-BR" dirty="0" smtClean="0"/>
          </a:p>
          <a:p>
            <a:endParaRPr lang="pt-BR" dirty="0" smtClean="0"/>
          </a:p>
          <a:p>
            <a:r>
              <a:rPr lang="pt-BR" dirty="0" smtClean="0"/>
              <a:t>Referências</a:t>
            </a:r>
          </a:p>
          <a:p>
            <a:r>
              <a:rPr lang="pt-BR" dirty="0" smtClean="0"/>
              <a:t>[1] https://en.wikipedia.org/wiki/Activation_function</a:t>
            </a:r>
          </a:p>
          <a:p>
            <a:endParaRPr lang="pt-BR" dirty="0" smtClean="0"/>
          </a:p>
        </p:txBody>
      </p:sp>
      <p:sp>
        <p:nvSpPr>
          <p:cNvPr id="4" name="Slide Number Placeholder 3"/>
          <p:cNvSpPr>
            <a:spLocks noGrp="1"/>
          </p:cNvSpPr>
          <p:nvPr>
            <p:ph type="sldNum" sz="quarter" idx="10"/>
          </p:nvPr>
        </p:nvSpPr>
        <p:spPr/>
        <p:txBody>
          <a:bodyPr/>
          <a:lstStyle/>
          <a:p>
            <a:fld id="{F430A2A4-8C14-4B1A-AD48-7B6401078BF7}" type="slidenum">
              <a:rPr lang="pt-BR" smtClean="0"/>
              <a:t>13</a:t>
            </a:fld>
            <a:endParaRPr lang="pt-BR"/>
          </a:p>
        </p:txBody>
      </p:sp>
    </p:spTree>
    <p:extLst>
      <p:ext uri="{BB962C8B-B14F-4D97-AF65-F5344CB8AC3E}">
        <p14:creationId xmlns:p14="http://schemas.microsoft.com/office/powerpoint/2010/main" val="41163910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the advantages of </a:t>
            </a:r>
            <a:r>
              <a:rPr lang="en-US" dirty="0" err="1"/>
              <a:t>ReLU</a:t>
            </a:r>
            <a:r>
              <a:rPr lang="en-US" dirty="0"/>
              <a:t> over sigmoid function in deep neural networks?</a:t>
            </a:r>
            <a:endParaRPr lang="pt-BR" dirty="0"/>
          </a:p>
          <a:p>
            <a:r>
              <a:rPr lang="pt-BR" dirty="0">
                <a:hlinkClick r:id="rId3"/>
              </a:rPr>
              <a:t>https://stats.stackexchange.com/questions/126238/what-are-the-advantages-of-relu-over-sigmoid-function-in-deep-neural-networks#:~:text=The%20main%20reason%20why%20ReLu,deep%20network%20with%20sigmoid%20activation.</a:t>
            </a:r>
            <a:endParaRPr lang="pt-BR" dirty="0"/>
          </a:p>
          <a:p>
            <a:endParaRPr lang="pt-BR" dirty="0"/>
          </a:p>
          <a:p>
            <a:pPr fontAlgn="base"/>
            <a:r>
              <a:rPr lang="en-US" sz="1200" b="1" i="0" kern="1200" dirty="0">
                <a:solidFill>
                  <a:schemeClr val="tx1"/>
                </a:solidFill>
                <a:effectLst/>
                <a:latin typeface="+mn-lt"/>
                <a:ea typeface="+mn-ea"/>
                <a:cs typeface="+mn-cs"/>
              </a:rPr>
              <a:t>Advantage:</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Sigmoid: not blowing up activation</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not vanishing gradient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More computationally efficient to compute than Sigmoid like functions since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just needs to pick max(0,</a:t>
            </a:r>
            <a:r>
              <a:rPr lang="en-US" sz="1200" b="0" i="0" u="none" strike="noStrike" kern="1200" dirty="0">
                <a:solidFill>
                  <a:schemeClr val="tx1"/>
                </a:solidFill>
                <a:effectLst/>
                <a:latin typeface="+mn-lt"/>
                <a:ea typeface="+mn-ea"/>
                <a:cs typeface="+mn-cs"/>
              </a:rPr>
              <a:t>xx</a:t>
            </a:r>
            <a:r>
              <a:rPr lang="en-US" sz="1200" b="0" i="0" kern="1200" dirty="0">
                <a:solidFill>
                  <a:schemeClr val="tx1"/>
                </a:solidFill>
                <a:effectLst/>
                <a:latin typeface="+mn-lt"/>
                <a:ea typeface="+mn-ea"/>
                <a:cs typeface="+mn-cs"/>
              </a:rPr>
              <a:t>) and not perform expensive exponential operations as in </a:t>
            </a:r>
            <a:r>
              <a:rPr lang="en-US" sz="1200" b="0" i="0" kern="1200" dirty="0" err="1">
                <a:solidFill>
                  <a:schemeClr val="tx1"/>
                </a:solidFill>
                <a:effectLst/>
                <a:latin typeface="+mn-lt"/>
                <a:ea typeface="+mn-ea"/>
                <a:cs typeface="+mn-cs"/>
              </a:rPr>
              <a:t>Sigmoids</a:t>
            </a:r>
            <a:endParaRPr lang="en-US" sz="1200" b="0" i="0" kern="1200" dirty="0">
              <a:solidFill>
                <a:schemeClr val="tx1"/>
              </a:solidFill>
              <a:effectLst/>
              <a:latin typeface="+mn-lt"/>
              <a:ea typeface="+mn-ea"/>
              <a:cs typeface="+mn-cs"/>
            </a:endParaRP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In practice, networks with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tend to show better convergence performance than sigmoid. (</a:t>
            </a:r>
            <a:r>
              <a:rPr lang="en-US" sz="1200" b="0" i="0" u="sng" kern="1200" dirty="0" err="1">
                <a:solidFill>
                  <a:schemeClr val="tx1"/>
                </a:solidFill>
                <a:effectLst/>
                <a:latin typeface="+mn-lt"/>
                <a:ea typeface="+mn-ea"/>
                <a:cs typeface="+mn-cs"/>
                <a:hlinkClick r:id="rId4"/>
              </a:rPr>
              <a:t>Krizhevsky</a:t>
            </a:r>
            <a:r>
              <a:rPr lang="en-US" sz="1200" b="0" i="0" u="sng" kern="1200" dirty="0">
                <a:solidFill>
                  <a:schemeClr val="tx1"/>
                </a:solidFill>
                <a:effectLst/>
                <a:latin typeface="+mn-lt"/>
                <a:ea typeface="+mn-ea"/>
                <a:cs typeface="+mn-cs"/>
                <a:hlinkClick r:id="rId4"/>
              </a:rPr>
              <a:t> et al.</a:t>
            </a:r>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Disadvantage:</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Sigmoid: tend to vanish gradient (cause there is a mechanism to reduce the gradient as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increase, where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is the input of a sigmoid function. Gradient of Sigmoid: </a:t>
            </a:r>
            <a:r>
              <a:rPr lang="en-US" sz="1200" b="0" i="0" u="none" strike="noStrike" kern="1200" dirty="0">
                <a:solidFill>
                  <a:schemeClr val="tx1"/>
                </a:solidFill>
                <a:effectLst/>
                <a:latin typeface="+mn-lt"/>
                <a:ea typeface="+mn-ea"/>
                <a:cs typeface="+mn-cs"/>
              </a:rPr>
              <a:t>S′(a)=S(a)(1−S(a))S′(a)=S(a)(1−S(a))</a:t>
            </a:r>
            <a:r>
              <a:rPr lang="en-US" sz="1200" b="0" i="0" kern="1200" dirty="0">
                <a:solidFill>
                  <a:schemeClr val="tx1"/>
                </a:solidFill>
                <a:effectLst/>
                <a:latin typeface="+mn-lt"/>
                <a:ea typeface="+mn-ea"/>
                <a:cs typeface="+mn-cs"/>
              </a:rPr>
              <a:t>. When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grows to infinite large , </a:t>
            </a:r>
            <a:r>
              <a:rPr lang="en-US" sz="1200" b="0" i="0" u="none" strike="noStrike" kern="1200" dirty="0">
                <a:solidFill>
                  <a:schemeClr val="tx1"/>
                </a:solidFill>
                <a:effectLst/>
                <a:latin typeface="+mn-lt"/>
                <a:ea typeface="+mn-ea"/>
                <a:cs typeface="+mn-cs"/>
              </a:rPr>
              <a:t>S′(a)=S(a)(1−S(a))=1×(1−1)=0S′(a)=S(a)(1−S(a))=1×(1−1)=0</a:t>
            </a:r>
            <a:r>
              <a:rPr lang="en-US" sz="1200" b="0" i="0" kern="1200" dirty="0">
                <a:solidFill>
                  <a:schemeClr val="tx1"/>
                </a:solidFill>
                <a:effectLst/>
                <a:latin typeface="+mn-lt"/>
                <a:ea typeface="+mn-ea"/>
                <a:cs typeface="+mn-cs"/>
              </a:rPr>
              <a: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tend to blow up activation (there is no mechanism to constrain the output of the neuron, as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itself is the output)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Dying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problem - if too many activations get below zero then most of the units(neurons) in network with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will simply output zero, in other words, die and thereby prohibiting learning.(This can be handled, to some extent, by using Leaky-</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instead.)</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Just complementing the other answers:</a:t>
            </a:r>
          </a:p>
          <a:p>
            <a:pPr fontAlgn="base"/>
            <a:r>
              <a:rPr lang="en-US" sz="1200" b="1" i="0" kern="1200" dirty="0">
                <a:solidFill>
                  <a:schemeClr val="tx1"/>
                </a:solidFill>
                <a:effectLst/>
                <a:latin typeface="+mn-lt"/>
                <a:ea typeface="+mn-ea"/>
                <a:cs typeface="+mn-cs"/>
              </a:rPr>
              <a:t>Vanishing Gradients</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other answers are right to point out that the bigger the input (in absolute value) the smaller the gradient of the sigmoid function. But, probably an even more important effect is that the derivative of the sigmoid function is </a:t>
            </a:r>
            <a:r>
              <a:rPr lang="en-US" sz="1200" b="1" i="0" kern="1200" dirty="0">
                <a:solidFill>
                  <a:schemeClr val="tx1"/>
                </a:solidFill>
                <a:effectLst/>
                <a:latin typeface="+mn-lt"/>
                <a:ea typeface="+mn-ea"/>
                <a:cs typeface="+mn-cs"/>
              </a:rPr>
              <a:t>ALWAYS smaller than one</a:t>
            </a:r>
            <a:r>
              <a:rPr lang="en-US" sz="1200" b="0" i="0" kern="1200" dirty="0">
                <a:solidFill>
                  <a:schemeClr val="tx1"/>
                </a:solidFill>
                <a:effectLst/>
                <a:latin typeface="+mn-lt"/>
                <a:ea typeface="+mn-ea"/>
                <a:cs typeface="+mn-cs"/>
              </a:rPr>
              <a:t>. In fact it is at most 0.25!</a:t>
            </a:r>
          </a:p>
          <a:p>
            <a:pPr fontAlgn="base"/>
            <a:r>
              <a:rPr lang="en-US" sz="1200" b="0" i="0" kern="1200" dirty="0">
                <a:solidFill>
                  <a:schemeClr val="tx1"/>
                </a:solidFill>
                <a:effectLst/>
                <a:latin typeface="+mn-lt"/>
                <a:ea typeface="+mn-ea"/>
                <a:cs typeface="+mn-cs"/>
              </a:rPr>
              <a:t>The down side of this is that if you have many layers, you will multiply these gradients, and the product of many smaller than 1 values goes to zero very quickly.</a:t>
            </a:r>
          </a:p>
          <a:p>
            <a:pPr fontAlgn="base"/>
            <a:r>
              <a:rPr lang="en-US" sz="1200" b="0" i="0" kern="1200" dirty="0">
                <a:solidFill>
                  <a:schemeClr val="tx1"/>
                </a:solidFill>
                <a:effectLst/>
                <a:latin typeface="+mn-lt"/>
                <a:ea typeface="+mn-ea"/>
                <a:cs typeface="+mn-cs"/>
              </a:rPr>
              <a:t>Since the state of the art of for Deep Learning has shown that more layers helps a lot, then this disadvantage of the Sigmoid function is a game killer. </a:t>
            </a:r>
            <a:r>
              <a:rPr lang="en-US" sz="1200" b="1" i="0" kern="1200" dirty="0">
                <a:solidFill>
                  <a:schemeClr val="tx1"/>
                </a:solidFill>
                <a:effectLst/>
                <a:latin typeface="+mn-lt"/>
                <a:ea typeface="+mn-ea"/>
                <a:cs typeface="+mn-cs"/>
              </a:rPr>
              <a:t>You just can't do Deep Learning with Sigmoid.</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On the other hand the gradient of the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function is either </a:t>
            </a:r>
            <a:r>
              <a:rPr lang="en-US" sz="1200" b="0" i="0" u="none" strike="noStrike" kern="1200" dirty="0">
                <a:solidFill>
                  <a:schemeClr val="tx1"/>
                </a:solidFill>
                <a:effectLst/>
                <a:latin typeface="+mn-lt"/>
                <a:ea typeface="+mn-ea"/>
                <a:cs typeface="+mn-cs"/>
              </a:rPr>
              <a:t>00</a:t>
            </a:r>
            <a:r>
              <a:rPr lang="en-US" sz="1200" b="0" i="0" kern="1200" dirty="0">
                <a:solidFill>
                  <a:schemeClr val="tx1"/>
                </a:solidFill>
                <a:effectLst/>
                <a:latin typeface="+mn-lt"/>
                <a:ea typeface="+mn-ea"/>
                <a:cs typeface="+mn-cs"/>
              </a:rPr>
              <a:t> for </a:t>
            </a:r>
            <a:r>
              <a:rPr lang="en-US" sz="1200" b="0" i="0" u="none" strike="noStrike" kern="1200" dirty="0">
                <a:solidFill>
                  <a:schemeClr val="tx1"/>
                </a:solidFill>
                <a:effectLst/>
                <a:latin typeface="+mn-lt"/>
                <a:ea typeface="+mn-ea"/>
                <a:cs typeface="+mn-cs"/>
              </a:rPr>
              <a:t>a&lt;0a&lt;0</a:t>
            </a:r>
            <a:r>
              <a:rPr lang="en-US" sz="1200" b="0" i="0" kern="1200" dirty="0">
                <a:solidFill>
                  <a:schemeClr val="tx1"/>
                </a:solidFill>
                <a:effectLst/>
                <a:latin typeface="+mn-lt"/>
                <a:ea typeface="+mn-ea"/>
                <a:cs typeface="+mn-cs"/>
              </a:rPr>
              <a:t> or </a:t>
            </a:r>
            <a:r>
              <a:rPr lang="en-US" sz="1200" b="0" i="0" u="none" strike="noStrike" kern="1200" dirty="0">
                <a:solidFill>
                  <a:schemeClr val="tx1"/>
                </a:solidFill>
                <a:effectLst/>
                <a:latin typeface="+mn-lt"/>
                <a:ea typeface="+mn-ea"/>
                <a:cs typeface="+mn-cs"/>
              </a:rPr>
              <a:t>11</a:t>
            </a:r>
            <a:r>
              <a:rPr lang="en-US" sz="1200" b="0" i="0" kern="1200" dirty="0">
                <a:solidFill>
                  <a:schemeClr val="tx1"/>
                </a:solidFill>
                <a:effectLst/>
                <a:latin typeface="+mn-lt"/>
                <a:ea typeface="+mn-ea"/>
                <a:cs typeface="+mn-cs"/>
              </a:rPr>
              <a:t> for </a:t>
            </a:r>
            <a:r>
              <a:rPr lang="en-US" sz="1200" b="0" i="0" u="none" strike="noStrike" kern="1200" dirty="0">
                <a:solidFill>
                  <a:schemeClr val="tx1"/>
                </a:solidFill>
                <a:effectLst/>
                <a:latin typeface="+mn-lt"/>
                <a:ea typeface="+mn-ea"/>
                <a:cs typeface="+mn-cs"/>
              </a:rPr>
              <a:t>a&gt;0a&gt;0</a:t>
            </a:r>
            <a:r>
              <a:rPr lang="en-US" sz="1200" b="0" i="0" kern="1200" dirty="0">
                <a:solidFill>
                  <a:schemeClr val="tx1"/>
                </a:solidFill>
                <a:effectLst/>
                <a:latin typeface="+mn-lt"/>
                <a:ea typeface="+mn-ea"/>
                <a:cs typeface="+mn-cs"/>
              </a:rPr>
              <a:t>. That means that you can put as many layers as you like, because multiplying the gradients will neither vanish nor explode.</a:t>
            </a:r>
          </a:p>
          <a:p>
            <a:pPr fontAlgn="base"/>
            <a:endParaRPr lang="en-US" sz="1200" b="0" i="0" kern="1200" dirty="0">
              <a:solidFill>
                <a:schemeClr val="tx1"/>
              </a:solidFill>
              <a:effectLst/>
              <a:latin typeface="+mn-lt"/>
              <a:ea typeface="+mn-ea"/>
              <a:cs typeface="+mn-cs"/>
            </a:endParaRP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14</a:t>
            </a:fld>
            <a:endParaRPr lang="pt-BR"/>
          </a:p>
        </p:txBody>
      </p:sp>
    </p:spTree>
    <p:extLst>
      <p:ext uri="{BB962C8B-B14F-4D97-AF65-F5344CB8AC3E}">
        <p14:creationId xmlns:p14="http://schemas.microsoft.com/office/powerpoint/2010/main" val="3433681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smtClean="0"/>
              <a:t>Laboratório #6:</a:t>
            </a:r>
            <a:r>
              <a:rPr lang="pt-BR" sz="1200" dirty="0" smtClean="0"/>
              <a:t> https://mybinder.org/v2/gh/zz4fap/t320_aprendizado_de_maquina/main?filepath=labs%2FLaboratorio6.ipynb</a:t>
            </a:r>
          </a:p>
          <a:p>
            <a:endParaRPr lang="pt-BR"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15</a:t>
            </a:fld>
            <a:endParaRPr lang="pt-BR"/>
          </a:p>
        </p:txBody>
      </p:sp>
    </p:spTree>
    <p:extLst>
      <p:ext uri="{BB962C8B-B14F-4D97-AF65-F5344CB8AC3E}">
        <p14:creationId xmlns:p14="http://schemas.microsoft.com/office/powerpoint/2010/main" val="10805618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16</a:t>
            </a:fld>
            <a:endParaRPr lang="pt-BR"/>
          </a:p>
        </p:txBody>
      </p:sp>
    </p:spTree>
    <p:extLst>
      <p:ext uri="{BB962C8B-B14F-4D97-AF65-F5344CB8AC3E}">
        <p14:creationId xmlns:p14="http://schemas.microsoft.com/office/powerpoint/2010/main" val="37155719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17</a:t>
            </a:fld>
            <a:endParaRPr lang="pt-BR"/>
          </a:p>
        </p:txBody>
      </p:sp>
    </p:spTree>
    <p:extLst>
      <p:ext uri="{BB962C8B-B14F-4D97-AF65-F5344CB8AC3E}">
        <p14:creationId xmlns:p14="http://schemas.microsoft.com/office/powerpoint/2010/main" val="34317153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smtClean="0">
                <a:solidFill>
                  <a:srgbClr val="00B0F0"/>
                </a:solidFill>
              </a:rPr>
              <a:t>E</a:t>
            </a:r>
            <a:r>
              <a:rPr lang="pt-BR" dirty="0" smtClean="0"/>
              <a:t>xemplo:</a:t>
            </a:r>
            <a:r>
              <a:rPr lang="pt-BR" baseline="0" dirty="0" smtClean="0"/>
              <a:t> </a:t>
            </a:r>
            <a:r>
              <a:rPr lang="pt-BR" dirty="0" smtClean="0"/>
              <a:t>https://colab.research.google.com/github/zz4fap/t320_aprendizado_de_maquina/blob/main/notebooks/mlp/</a:t>
            </a:r>
            <a:r>
              <a:rPr lang="pt-BR" sz="1200" b="0" dirty="0" smtClean="0">
                <a:solidFill>
                  <a:srgbClr val="00B0F0"/>
                </a:solidFill>
              </a:rPr>
              <a:t>FunctionApproximationWithMLP.ipynb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19</a:t>
            </a:fld>
            <a:endParaRPr lang="pt-BR"/>
          </a:p>
        </p:txBody>
      </p:sp>
    </p:spTree>
    <p:extLst>
      <p:ext uri="{BB962C8B-B14F-4D97-AF65-F5344CB8AC3E}">
        <p14:creationId xmlns:p14="http://schemas.microsoft.com/office/powerpoint/2010/main" val="17985084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smtClean="0">
                <a:solidFill>
                  <a:srgbClr val="00B0F0"/>
                </a:solidFill>
              </a:rPr>
              <a:t>E</a:t>
            </a:r>
            <a:r>
              <a:rPr lang="pt-BR" dirty="0" smtClean="0"/>
              <a:t>xemplo:</a:t>
            </a:r>
            <a:r>
              <a:rPr lang="pt-BR" baseline="0" dirty="0" smtClean="0"/>
              <a:t> </a:t>
            </a:r>
            <a:r>
              <a:rPr lang="pt-BR" dirty="0" smtClean="0"/>
              <a:t>https://colab.research.google.com/github/zz4fap/t320_aprendizado_de_maquina/blob/main/notebooks/mlp/</a:t>
            </a:r>
            <a:r>
              <a:rPr lang="pt-BR" sz="1200" b="0" dirty="0" smtClean="0">
                <a:solidFill>
                  <a:srgbClr val="00B0F0"/>
                </a:solidFill>
              </a:rPr>
              <a:t>function_approximation.ipynb</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20</a:t>
            </a:fld>
            <a:endParaRPr lang="pt-BR"/>
          </a:p>
        </p:txBody>
      </p:sp>
    </p:spTree>
    <p:extLst>
      <p:ext uri="{BB962C8B-B14F-4D97-AF65-F5344CB8AC3E}">
        <p14:creationId xmlns:p14="http://schemas.microsoft.com/office/powerpoint/2010/main" val="1146092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smtClean="0"/>
              <a:t>Laboratório #7:</a:t>
            </a:r>
            <a:r>
              <a:rPr lang="pt-BR" sz="1200" dirty="0" smtClean="0"/>
              <a:t> https://mybinder.org/v2/gh/zz4fap/t320_aprendizado_de_maquina/main?filepath=labs%2FLaboratorio7.ipynb</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21</a:t>
            </a:fld>
            <a:endParaRPr lang="nl-BE"/>
          </a:p>
        </p:txBody>
      </p:sp>
    </p:spTree>
    <p:extLst>
      <p:ext uri="{BB962C8B-B14F-4D97-AF65-F5344CB8AC3E}">
        <p14:creationId xmlns:p14="http://schemas.microsoft.com/office/powerpoint/2010/main" val="915223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spam/ham,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feedforward (FNN).</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3</a:t>
            </a:fld>
            <a:endParaRPr lang="pt-BR"/>
          </a:p>
        </p:txBody>
      </p:sp>
    </p:spTree>
    <p:extLst>
      <p:ext uri="{BB962C8B-B14F-4D97-AF65-F5344CB8AC3E}">
        <p14:creationId xmlns:p14="http://schemas.microsoft.com/office/powerpoint/2010/main" val="2037391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spam/ham,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feedforward (FNN).</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4</a:t>
            </a:fld>
            <a:endParaRPr lang="pt-BR"/>
          </a:p>
        </p:txBody>
      </p:sp>
    </p:spTree>
    <p:extLst>
      <p:ext uri="{BB962C8B-B14F-4D97-AF65-F5344CB8AC3E}">
        <p14:creationId xmlns:p14="http://schemas.microsoft.com/office/powerpoint/2010/main" val="2957101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Variando-se os pesos das</a:t>
            </a:r>
            <a:r>
              <a:rPr lang="pt-BR" baseline="0" dirty="0"/>
              <a:t> unidades que formam a rede</a:t>
            </a:r>
            <a:r>
              <a:rPr lang="pt-BR" dirty="0"/>
              <a:t>, forma-se um repertório de diferentes</a:t>
            </a:r>
            <a:r>
              <a:rPr lang="pt-BR" baseline="0" dirty="0"/>
              <a:t> tipos de </a:t>
            </a:r>
            <a:r>
              <a:rPr lang="pt-BR" dirty="0"/>
              <a:t>funções com diferentes escalas e orientações. A partir desse repertório, por meio de algoritmos de aprendizado, a rede neural constrói mapeamentos capazes de resolver problemas.</a:t>
            </a:r>
          </a:p>
          <a:p>
            <a:endParaRPr lang="pt-BR" dirty="0"/>
          </a:p>
          <a:p>
            <a:r>
              <a:rPr lang="pt-BR" dirty="0"/>
              <a:t>Para que uma rede MLP pudesse ser treinada corretamente, em </a:t>
            </a:r>
            <a:r>
              <a:rPr lang="pt-BR" sz="1200" b="0" i="0" kern="1200" dirty="0">
                <a:solidFill>
                  <a:schemeClr val="tx1"/>
                </a:solidFill>
                <a:effectLst/>
                <a:latin typeface="+mn-lt"/>
                <a:ea typeface="+mn-ea"/>
                <a:cs typeface="+mn-cs"/>
              </a:rPr>
              <a:t>1986 D. E. Rumelhart</a:t>
            </a:r>
            <a:r>
              <a:rPr lang="pt-BR" dirty="0"/>
              <a:t> e</a:t>
            </a:r>
            <a:r>
              <a:rPr lang="pt-BR" baseline="0" dirty="0"/>
              <a:t> seus colegas, </a:t>
            </a:r>
            <a:r>
              <a:rPr lang="pt-BR" dirty="0"/>
              <a:t>fizeram uma alteração fundamental na arquitetura do perceptron: substituíram a função step pela função logística (ou sigmoide).</a:t>
            </a:r>
            <a:r>
              <a:rPr lang="pt-BR" baseline="0" dirty="0"/>
              <a:t> </a:t>
            </a:r>
            <a:r>
              <a:rPr lang="pt-BR" dirty="0"/>
              <a:t>Isso foi essencial porque a função step contém apenas segmentos planos, portanto, não há gradiente com o qual se trabalhar (i.e.,</a:t>
            </a:r>
            <a:r>
              <a:rPr lang="pt-BR" baseline="0" dirty="0"/>
              <a:t> o algortimo do gradiente descendente </a:t>
            </a:r>
            <a:r>
              <a:rPr lang="pt-BR" dirty="0"/>
              <a:t>não pode se mover em uma superfície plana, ou seja, com gradiente igual a zero), enquanto isso, a função logística possui derivada diferente de zero e bem definida em todos os pontos, permitindo que </a:t>
            </a:r>
            <a:r>
              <a:rPr lang="pt-BR" baseline="0" dirty="0"/>
              <a:t>o algortimo do gradiente descendente </a:t>
            </a:r>
            <a:r>
              <a:rPr lang="pt-BR" dirty="0"/>
              <a:t>faça progresso a cada passo.</a:t>
            </a:r>
          </a:p>
          <a:p>
            <a:endParaRPr lang="pt-BR"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6</a:t>
            </a:fld>
            <a:endParaRPr lang="pt-BR"/>
          </a:p>
        </p:txBody>
      </p:sp>
    </p:spTree>
    <p:extLst>
      <p:ext uri="{BB962C8B-B14F-4D97-AF65-F5344CB8AC3E}">
        <p14:creationId xmlns:p14="http://schemas.microsoft.com/office/powerpoint/2010/main" val="27365466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A derivada será importante, como veremos, no processo de aprendizado da rede neural.</a:t>
            </a:r>
          </a:p>
        </p:txBody>
      </p:sp>
      <p:sp>
        <p:nvSpPr>
          <p:cNvPr id="4" name="Slide Number Placeholder 3"/>
          <p:cNvSpPr>
            <a:spLocks noGrp="1"/>
          </p:cNvSpPr>
          <p:nvPr>
            <p:ph type="sldNum" sz="quarter" idx="10"/>
          </p:nvPr>
        </p:nvSpPr>
        <p:spPr/>
        <p:txBody>
          <a:bodyPr/>
          <a:lstStyle/>
          <a:p>
            <a:fld id="{F430A2A4-8C14-4B1A-AD48-7B6401078BF7}" type="slidenum">
              <a:rPr lang="pt-BR" smtClean="0"/>
              <a:t>7</a:t>
            </a:fld>
            <a:endParaRPr lang="pt-BR"/>
          </a:p>
        </p:txBody>
      </p:sp>
    </p:spTree>
    <p:extLst>
      <p:ext uri="{BB962C8B-B14F-4D97-AF65-F5344CB8AC3E}">
        <p14:creationId xmlns:p14="http://schemas.microsoft.com/office/powerpoint/2010/main" val="1244670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OBS</a:t>
            </a:r>
            <a:r>
              <a:rPr lang="pt-BR" dirty="0"/>
              <a:t>.: As funções de ativação logística e tangente hiperbólica não podem ser usadas em redes neurais profundas devido ao problema do desvanecimento do gradiente.</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https://en.wikipedia.org/wiki/Vanishing_gradient_problem</a:t>
            </a:r>
            <a:endParaRPr lang="pt-BR"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9</a:t>
            </a:fld>
            <a:endParaRPr lang="pt-BR"/>
          </a:p>
        </p:txBody>
      </p:sp>
    </p:spTree>
    <p:extLst>
      <p:ext uri="{BB962C8B-B14F-4D97-AF65-F5344CB8AC3E}">
        <p14:creationId xmlns:p14="http://schemas.microsoft.com/office/powerpoint/2010/main" val="505246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Referências:</a:t>
            </a:r>
          </a:p>
          <a:p>
            <a:r>
              <a:rPr lang="pt-BR" dirty="0" smtClean="0"/>
              <a:t>[1] https://www.kaggle.com/getting-started/118228</a:t>
            </a:r>
          </a:p>
          <a:p>
            <a:r>
              <a:rPr lang="pt-BR" dirty="0" smtClean="0"/>
              <a:t>[2] https://medium.com/analytics-vidhya/how-batch-normalization-and-relu-solve-vanishing-gradients-3f1a8ace1c88</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10</a:t>
            </a:fld>
            <a:endParaRPr lang="pt-BR"/>
          </a:p>
        </p:txBody>
      </p:sp>
    </p:spTree>
    <p:extLst>
      <p:ext uri="{BB962C8B-B14F-4D97-AF65-F5344CB8AC3E}">
        <p14:creationId xmlns:p14="http://schemas.microsoft.com/office/powerpoint/2010/main" val="892391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O problema é que, em alguns casos, o gradiente será extremamente pequeno, evitando efetivamente que o peso mude de valor. </a:t>
            </a:r>
          </a:p>
          <a:p>
            <a:r>
              <a:rPr lang="pt-BR" dirty="0" smtClean="0"/>
              <a:t>Na pior das hipóteses, isso pode impedir completamente o treinamento adicional da rede neural.</a:t>
            </a:r>
          </a:p>
          <a:p>
            <a:r>
              <a:rPr lang="pt-BR" sz="1200" b="0" i="0" kern="1200" dirty="0" smtClean="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apr</a:t>
            </a:r>
          </a:p>
          <a:p>
            <a:endParaRPr lang="pt-BR" sz="1200" b="0" i="0" kern="1200" dirty="0" smtClean="0">
              <a:solidFill>
                <a:schemeClr val="tx1"/>
              </a:solidFill>
              <a:effectLst/>
              <a:latin typeface="+mn-lt"/>
              <a:ea typeface="+mn-ea"/>
              <a:cs typeface="+mn-cs"/>
            </a:endParaRPr>
          </a:p>
          <a:p>
            <a:r>
              <a:rPr lang="pt-BR" dirty="0" smtClean="0"/>
              <a:t>o gradiente é multiplicado várias vezes com o algoritmo da </a:t>
            </a:r>
            <a:r>
              <a:rPr lang="pt-BR" b="1" i="1" dirty="0" smtClean="0"/>
              <a:t>retropropagação</a:t>
            </a:r>
            <a:r>
              <a:rPr lang="pt-BR" dirty="0" smtClean="0"/>
              <a:t>, o que faz com que o gradiente se torne menor para as camadas inferiores, levando a uma mudança muito pequena ou até mesmo nenhuma mudança nos pesos das camadas inferiores</a:t>
            </a:r>
            <a:r>
              <a:rPr lang="pt-BR" sz="1200" b="0" i="0" kern="1200" dirty="0" smtClean="0">
                <a:solidFill>
                  <a:schemeClr val="tx1"/>
                </a:solidFill>
                <a:effectLst/>
                <a:latin typeface="+mn-lt"/>
                <a:ea typeface="+mn-ea"/>
                <a:cs typeface="+mn-cs"/>
              </a:rPr>
              <a:t>endem muito mais lentamente que os neurônios nas camadas posteriores.</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11</a:t>
            </a:fld>
            <a:endParaRPr lang="pt-BR"/>
          </a:p>
        </p:txBody>
      </p:sp>
    </p:spTree>
    <p:extLst>
      <p:ext uri="{BB962C8B-B14F-4D97-AF65-F5344CB8AC3E}">
        <p14:creationId xmlns:p14="http://schemas.microsoft.com/office/powerpoint/2010/main" val="5221922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O problema é que, em alguns casos, o gradiente será extremamente pequeno, evitando efetivamente que o peso mude de valor. </a:t>
            </a:r>
          </a:p>
          <a:p>
            <a:r>
              <a:rPr lang="pt-BR" dirty="0" smtClean="0"/>
              <a:t>Na pior das hipóteses, isso pode impedir completamente o treinamento adicional da rede neural.</a:t>
            </a:r>
          </a:p>
          <a:p>
            <a:r>
              <a:rPr lang="pt-BR" sz="1200" b="0" i="0" kern="1200" dirty="0" smtClean="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apr</a:t>
            </a:r>
          </a:p>
          <a:p>
            <a:endParaRPr lang="pt-BR" sz="1200" b="0" i="0" kern="1200" dirty="0" smtClean="0">
              <a:solidFill>
                <a:schemeClr val="tx1"/>
              </a:solidFill>
              <a:effectLst/>
              <a:latin typeface="+mn-lt"/>
              <a:ea typeface="+mn-ea"/>
              <a:cs typeface="+mn-cs"/>
            </a:endParaRPr>
          </a:p>
          <a:p>
            <a:r>
              <a:rPr lang="pt-BR" dirty="0" smtClean="0"/>
              <a:t>o gradiente é multiplicado várias vezes com o algoritmo da </a:t>
            </a:r>
            <a:r>
              <a:rPr lang="pt-BR" b="1" i="1" dirty="0" smtClean="0"/>
              <a:t>retropropagação</a:t>
            </a:r>
            <a:r>
              <a:rPr lang="pt-BR" dirty="0" smtClean="0"/>
              <a:t>, o que faz com que o gradiente se torne menor para as camadas inferiores, levando a uma mudança muito pequena ou até mesmo nenhuma mudança nos pesos das camadas inferiores</a:t>
            </a:r>
            <a:r>
              <a:rPr lang="pt-BR" sz="1200" b="0" i="0" kern="1200" dirty="0" smtClean="0">
                <a:solidFill>
                  <a:schemeClr val="tx1"/>
                </a:solidFill>
                <a:effectLst/>
                <a:latin typeface="+mn-lt"/>
                <a:ea typeface="+mn-ea"/>
                <a:cs typeface="+mn-cs"/>
              </a:rPr>
              <a:t>endem muito mais lentamente que os neurônios nas camadas posteriores.</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12</a:t>
            </a:fld>
            <a:endParaRPr lang="pt-BR"/>
          </a:p>
        </p:txBody>
      </p:sp>
    </p:spTree>
    <p:extLst>
      <p:ext uri="{BB962C8B-B14F-4D97-AF65-F5344CB8AC3E}">
        <p14:creationId xmlns:p14="http://schemas.microsoft.com/office/powerpoint/2010/main" val="1850766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B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08/11/2021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220861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08/11/2021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1013950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08/11/2021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3444589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08/11/2021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3435145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B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D0464-8C8A-49C0-859F-777E51766A35}" type="datetimeFigureOut">
              <a:rPr lang="pt-BR" smtClean="0"/>
              <a:t>08/11/2021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1875213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221D0464-8C8A-49C0-859F-777E51766A35}" type="datetimeFigureOut">
              <a:rPr lang="pt-BR" smtClean="0"/>
              <a:t>08/11/2021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2963666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pt-B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221D0464-8C8A-49C0-859F-777E51766A35}" type="datetimeFigureOut">
              <a:rPr lang="pt-BR" smtClean="0"/>
              <a:t>08/11/2021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2603967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221D0464-8C8A-49C0-859F-777E51766A35}" type="datetimeFigureOut">
              <a:rPr lang="pt-BR" smtClean="0"/>
              <a:t>08/11/2021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2901410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1D0464-8C8A-49C0-859F-777E51766A35}" type="datetimeFigureOut">
              <a:rPr lang="pt-BR" smtClean="0"/>
              <a:t>08/11/2021</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1665259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08/11/2021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3765599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08/11/2021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1921060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1D0464-8C8A-49C0-859F-777E51766A35}" type="datetimeFigureOut">
              <a:rPr lang="pt-BR" smtClean="0"/>
              <a:t>08/11/2021</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B2E8FC-741C-4BF1-B071-7D772D706EF9}" type="slidenum">
              <a:rPr lang="pt-BR" smtClean="0"/>
              <a:t>‹#›</a:t>
            </a:fld>
            <a:endParaRPr lang="pt-BR"/>
          </a:p>
        </p:txBody>
      </p:sp>
    </p:spTree>
    <p:extLst>
      <p:ext uri="{BB962C8B-B14F-4D97-AF65-F5344CB8AC3E}">
        <p14:creationId xmlns:p14="http://schemas.microsoft.com/office/powerpoint/2010/main" val="2060889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4.emf"/><Relationship Id="rId4" Type="http://schemas.openxmlformats.org/officeDocument/2006/relationships/image" Target="../media/image13.emf"/></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Activation_function#Table_of_activation_function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hyperlink" Target="https://colab.research.google.com/github/zz4fap/t320_aprendizado_de_maquina/blob/main/notebooks/mlp/FunctionApproximationWithMLP.ipynb"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colab.research.google.com/github/zz4fap/t320_aprendizado_de_maquina/blob/main/notebooks/mlp/function_approximation.ipynb" TargetMode="External"/><Relationship Id="rId3" Type="http://schemas.openxmlformats.org/officeDocument/2006/relationships/image" Target="../media/image220.png"/><Relationship Id="rId7" Type="http://schemas.openxmlformats.org/officeDocument/2006/relationships/image" Target="../media/image260.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40.png"/><Relationship Id="rId10" Type="http://schemas.openxmlformats.org/officeDocument/2006/relationships/image" Target="../media/image280.png"/><Relationship Id="rId4" Type="http://schemas.openxmlformats.org/officeDocument/2006/relationships/image" Target="../media/image28.png"/><Relationship Id="rId9"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hyperlink" Target="https://mybinder.org/v2/gh/zz4fap/t320_aprendizado_de_maquina/main?filepath=labs/Laboratorio7.ipynb"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jpeg"/><Relationship Id="rId7" Type="http://schemas.openxmlformats.org/officeDocument/2006/relationships/image" Target="../media/image36.jpeg"/><Relationship Id="rId2" Type="http://schemas.openxmlformats.org/officeDocument/2006/relationships/image" Target="../media/image31.jpe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jpeg"/><Relationship Id="rId4" Type="http://schemas.openxmlformats.org/officeDocument/2006/relationships/image" Target="../media/image33.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9.emf"/><Relationship Id="rId4"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2666AC8-2E17-4DB4-B0F5-60C640CCFD2E}"/>
              </a:ext>
            </a:extLst>
          </p:cNvPr>
          <p:cNvSpPr>
            <a:spLocks noGrp="1"/>
          </p:cNvSpPr>
          <p:nvPr>
            <p:ph type="ctrTitle"/>
          </p:nvPr>
        </p:nvSpPr>
        <p:spPr>
          <a:xfrm>
            <a:off x="1524000" y="819807"/>
            <a:ext cx="9144000" cy="2690156"/>
          </a:xfrm>
        </p:spPr>
        <p:txBody>
          <a:bodyPr>
            <a:normAutofit fontScale="90000"/>
          </a:bodyPr>
          <a:lstStyle/>
          <a:p>
            <a:r>
              <a:rPr lang="pt-BR" sz="5400" dirty="0" smtClean="0"/>
              <a:t>T320 - Introdução ao Aprendizado de Máquina II:</a:t>
            </a:r>
            <a:r>
              <a:rPr lang="pt-BR" dirty="0" smtClean="0"/>
              <a:t/>
            </a:r>
            <a:br>
              <a:rPr lang="pt-BR" dirty="0" smtClean="0"/>
            </a:br>
            <a:r>
              <a:rPr lang="pt-BR" b="1" i="1" dirty="0"/>
              <a:t>Redes Neurais Artificiais (Parte </a:t>
            </a:r>
            <a:r>
              <a:rPr lang="pt-BR" b="1" i="1" dirty="0" smtClean="0"/>
              <a:t>II)</a:t>
            </a:r>
            <a:endParaRPr lang="pt-BR" b="1" i="1" dirty="0"/>
          </a:p>
        </p:txBody>
      </p:sp>
      <p:sp>
        <p:nvSpPr>
          <p:cNvPr id="4" name="CaixaDeTexto 3">
            <a:extLst>
              <a:ext uri="{FF2B5EF4-FFF2-40B4-BE49-F238E27FC236}">
                <a16:creationId xmlns:a16="http://schemas.microsoft.com/office/drawing/2014/main" xmlns=""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xmlns=""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xmlns=""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047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O Problema da Dissipação do Gradiente</a:t>
            </a:r>
          </a:p>
        </p:txBody>
      </p:sp>
      <p:sp>
        <p:nvSpPr>
          <p:cNvPr id="3" name="Content Placeholder 2"/>
          <p:cNvSpPr>
            <a:spLocks noGrp="1"/>
          </p:cNvSpPr>
          <p:nvPr>
            <p:ph idx="1"/>
          </p:nvPr>
        </p:nvSpPr>
        <p:spPr>
          <a:xfrm>
            <a:off x="838200" y="1825624"/>
            <a:ext cx="11112500" cy="2386691"/>
          </a:xfrm>
        </p:spPr>
        <p:txBody>
          <a:bodyPr>
            <a:normAutofit/>
          </a:bodyPr>
          <a:lstStyle/>
          <a:p>
            <a:r>
              <a:rPr lang="pt-BR" dirty="0" smtClean="0"/>
              <a:t>É um problema encontrado quando treinamos </a:t>
            </a:r>
            <a:r>
              <a:rPr lang="pt-BR" b="1" i="1" dirty="0" smtClean="0"/>
              <a:t>redes neurais profundas</a:t>
            </a:r>
            <a:r>
              <a:rPr lang="pt-BR" dirty="0" smtClean="0"/>
              <a:t>, ou seja, com muitas camadas escondidas, com métodos </a:t>
            </a:r>
            <a:r>
              <a:rPr lang="pt-BR" dirty="0"/>
              <a:t>de aprendizagem baseados </a:t>
            </a:r>
            <a:r>
              <a:rPr lang="pt-BR" dirty="0" smtClean="0"/>
              <a:t>em informações do gradiente e funções de ativação sigmóide.</a:t>
            </a:r>
          </a:p>
          <a:p>
            <a:r>
              <a:rPr lang="pt-BR" dirty="0"/>
              <a:t>O</a:t>
            </a:r>
            <a:r>
              <a:rPr lang="pt-BR" dirty="0" smtClean="0"/>
              <a:t>corre </a:t>
            </a:r>
            <a:r>
              <a:rPr lang="pt-BR" dirty="0"/>
              <a:t>devido à natureza do </a:t>
            </a:r>
            <a:r>
              <a:rPr lang="pt-BR" b="1" i="1" dirty="0"/>
              <a:t>algoritmo de retropropagação </a:t>
            </a:r>
            <a:r>
              <a:rPr lang="pt-BR" dirty="0"/>
              <a:t>usado para treinar a rede neural.</a:t>
            </a:r>
            <a:endParaRPr lang="pt-BR"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2764" y="4212316"/>
            <a:ext cx="7163371" cy="2523991"/>
          </a:xfrm>
          <a:prstGeom prst="rect">
            <a:avLst/>
          </a:prstGeom>
        </p:spPr>
      </p:pic>
    </p:spTree>
    <p:extLst>
      <p:ext uri="{BB962C8B-B14F-4D97-AF65-F5344CB8AC3E}">
        <p14:creationId xmlns:p14="http://schemas.microsoft.com/office/powerpoint/2010/main" val="1638900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O Problema da Dissipação do Gradiente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1049000" cy="5032375"/>
              </a:xfrm>
            </p:spPr>
            <p:txBody>
              <a:bodyPr>
                <a:normAutofit lnSpcReduction="10000"/>
              </a:bodyPr>
              <a:lstStyle/>
              <a:p>
                <a:r>
                  <a:rPr lang="pt-BR" dirty="0" smtClean="0"/>
                  <a:t>Lembrem-se que as </a:t>
                </a:r>
                <a:r>
                  <a:rPr lang="pt-BR" b="1" i="1" dirty="0"/>
                  <a:t>funções de ativação </a:t>
                </a:r>
                <a:r>
                  <a:rPr lang="pt-BR" dirty="0" smtClean="0"/>
                  <a:t>como </a:t>
                </a:r>
                <a:r>
                  <a:rPr lang="pt-BR" b="1" i="1" dirty="0" smtClean="0"/>
                  <a:t>tangente hiperbólica </a:t>
                </a:r>
                <a:r>
                  <a:rPr lang="pt-BR" dirty="0" smtClean="0"/>
                  <a:t>ou</a:t>
                </a:r>
                <a:r>
                  <a:rPr lang="pt-BR" b="1" i="1" dirty="0" smtClean="0"/>
                  <a:t> logística</a:t>
                </a:r>
                <a:r>
                  <a:rPr lang="pt-BR" dirty="0" smtClean="0"/>
                  <a:t>, </a:t>
                </a:r>
                <a:r>
                  <a:rPr lang="pt-BR" dirty="0"/>
                  <a:t>têm </a:t>
                </a:r>
                <a:r>
                  <a:rPr lang="pt-BR" dirty="0" smtClean="0"/>
                  <a:t>gradientes (i.e., derivadas parciais) no intervalo de 0 até aproximadamente 1.</a:t>
                </a:r>
              </a:p>
              <a:p>
                <a:r>
                  <a:rPr lang="pt-BR" dirty="0" smtClean="0"/>
                  <a:t>Durante o treinamento, para atualizar os pesos </a:t>
                </a:r>
                <a:r>
                  <a:rPr lang="pt-BR" dirty="0"/>
                  <a:t>de cada camada </a:t>
                </a:r>
                <a:r>
                  <a:rPr lang="pt-BR" dirty="0" smtClean="0"/>
                  <a:t>da </a:t>
                </a:r>
                <a:r>
                  <a:rPr lang="pt-BR" b="1" i="1" dirty="0" smtClean="0"/>
                  <a:t>rede neural</a:t>
                </a:r>
                <a:r>
                  <a:rPr lang="pt-BR" dirty="0" smtClean="0"/>
                  <a:t>, o </a:t>
                </a:r>
                <a:r>
                  <a:rPr lang="pt-BR" b="1" i="1" dirty="0" smtClean="0"/>
                  <a:t>algoritmo de </a:t>
                </a:r>
                <a:r>
                  <a:rPr lang="pt-BR" b="1" i="1" dirty="0"/>
                  <a:t>retropropagação </a:t>
                </a:r>
                <a:r>
                  <a:rPr lang="pt-BR" dirty="0" smtClean="0"/>
                  <a:t>calcula os gradientes através da </a:t>
                </a:r>
                <a:r>
                  <a:rPr lang="pt-BR" b="1" i="1" dirty="0" smtClean="0"/>
                  <a:t>regra </a:t>
                </a:r>
                <a:r>
                  <a:rPr lang="pt-BR" b="1" i="1" dirty="0"/>
                  <a:t>da cadeia</a:t>
                </a:r>
                <a:r>
                  <a:rPr lang="pt-BR" dirty="0"/>
                  <a:t>. </a:t>
                </a:r>
                <a:endParaRPr lang="pt-BR" dirty="0" smtClean="0"/>
              </a:p>
              <a:p>
                <a:pPr marL="0" indent="0">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smtClean="0">
                              <a:latin typeface="Cambria Math" panose="02040503050406030204" pitchFamily="18" charset="0"/>
                              <a:ea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d>
                                <m:dPr>
                                  <m:ctrlPr>
                                    <a:rPr lang="pt-BR" i="1">
                                      <a:latin typeface="Cambria Math" panose="02040503050406030204" pitchFamily="18" charset="0"/>
                                    </a:rPr>
                                  </m:ctrlPr>
                                </m:dPr>
                                <m:e>
                                  <m:r>
                                    <a:rPr lang="pt-BR" b="0" i="1" smtClean="0">
                                      <a:latin typeface="Cambria Math" panose="02040503050406030204" pitchFamily="18" charset="0"/>
                                    </a:rPr>
                                    <m:t>h</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e>
                              </m:d>
                            </m:e>
                          </m:d>
                        </m:num>
                        <m:den>
                          <m:r>
                            <a:rPr lang="pt-BR"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𝑥</m:t>
                          </m:r>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d>
                                <m:dPr>
                                  <m:ctrlPr>
                                    <a:rPr lang="pt-BR" i="1">
                                      <a:latin typeface="Cambria Math" panose="02040503050406030204" pitchFamily="18" charset="0"/>
                                    </a:rPr>
                                  </m:ctrlPr>
                                </m:dPr>
                                <m:e>
                                  <m:r>
                                    <a:rPr lang="pt-BR" b="0" i="1" smtClean="0">
                                      <a:latin typeface="Cambria Math" panose="02040503050406030204" pitchFamily="18" charset="0"/>
                                    </a:rPr>
                                    <m:t>h</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e>
                              </m:d>
                            </m:e>
                          </m:d>
                        </m:num>
                        <m:den>
                          <m:r>
                            <a:rPr lang="pt-BR" i="1">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𝑔</m:t>
                          </m:r>
                          <m:d>
                            <m:dPr>
                              <m:ctrlPr>
                                <a:rPr lang="pt-BR" i="1">
                                  <a:latin typeface="Cambria Math" panose="02040503050406030204" pitchFamily="18" charset="0"/>
                                </a:rPr>
                              </m:ctrlPr>
                            </m:dPr>
                            <m:e>
                              <m:r>
                                <a:rPr lang="pt-BR" b="0" i="1" smtClean="0">
                                  <a:latin typeface="Cambria Math" panose="02040503050406030204" pitchFamily="18" charset="0"/>
                                </a:rPr>
                                <m:t>h</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e>
                          </m:d>
                        </m:den>
                      </m:f>
                      <m:f>
                        <m:fPr>
                          <m:ctrlPr>
                            <a:rPr lang="pt-BR" i="1">
                              <a:latin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𝑔</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rPr>
                            <m:t>h</m:t>
                          </m:r>
                          <m:d>
                            <m:dPr>
                              <m:ctrlPr>
                                <a:rPr lang="pt-BR" i="1">
                                  <a:latin typeface="Cambria Math" panose="02040503050406030204" pitchFamily="18" charset="0"/>
                                </a:rPr>
                              </m:ctrlPr>
                            </m:dPr>
                            <m:e>
                              <m:r>
                                <a:rPr lang="pt-BR" i="1">
                                  <a:latin typeface="Cambria Math" panose="02040503050406030204" pitchFamily="18" charset="0"/>
                                </a:rPr>
                                <m:t>𝑥</m:t>
                              </m:r>
                            </m:e>
                          </m:d>
                          <m:r>
                            <a:rPr lang="pt-BR" b="0" i="1" smtClean="0">
                              <a:latin typeface="Cambria Math" panose="02040503050406030204" pitchFamily="18" charset="0"/>
                            </a:rPr>
                            <m:t>)</m:t>
                          </m:r>
                        </m:num>
                        <m:den>
                          <m:r>
                            <a:rPr lang="pt-BR" i="1">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h</m:t>
                          </m:r>
                          <m:r>
                            <a:rPr lang="pt-BR" b="0" i="1" smtClean="0">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b="0" i="1" smtClean="0">
                              <a:latin typeface="Cambria Math" panose="02040503050406030204" pitchFamily="18" charset="0"/>
                            </a:rPr>
                            <m:t>)</m:t>
                          </m:r>
                        </m:den>
                      </m:f>
                      <m:f>
                        <m:fPr>
                          <m:ctrlPr>
                            <a:rPr lang="pt-BR" i="1">
                              <a:latin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h</m:t>
                          </m:r>
                          <m:d>
                            <m:dPr>
                              <m:ctrlPr>
                                <a:rPr lang="pt-BR" i="1">
                                  <a:latin typeface="Cambria Math" panose="02040503050406030204" pitchFamily="18" charset="0"/>
                                </a:rPr>
                              </m:ctrlPr>
                            </m:dPr>
                            <m:e>
                              <m:r>
                                <a:rPr lang="pt-BR" i="1">
                                  <a:latin typeface="Cambria Math" panose="02040503050406030204" pitchFamily="18" charset="0"/>
                                </a:rPr>
                                <m:t>𝑥</m:t>
                              </m:r>
                            </m:e>
                          </m:d>
                        </m:num>
                        <m:den>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den>
                      </m:f>
                    </m:oMath>
                  </m:oMathPara>
                </a14:m>
                <a:endParaRPr lang="pt-BR" dirty="0" smtClean="0"/>
              </a:p>
              <a:p>
                <a:r>
                  <a:rPr lang="pt-BR" dirty="0" smtClean="0"/>
                  <a:t>Em outras palavras, </a:t>
                </a:r>
                <a:r>
                  <a:rPr lang="pt-BR" dirty="0"/>
                  <a:t>a derivada de uma função de ativação em uma </a:t>
                </a:r>
                <a:r>
                  <a:rPr lang="pt-BR" dirty="0" smtClean="0"/>
                  <a:t>dada camada da rede neural torna-se </a:t>
                </a:r>
                <a:r>
                  <a:rPr lang="pt-BR" dirty="0"/>
                  <a:t>o produto </a:t>
                </a:r>
                <a:r>
                  <a:rPr lang="pt-BR" dirty="0" smtClean="0"/>
                  <a:t>das derivadas das </a:t>
                </a:r>
                <a:r>
                  <a:rPr lang="pt-BR" dirty="0"/>
                  <a:t>funções de ativação no caminho </a:t>
                </a:r>
                <a:r>
                  <a:rPr lang="pt-BR" dirty="0" smtClean="0"/>
                  <a:t>desde a </a:t>
                </a:r>
                <a:r>
                  <a:rPr lang="pt-BR" dirty="0"/>
                  <a:t>camada final </a:t>
                </a:r>
                <a:r>
                  <a:rPr lang="pt-BR" dirty="0" smtClean="0"/>
                  <a:t>até a camada atual.</a:t>
                </a:r>
              </a:p>
              <a:p>
                <a:r>
                  <a:rPr lang="pt-BR" dirty="0" smtClean="0"/>
                  <a:t>Ou seja, no </a:t>
                </a:r>
                <a:r>
                  <a:rPr lang="pt-BR" dirty="0"/>
                  <a:t>caminho </a:t>
                </a:r>
                <a:r>
                  <a:rPr lang="pt-BR" dirty="0" smtClean="0"/>
                  <a:t>inverso, </a:t>
                </a:r>
                <a:r>
                  <a:rPr lang="pt-BR" dirty="0"/>
                  <a:t>da camada de saída para a camada de </a:t>
                </a:r>
                <a:r>
                  <a:rPr lang="pt-BR" dirty="0" smtClean="0"/>
                  <a:t>atual.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1049000" cy="5032375"/>
              </a:xfrm>
              <a:blipFill rotWithShape="0">
                <a:blip r:embed="rId3"/>
                <a:stretch>
                  <a:fillRect l="-993" t="-2663" r="-662"/>
                </a:stretch>
              </a:blipFill>
            </p:spPr>
            <p:txBody>
              <a:bodyPr/>
              <a:lstStyle/>
              <a:p>
                <a:r>
                  <a:rPr lang="pt-BR">
                    <a:noFill/>
                  </a:rPr>
                  <a:t> </a:t>
                </a:r>
              </a:p>
            </p:txBody>
          </p:sp>
        </mc:Fallback>
      </mc:AlternateContent>
    </p:spTree>
    <p:extLst>
      <p:ext uri="{BB962C8B-B14F-4D97-AF65-F5344CB8AC3E}">
        <p14:creationId xmlns:p14="http://schemas.microsoft.com/office/powerpoint/2010/main" val="2379275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O Problema da Dissipação do Gradiente</a:t>
            </a:r>
          </a:p>
        </p:txBody>
      </p:sp>
      <p:sp>
        <p:nvSpPr>
          <p:cNvPr id="3" name="Content Placeholder 2"/>
          <p:cNvSpPr>
            <a:spLocks noGrp="1"/>
          </p:cNvSpPr>
          <p:nvPr>
            <p:ph idx="1"/>
          </p:nvPr>
        </p:nvSpPr>
        <p:spPr>
          <a:xfrm>
            <a:off x="838199" y="1825624"/>
            <a:ext cx="11198470" cy="3022147"/>
          </a:xfrm>
        </p:spPr>
        <p:txBody>
          <a:bodyPr>
            <a:normAutofit fontScale="92500"/>
          </a:bodyPr>
          <a:lstStyle/>
          <a:p>
            <a:r>
              <a:rPr lang="pt-BR" dirty="0" smtClean="0"/>
              <a:t>Isso </a:t>
            </a:r>
            <a:r>
              <a:rPr lang="pt-BR" dirty="0"/>
              <a:t>tem o efeito de multiplicar </a:t>
            </a:r>
            <a:r>
              <a:rPr lang="pt-BR" b="1" i="1" dirty="0"/>
              <a:t>M</a:t>
            </a:r>
            <a:r>
              <a:rPr lang="pt-BR" dirty="0" smtClean="0"/>
              <a:t> </a:t>
            </a:r>
            <a:r>
              <a:rPr lang="pt-BR" dirty="0"/>
              <a:t>desses pequenos </a:t>
            </a:r>
            <a:r>
              <a:rPr lang="pt-BR" dirty="0" smtClean="0"/>
              <a:t>valores para calcular os </a:t>
            </a:r>
            <a:r>
              <a:rPr lang="pt-BR" dirty="0"/>
              <a:t>gradientes das primeiras camadas em uma rede </a:t>
            </a:r>
            <a:r>
              <a:rPr lang="pt-BR" dirty="0" smtClean="0"/>
              <a:t>com </a:t>
            </a:r>
            <a:r>
              <a:rPr lang="pt-BR" b="1" i="1" dirty="0" smtClean="0"/>
              <a:t>M</a:t>
            </a:r>
            <a:r>
              <a:rPr lang="pt-BR" dirty="0" smtClean="0"/>
              <a:t> camadas</a:t>
            </a:r>
            <a:r>
              <a:rPr lang="pt-BR" dirty="0"/>
              <a:t>.</a:t>
            </a:r>
            <a:endParaRPr lang="pt-BR" dirty="0" smtClean="0"/>
          </a:p>
          <a:p>
            <a:r>
              <a:rPr lang="pt-BR" dirty="0" smtClean="0"/>
              <a:t>O </a:t>
            </a:r>
            <a:r>
              <a:rPr lang="pt-BR" dirty="0"/>
              <a:t>que significa que o gradiente </a:t>
            </a:r>
            <a:r>
              <a:rPr lang="pt-BR" dirty="0" smtClean="0"/>
              <a:t>(i.e., o erro propagado) diminui exponencialmente </a:t>
            </a:r>
            <a:r>
              <a:rPr lang="pt-BR" dirty="0"/>
              <a:t>com </a:t>
            </a:r>
            <a:r>
              <a:rPr lang="pt-BR" b="1" i="1" dirty="0" smtClean="0"/>
              <a:t>M</a:t>
            </a:r>
            <a:r>
              <a:rPr lang="pt-BR" dirty="0" smtClean="0"/>
              <a:t>.</a:t>
            </a:r>
          </a:p>
          <a:p>
            <a:r>
              <a:rPr lang="pt-BR" dirty="0" smtClean="0"/>
              <a:t>Isso </a:t>
            </a:r>
            <a:r>
              <a:rPr lang="pt-BR" dirty="0"/>
              <a:t>significa que os </a:t>
            </a:r>
            <a:r>
              <a:rPr lang="pt-BR" dirty="0" smtClean="0"/>
              <a:t>nós das </a:t>
            </a:r>
            <a:r>
              <a:rPr lang="pt-BR" dirty="0"/>
              <a:t>camadas </a:t>
            </a:r>
            <a:r>
              <a:rPr lang="pt-BR" dirty="0" smtClean="0"/>
              <a:t>iniciais aprendem </a:t>
            </a:r>
            <a:r>
              <a:rPr lang="pt-BR" dirty="0"/>
              <a:t>muito mais lentamente </a:t>
            </a:r>
            <a:r>
              <a:rPr lang="pt-BR" dirty="0" smtClean="0"/>
              <a:t>do que </a:t>
            </a:r>
            <a:r>
              <a:rPr lang="pt-BR" dirty="0"/>
              <a:t>os </a:t>
            </a:r>
            <a:r>
              <a:rPr lang="pt-BR" dirty="0" smtClean="0"/>
              <a:t>nós das </a:t>
            </a:r>
            <a:r>
              <a:rPr lang="pt-BR" dirty="0"/>
              <a:t>camadas </a:t>
            </a:r>
            <a:r>
              <a:rPr lang="pt-BR" dirty="0" smtClean="0"/>
              <a:t>finais, pois o valor do gradiente é muito pequeno, fazendo com que a atualização dos pesos também seja pequena (i.e., lenta).</a:t>
            </a:r>
            <a:endParaRPr lang="pt-BR"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9257" y="4627182"/>
            <a:ext cx="6144364" cy="2164947"/>
          </a:xfrm>
          <a:prstGeom prst="rect">
            <a:avLst/>
          </a:prstGeom>
        </p:spPr>
      </p:pic>
    </p:spTree>
    <p:extLst>
      <p:ext uri="{BB962C8B-B14F-4D97-AF65-F5344CB8AC3E}">
        <p14:creationId xmlns:p14="http://schemas.microsoft.com/office/powerpoint/2010/main" val="3784037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2245"/>
            <a:ext cx="10515600" cy="962657"/>
          </a:xfrm>
        </p:spPr>
        <p:txBody>
          <a:bodyPr/>
          <a:lstStyle/>
          <a:p>
            <a:r>
              <a:rPr lang="pt-BR" dirty="0"/>
              <a:t>Funções de ativação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1" y="1457326"/>
                <a:ext cx="7884886" cy="5400676"/>
              </a:xfrm>
            </p:spPr>
            <p:txBody>
              <a:bodyPr>
                <a:normAutofit fontScale="92500" lnSpcReduction="20000"/>
              </a:bodyPr>
              <a:lstStyle/>
              <a:p>
                <a:r>
                  <a:rPr lang="pt-BR" dirty="0" smtClean="0"/>
                  <a:t>Com </a:t>
                </a:r>
                <a:r>
                  <a:rPr lang="pt-BR" dirty="0"/>
                  <a:t>o surgimento das </a:t>
                </a:r>
                <a:r>
                  <a:rPr lang="pt-BR" b="1" i="1" dirty="0"/>
                  <a:t>redes neurais profundas</a:t>
                </a:r>
                <a:r>
                  <a:rPr lang="pt-BR" dirty="0"/>
                  <a:t>, uma outra função, conhecida como </a:t>
                </a:r>
                <a:r>
                  <a:rPr lang="pt-BR" b="1" i="1" dirty="0"/>
                  <a:t>função retificadora</a:t>
                </a:r>
                <a:r>
                  <a:rPr lang="pt-BR" dirty="0"/>
                  <a:t>, passou a ser a bastante utilizada por </a:t>
                </a:r>
                <a:r>
                  <a:rPr lang="pt-BR" dirty="0" smtClean="0"/>
                  <a:t>questões </a:t>
                </a:r>
                <a:r>
                  <a:rPr lang="pt-BR" b="1" i="1" dirty="0"/>
                  <a:t>numéricas</a:t>
                </a:r>
                <a:r>
                  <a:rPr lang="pt-BR" dirty="0"/>
                  <a:t> e </a:t>
                </a:r>
                <a:r>
                  <a:rPr lang="pt-BR" b="1" i="1" dirty="0"/>
                  <a:t>computacionais</a:t>
                </a:r>
                <a:r>
                  <a:rPr lang="pt-BR" dirty="0" smtClean="0"/>
                  <a:t>.</a:t>
                </a:r>
              </a:p>
              <a:p>
                <a:r>
                  <a:rPr lang="pt-BR" dirty="0" smtClean="0"/>
                  <a:t>A </a:t>
                </a:r>
                <a:r>
                  <a:rPr lang="pt-BR" b="1" i="1" dirty="0"/>
                  <a:t>função retificadora </a:t>
                </a:r>
                <a:r>
                  <a:rPr lang="pt-BR" dirty="0"/>
                  <a:t>tem sua expressão dada por</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r>
                      <a:rPr lang="pt-BR" i="1">
                        <a:latin typeface="Cambria Math" panose="02040503050406030204" pitchFamily="18" charset="0"/>
                      </a:rPr>
                      <m:t>=</m:t>
                    </m:r>
                    <m:r>
                      <m:rPr>
                        <m:sty m:val="p"/>
                      </m:rPr>
                      <a:rPr lang="pt-BR">
                        <a:latin typeface="Cambria Math" panose="02040503050406030204" pitchFamily="18" charset="0"/>
                      </a:rPr>
                      <m:t>max</m:t>
                    </m:r>
                    <m:d>
                      <m:dPr>
                        <m:ctrlPr>
                          <a:rPr lang="pt-BR" i="1">
                            <a:latin typeface="Cambria Math" panose="02040503050406030204" pitchFamily="18" charset="0"/>
                          </a:rPr>
                        </m:ctrlPr>
                      </m:dPr>
                      <m:e>
                        <m:r>
                          <a:rPr lang="pt-BR" i="1">
                            <a:latin typeface="Cambria Math" panose="02040503050406030204" pitchFamily="18" charset="0"/>
                          </a:rPr>
                          <m:t>0,</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oMath>
                </a14:m>
                <a:r>
                  <a:rPr lang="pt-BR" dirty="0"/>
                  <a:t>.</a:t>
                </a:r>
              </a:p>
              <a:p>
                <a:r>
                  <a:rPr lang="pt-BR" dirty="0"/>
                  <a:t>Sua derivada é dada por</a:t>
                </a:r>
              </a:p>
              <a:p>
                <a:pPr marL="0" indent="0" algn="ctr">
                  <a:buNone/>
                </a:pP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i="1">
                        <a:latin typeface="Cambria Math" panose="02040503050406030204" pitchFamily="18" charset="0"/>
                      </a:rPr>
                      <m:t>=</m:t>
                    </m:r>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1">
                                <a:latin typeface="Cambria Math" panose="02040503050406030204" pitchFamily="18" charset="0"/>
                              </a:rPr>
                              <m:t>0, </m:t>
                            </m:r>
                            <m:r>
                              <m:rPr>
                                <m:sty m:val="p"/>
                              </m:rPr>
                              <a:rPr lang="pt-BR">
                                <a:latin typeface="Cambria Math" panose="02040503050406030204" pitchFamily="18" charset="0"/>
                              </a:rPr>
                              <m:t>se</m:t>
                            </m:r>
                            <m:r>
                              <a:rPr lang="pt-BR" i="1">
                                <a:latin typeface="Cambria Math" panose="02040503050406030204" pitchFamily="18" charset="0"/>
                              </a:rPr>
                              <m:t> </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&lt;0</m:t>
                            </m:r>
                          </m:e>
                          <m:e>
                            <m:r>
                              <a:rPr lang="pt-BR" i="1">
                                <a:latin typeface="Cambria Math" panose="02040503050406030204" pitchFamily="18" charset="0"/>
                              </a:rPr>
                              <m:t>1, </m:t>
                            </m:r>
                            <m:r>
                              <m:rPr>
                                <m:sty m:val="p"/>
                              </m:rPr>
                              <a:rPr lang="pt-BR">
                                <a:latin typeface="Cambria Math" panose="02040503050406030204" pitchFamily="18" charset="0"/>
                              </a:rPr>
                              <m:t>se</m:t>
                            </m:r>
                            <m:sSub>
                              <m:sSubPr>
                                <m:ctrlPr>
                                  <a:rPr lang="pt-BR" i="1">
                                    <a:latin typeface="Cambria Math" panose="02040503050406030204" pitchFamily="18" charset="0"/>
                                  </a:rPr>
                                </m:ctrlPr>
                              </m:sSubPr>
                              <m:e>
                                <m:r>
                                  <a:rPr lang="pt-BR" i="1">
                                    <a:latin typeface="Cambria Math" panose="02040503050406030204" pitchFamily="18" charset="0"/>
                                  </a:rPr>
                                  <m:t> </m:t>
                                </m:r>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&gt;0</m:t>
                            </m:r>
                          </m:e>
                        </m:eqArr>
                      </m:e>
                    </m:d>
                  </m:oMath>
                </a14:m>
                <a:r>
                  <a:rPr lang="pt-BR" dirty="0" smtClean="0"/>
                  <a:t>,</a:t>
                </a:r>
                <a:endParaRPr lang="pt-BR" dirty="0"/>
              </a:p>
              <a:p>
                <a:pPr marL="0" indent="0">
                  <a:buNone/>
                </a:pPr>
                <a:r>
                  <a:rPr lang="pt-BR" dirty="0"/>
                  <a:t>e </a:t>
                </a:r>
                <a:r>
                  <a:rPr lang="pt-BR" dirty="0" smtClean="0"/>
                  <a:t>é indefinida para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a:latin typeface="Cambria Math" panose="02040503050406030204" pitchFamily="18" charset="0"/>
                      </a:rPr>
                      <m:t>=0</m:t>
                    </m:r>
                  </m:oMath>
                </a14:m>
                <a:r>
                  <a:rPr lang="pt-BR" dirty="0"/>
                  <a:t>, porém o valor da derivada em zero pode ser arbitrariamente escolhido como 0 ou 1.</a:t>
                </a:r>
              </a:p>
              <a:p>
                <a:r>
                  <a:rPr lang="pt-BR" dirty="0"/>
                  <a:t>Um </a:t>
                </a:r>
                <a:r>
                  <a:rPr lang="pt-BR" b="1" i="1" dirty="0"/>
                  <a:t>nó</a:t>
                </a:r>
                <a:r>
                  <a:rPr lang="pt-BR" dirty="0"/>
                  <a:t> que emprega uma </a:t>
                </a:r>
                <a:r>
                  <a:rPr lang="pt-BR" b="1" i="1" dirty="0"/>
                  <a:t>função de ativação retificadora </a:t>
                </a:r>
                <a:r>
                  <a:rPr lang="pt-BR" dirty="0"/>
                  <a:t>é chamado de </a:t>
                </a:r>
                <a:r>
                  <a:rPr lang="pt-BR" b="1" i="1" dirty="0" smtClean="0"/>
                  <a:t>rectified </a:t>
                </a:r>
                <a:r>
                  <a:rPr lang="pt-BR" b="1" i="1" dirty="0"/>
                  <a:t>linear </a:t>
                </a:r>
                <a:r>
                  <a:rPr lang="pt-BR" b="1" i="1" dirty="0" smtClean="0"/>
                  <a:t>unit</a:t>
                </a:r>
                <a:r>
                  <a:rPr lang="pt-BR" b="1" i="1" dirty="0"/>
                  <a:t> </a:t>
                </a:r>
                <a:r>
                  <a:rPr lang="pt-BR" dirty="0" smtClean="0"/>
                  <a:t>(ReLU)</a:t>
                </a:r>
                <a:endParaRPr lang="pt-BR" dirty="0"/>
              </a:p>
              <a:p>
                <a:r>
                  <a:rPr lang="pt-BR" dirty="0"/>
                  <a:t>A </a:t>
                </a:r>
                <a:r>
                  <a:rPr lang="pt-BR" b="1" i="1" dirty="0"/>
                  <a:t>função retificadora </a:t>
                </a:r>
                <a:r>
                  <a:rPr lang="pt-BR" dirty="0"/>
                  <a:t>e sua derivada são mostradas nas figuras ao lado</a:t>
                </a:r>
                <a:r>
                  <a:rPr lang="pt-BR" dirty="0" smtClean="0"/>
                  <a:t>.</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1" y="1457326"/>
                <a:ext cx="7884886" cy="5400676"/>
              </a:xfrm>
              <a:blipFill rotWithShape="0">
                <a:blip r:embed="rId3"/>
                <a:stretch>
                  <a:fillRect l="-1392" t="-2822" r="-1933" b="-2822"/>
                </a:stretch>
              </a:blipFill>
            </p:spPr>
            <p:txBody>
              <a:bodyPr/>
              <a:lstStyle/>
              <a:p>
                <a:r>
                  <a:rPr lang="pt-BR">
                    <a:noFill/>
                  </a:rPr>
                  <a:t> </a:t>
                </a:r>
              </a:p>
            </p:txBody>
          </p:sp>
        </mc:Fallback>
      </mc:AlternateContent>
      <p:pic>
        <p:nvPicPr>
          <p:cNvPr id="4" name="Picture 3"/>
          <p:cNvPicPr>
            <a:picLocks noChangeAspect="1"/>
          </p:cNvPicPr>
          <p:nvPr/>
        </p:nvPicPr>
        <p:blipFill rotWithShape="1">
          <a:blip r:embed="rId4"/>
          <a:srcRect l="6128" t="6362" r="8709" b="2871"/>
          <a:stretch/>
        </p:blipFill>
        <p:spPr>
          <a:xfrm>
            <a:off x="8723087" y="146045"/>
            <a:ext cx="3411739" cy="3160261"/>
          </a:xfrm>
          <a:prstGeom prst="rect">
            <a:avLst/>
          </a:prstGeom>
        </p:spPr>
      </p:pic>
      <p:sp>
        <p:nvSpPr>
          <p:cNvPr id="5" name="Rectangle 4"/>
          <p:cNvSpPr/>
          <p:nvPr/>
        </p:nvSpPr>
        <p:spPr>
          <a:xfrm>
            <a:off x="9194864" y="620279"/>
            <a:ext cx="1411513" cy="646331"/>
          </a:xfrm>
          <a:prstGeom prst="rect">
            <a:avLst/>
          </a:prstGeom>
        </p:spPr>
        <p:txBody>
          <a:bodyPr wrap="square">
            <a:spAutoFit/>
          </a:bodyPr>
          <a:lstStyle/>
          <a:p>
            <a:pPr algn="ctr"/>
            <a:r>
              <a:rPr lang="pt-BR" dirty="0"/>
              <a:t>Função </a:t>
            </a:r>
            <a:r>
              <a:rPr lang="pt-BR" dirty="0" smtClean="0"/>
              <a:t>Retificadora</a:t>
            </a:r>
            <a:endParaRPr lang="pt-BR" dirty="0"/>
          </a:p>
        </p:txBody>
      </p:sp>
      <p:pic>
        <p:nvPicPr>
          <p:cNvPr id="7" name="Picture 6"/>
          <p:cNvPicPr>
            <a:picLocks noChangeAspect="1"/>
          </p:cNvPicPr>
          <p:nvPr/>
        </p:nvPicPr>
        <p:blipFill rotWithShape="1">
          <a:blip r:embed="rId5"/>
          <a:srcRect l="5494" t="6152" r="8609" b="1671"/>
          <a:stretch/>
        </p:blipFill>
        <p:spPr>
          <a:xfrm>
            <a:off x="8578820" y="3510802"/>
            <a:ext cx="3556006" cy="3316483"/>
          </a:xfrm>
          <a:prstGeom prst="rect">
            <a:avLst/>
          </a:prstGeom>
        </p:spPr>
      </p:pic>
      <p:sp>
        <p:nvSpPr>
          <p:cNvPr id="6" name="Rectangle 5"/>
          <p:cNvSpPr/>
          <p:nvPr/>
        </p:nvSpPr>
        <p:spPr>
          <a:xfrm>
            <a:off x="8973458" y="3973315"/>
            <a:ext cx="1446892" cy="923330"/>
          </a:xfrm>
          <a:prstGeom prst="rect">
            <a:avLst/>
          </a:prstGeom>
        </p:spPr>
        <p:txBody>
          <a:bodyPr wrap="square">
            <a:spAutoFit/>
          </a:bodyPr>
          <a:lstStyle/>
          <a:p>
            <a:pPr algn="ctr"/>
            <a:r>
              <a:rPr lang="pt-BR" dirty="0"/>
              <a:t>Derivada da Função </a:t>
            </a:r>
            <a:r>
              <a:rPr lang="pt-BR" dirty="0" smtClean="0"/>
              <a:t>Retificadora</a:t>
            </a:r>
            <a:endParaRPr lang="pt-BR" dirty="0"/>
          </a:p>
        </p:txBody>
      </p:sp>
    </p:spTree>
    <p:extLst>
      <p:ext uri="{BB962C8B-B14F-4D97-AF65-F5344CB8AC3E}">
        <p14:creationId xmlns:p14="http://schemas.microsoft.com/office/powerpoint/2010/main" val="41073728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Funções de </a:t>
            </a:r>
            <a:r>
              <a:rPr lang="pt-BR" dirty="0" smtClean="0"/>
              <a:t>ativação</a:t>
            </a:r>
            <a:endParaRPr lang="pt-BR" dirty="0"/>
          </a:p>
        </p:txBody>
      </p:sp>
      <p:sp>
        <p:nvSpPr>
          <p:cNvPr id="3" name="Content Placeholder 2"/>
          <p:cNvSpPr>
            <a:spLocks noGrp="1"/>
          </p:cNvSpPr>
          <p:nvPr>
            <p:ph idx="1"/>
          </p:nvPr>
        </p:nvSpPr>
        <p:spPr>
          <a:xfrm>
            <a:off x="838200" y="1825624"/>
            <a:ext cx="11120438" cy="5032376"/>
          </a:xfrm>
        </p:spPr>
        <p:txBody>
          <a:bodyPr>
            <a:normAutofit/>
          </a:bodyPr>
          <a:lstStyle/>
          <a:p>
            <a:r>
              <a:rPr lang="pt-BR" dirty="0" smtClean="0"/>
              <a:t>Vantagens </a:t>
            </a:r>
            <a:r>
              <a:rPr lang="pt-BR" dirty="0"/>
              <a:t>da </a:t>
            </a:r>
            <a:r>
              <a:rPr lang="pt-BR" b="1" i="1" dirty="0" smtClean="0"/>
              <a:t>função retificadora</a:t>
            </a:r>
            <a:r>
              <a:rPr lang="pt-BR" dirty="0"/>
              <a:t>:</a:t>
            </a:r>
            <a:endParaRPr lang="pt-BR" dirty="0" smtClean="0"/>
          </a:p>
          <a:p>
            <a:pPr lvl="1">
              <a:buFont typeface="Wingdings" panose="05000000000000000000" pitchFamily="2" charset="2"/>
              <a:buChar char="§"/>
            </a:pPr>
            <a:r>
              <a:rPr lang="pt-BR" dirty="0" smtClean="0"/>
              <a:t>A função e sua derivada são </a:t>
            </a:r>
            <a:r>
              <a:rPr lang="pt-BR" b="1" dirty="0" smtClean="0"/>
              <a:t>mais rápidas de se </a:t>
            </a:r>
            <a:r>
              <a:rPr lang="pt-BR" b="1" dirty="0"/>
              <a:t>calcular </a:t>
            </a:r>
            <a:r>
              <a:rPr lang="pt-BR" dirty="0"/>
              <a:t>do que </a:t>
            </a:r>
            <a:r>
              <a:rPr lang="pt-BR" dirty="0" smtClean="0"/>
              <a:t>as funções sigmóide e tangente hiperbólica.</a:t>
            </a:r>
          </a:p>
          <a:p>
            <a:pPr lvl="1">
              <a:buFont typeface="Wingdings" panose="05000000000000000000" pitchFamily="2" charset="2"/>
              <a:buChar char="§"/>
            </a:pPr>
            <a:r>
              <a:rPr lang="pt-BR" dirty="0" smtClean="0"/>
              <a:t>Não sofre com </a:t>
            </a:r>
            <a:r>
              <a:rPr lang="pt-BR" dirty="0"/>
              <a:t>o </a:t>
            </a:r>
            <a:r>
              <a:rPr lang="pt-BR" b="1" dirty="0"/>
              <a:t>problema </a:t>
            </a:r>
            <a:r>
              <a:rPr lang="pt-BR" b="1" dirty="0" smtClean="0"/>
              <a:t>da dissipação </a:t>
            </a:r>
            <a:r>
              <a:rPr lang="pt-BR" b="1" dirty="0"/>
              <a:t>do </a:t>
            </a:r>
            <a:r>
              <a:rPr lang="pt-BR" b="1" dirty="0" smtClean="0"/>
              <a:t>gradiente</a:t>
            </a:r>
            <a:r>
              <a:rPr lang="pt-BR" dirty="0"/>
              <a:t> </a:t>
            </a:r>
            <a:r>
              <a:rPr lang="pt-BR" dirty="0" smtClean="0"/>
              <a:t>pois seu gradiente é igual a 0 ou 1. Mesmo se multiplicarmos vários gradientes de várias camadas, não haverá diminuição do seu valor.</a:t>
            </a:r>
            <a:endParaRPr lang="pt-BR" dirty="0"/>
          </a:p>
          <a:p>
            <a:r>
              <a:rPr lang="pt-BR" dirty="0" smtClean="0"/>
              <a:t>Outras funções de ativação são:</a:t>
            </a:r>
          </a:p>
          <a:p>
            <a:pPr lvl="1">
              <a:buFont typeface="Wingdings" panose="05000000000000000000" pitchFamily="2" charset="2"/>
              <a:buChar char="§"/>
            </a:pPr>
            <a:r>
              <a:rPr lang="pt-BR" dirty="0" smtClean="0"/>
              <a:t>Identidade ou linear.</a:t>
            </a:r>
          </a:p>
          <a:p>
            <a:pPr lvl="1">
              <a:buFont typeface="Wingdings" panose="05000000000000000000" pitchFamily="2" charset="2"/>
              <a:buChar char="§"/>
            </a:pPr>
            <a:r>
              <a:rPr lang="pt-BR" dirty="0"/>
              <a:t>Gaussian Error Linear Unit (GELU</a:t>
            </a:r>
            <a:r>
              <a:rPr lang="pt-BR" dirty="0" smtClean="0"/>
              <a:t>).</a:t>
            </a:r>
          </a:p>
          <a:p>
            <a:pPr lvl="1">
              <a:buFont typeface="Wingdings" panose="05000000000000000000" pitchFamily="2" charset="2"/>
              <a:buChar char="§"/>
            </a:pPr>
            <a:r>
              <a:rPr lang="en-US" dirty="0"/>
              <a:t>Leaky rectified linear unit (Leaky </a:t>
            </a:r>
            <a:r>
              <a:rPr lang="en-US" dirty="0" err="1"/>
              <a:t>ReLU</a:t>
            </a:r>
            <a:r>
              <a:rPr lang="en-US" dirty="0" smtClean="0"/>
              <a:t>).</a:t>
            </a:r>
            <a:endParaRPr lang="pt-BR" dirty="0" smtClean="0"/>
          </a:p>
          <a:p>
            <a:pPr lvl="1">
              <a:buFont typeface="Wingdings" panose="05000000000000000000" pitchFamily="2" charset="2"/>
              <a:buChar char="§"/>
            </a:pPr>
            <a:r>
              <a:rPr lang="pt-BR" dirty="0" smtClean="0"/>
              <a:t>Gaussiana.</a:t>
            </a:r>
          </a:p>
          <a:p>
            <a:pPr lvl="1">
              <a:buFont typeface="Wingdings" panose="05000000000000000000" pitchFamily="2" charset="2"/>
              <a:buChar char="§"/>
            </a:pPr>
            <a:r>
              <a:rPr lang="pt-BR">
                <a:hlinkClick r:id="rId3"/>
              </a:rPr>
              <a:t>https</a:t>
            </a:r>
            <a:r>
              <a:rPr lang="pt-BR">
                <a:hlinkClick r:id="rId3"/>
              </a:rPr>
              <a:t>://</a:t>
            </a:r>
            <a:r>
              <a:rPr lang="pt-BR" smtClean="0">
                <a:hlinkClick r:id="rId3"/>
              </a:rPr>
              <a:t>en.wikipedia.org/wiki/Activation_function#Table_of_activation_functions</a:t>
            </a:r>
            <a:endParaRPr lang="pt-BR" smtClean="0"/>
          </a:p>
        </p:txBody>
      </p:sp>
    </p:spTree>
    <p:extLst>
      <p:ext uri="{BB962C8B-B14F-4D97-AF65-F5344CB8AC3E}">
        <p14:creationId xmlns:p14="http://schemas.microsoft.com/office/powerpoint/2010/main" val="29964232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Tarefa</a:t>
            </a:r>
            <a:endParaRPr lang="pt-BR" dirty="0"/>
          </a:p>
        </p:txBody>
      </p:sp>
      <p:sp>
        <p:nvSpPr>
          <p:cNvPr id="3" name="Content Placeholder 2"/>
          <p:cNvSpPr>
            <a:spLocks noGrp="1"/>
          </p:cNvSpPr>
          <p:nvPr>
            <p:ph idx="1"/>
          </p:nvPr>
        </p:nvSpPr>
        <p:spPr>
          <a:xfrm>
            <a:off x="838199" y="1825624"/>
            <a:ext cx="10994409" cy="4547879"/>
          </a:xfrm>
        </p:spPr>
        <p:txBody>
          <a:bodyPr/>
          <a:lstStyle/>
          <a:p>
            <a:r>
              <a:rPr lang="pt-BR" b="1" dirty="0" smtClean="0"/>
              <a:t>Quiz</a:t>
            </a:r>
            <a:r>
              <a:rPr lang="pt-BR" dirty="0" smtClean="0"/>
              <a:t>: “</a:t>
            </a:r>
            <a:r>
              <a:rPr lang="pt-BR" i="1" dirty="0" smtClean="0"/>
              <a:t>T320 - Quiz – Redes Neurais Artificiais (Parte III)</a:t>
            </a:r>
            <a:r>
              <a:rPr lang="pt-BR" dirty="0" smtClean="0"/>
              <a:t>” que se encontra no MS Teams.</a:t>
            </a:r>
          </a:p>
        </p:txBody>
      </p:sp>
    </p:spTree>
    <p:extLst>
      <p:ext uri="{BB962C8B-B14F-4D97-AF65-F5344CB8AC3E}">
        <p14:creationId xmlns:p14="http://schemas.microsoft.com/office/powerpoint/2010/main" val="37183112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Conectando Neurônios</a:t>
            </a:r>
          </a:p>
        </p:txBody>
      </p:sp>
      <p:sp>
        <p:nvSpPr>
          <p:cNvPr id="3" name="Content Placeholder 2"/>
          <p:cNvSpPr>
            <a:spLocks noGrp="1"/>
          </p:cNvSpPr>
          <p:nvPr>
            <p:ph idx="1"/>
          </p:nvPr>
        </p:nvSpPr>
        <p:spPr>
          <a:xfrm>
            <a:off x="838199" y="1825624"/>
            <a:ext cx="7721640" cy="5032376"/>
          </a:xfrm>
        </p:spPr>
        <p:txBody>
          <a:bodyPr>
            <a:normAutofit fontScale="92500" lnSpcReduction="10000"/>
          </a:bodyPr>
          <a:lstStyle/>
          <a:p>
            <a:r>
              <a:rPr lang="pt-BR" dirty="0"/>
              <a:t>Existem basicamente duas maneiras distintas para se conectar os </a:t>
            </a:r>
            <a:r>
              <a:rPr lang="pt-BR" b="1" i="1" dirty="0"/>
              <a:t>nós</a:t>
            </a:r>
            <a:r>
              <a:rPr lang="pt-BR" dirty="0"/>
              <a:t> </a:t>
            </a:r>
            <a:r>
              <a:rPr lang="pt-BR" dirty="0" smtClean="0"/>
              <a:t>de </a:t>
            </a:r>
            <a:r>
              <a:rPr lang="pt-BR" dirty="0"/>
              <a:t>uma rede.</a:t>
            </a:r>
          </a:p>
          <a:p>
            <a:r>
              <a:rPr lang="pt-BR" dirty="0"/>
              <a:t>Na figura ao lado, os </a:t>
            </a:r>
            <a:r>
              <a:rPr lang="pt-BR" b="1" i="1" dirty="0"/>
              <a:t>nós</a:t>
            </a:r>
            <a:r>
              <a:rPr lang="pt-BR" dirty="0"/>
              <a:t> da rede </a:t>
            </a:r>
            <a:r>
              <a:rPr lang="pt-BR" dirty="0" smtClean="0"/>
              <a:t>têm </a:t>
            </a:r>
            <a:r>
              <a:rPr lang="pt-BR" dirty="0"/>
              <a:t>conexões em apenas uma única direção. </a:t>
            </a:r>
          </a:p>
          <a:p>
            <a:r>
              <a:rPr lang="pt-BR" dirty="0"/>
              <a:t>Esse tipo de rede é conhecida como </a:t>
            </a:r>
            <a:r>
              <a:rPr lang="pt-BR" b="1" i="1" dirty="0"/>
              <a:t>rede de alimentação </a:t>
            </a:r>
            <a:r>
              <a:rPr lang="pt-BR" b="1" i="1" dirty="0" smtClean="0"/>
              <a:t>direta </a:t>
            </a:r>
            <a:r>
              <a:rPr lang="pt-BR" dirty="0" smtClean="0"/>
              <a:t>(</a:t>
            </a:r>
            <a:r>
              <a:rPr lang="pt-BR" i="1" dirty="0" smtClean="0"/>
              <a:t>feedforward</a:t>
            </a:r>
            <a:r>
              <a:rPr lang="pt-BR" dirty="0" smtClean="0"/>
              <a:t>) </a:t>
            </a:r>
            <a:r>
              <a:rPr lang="pt-BR" dirty="0"/>
              <a:t>ou </a:t>
            </a:r>
            <a:r>
              <a:rPr lang="pt-BR" b="1" i="1" dirty="0"/>
              <a:t>sem realimentação</a:t>
            </a:r>
            <a:r>
              <a:rPr lang="pt-BR" dirty="0"/>
              <a:t>.</a:t>
            </a:r>
          </a:p>
          <a:p>
            <a:r>
              <a:rPr lang="pt-BR" dirty="0"/>
              <a:t>O sinal percorre a rede em uma única direção, da entrada para a saída. </a:t>
            </a:r>
          </a:p>
          <a:p>
            <a:r>
              <a:rPr lang="pt-BR" dirty="0"/>
              <a:t>Os </a:t>
            </a:r>
            <a:r>
              <a:rPr lang="pt-BR" b="1" i="1" dirty="0"/>
              <a:t>nós</a:t>
            </a:r>
            <a:r>
              <a:rPr lang="pt-BR" dirty="0"/>
              <a:t> da mesma camada não são conectados.</a:t>
            </a:r>
          </a:p>
          <a:p>
            <a:r>
              <a:rPr lang="pt-BR" dirty="0"/>
              <a:t>Esse tipo de rede representa uma </a:t>
            </a:r>
            <a:r>
              <a:rPr lang="pt-BR" b="1" i="1" dirty="0"/>
              <a:t>função de suas entradas atuais</a:t>
            </a:r>
            <a:r>
              <a:rPr lang="pt-BR" dirty="0"/>
              <a:t> e, portanto, não possui um estado interno além dos próprios pesos.</a:t>
            </a:r>
          </a:p>
          <a:p>
            <a:endParaRPr lang="pt-BR"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13742" y="2255520"/>
            <a:ext cx="4102058" cy="3355038"/>
          </a:xfrm>
          <a:prstGeom prst="rect">
            <a:avLst/>
          </a:prstGeom>
        </p:spPr>
      </p:pic>
    </p:spTree>
    <p:extLst>
      <p:ext uri="{BB962C8B-B14F-4D97-AF65-F5344CB8AC3E}">
        <p14:creationId xmlns:p14="http://schemas.microsoft.com/office/powerpoint/2010/main" val="40043601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Conectando Neurônios</a:t>
            </a:r>
          </a:p>
        </p:txBody>
      </p:sp>
      <p:sp>
        <p:nvSpPr>
          <p:cNvPr id="6" name="Content Placeholder 5"/>
          <p:cNvSpPr>
            <a:spLocks noGrp="1"/>
          </p:cNvSpPr>
          <p:nvPr>
            <p:ph idx="1"/>
          </p:nvPr>
        </p:nvSpPr>
        <p:spPr>
          <a:xfrm>
            <a:off x="838200" y="1825625"/>
            <a:ext cx="8054628" cy="4875426"/>
          </a:xfrm>
        </p:spPr>
        <p:txBody>
          <a:bodyPr>
            <a:normAutofit fontScale="77500" lnSpcReduction="20000"/>
          </a:bodyPr>
          <a:lstStyle/>
          <a:p>
            <a:r>
              <a:rPr lang="pt-BR" dirty="0"/>
              <a:t>Na figura ao lado, os </a:t>
            </a:r>
            <a:r>
              <a:rPr lang="pt-BR" b="1" i="1" dirty="0"/>
              <a:t>nós</a:t>
            </a:r>
            <a:r>
              <a:rPr lang="pt-BR" dirty="0"/>
              <a:t> da rede tem conexões em 2 direções, desta forma, o sinal percorre a rede nas direções direta e reversa.</a:t>
            </a:r>
          </a:p>
          <a:p>
            <a:r>
              <a:rPr lang="pt-BR" dirty="0"/>
              <a:t>Este tipo de rede é conhecida como </a:t>
            </a:r>
            <a:r>
              <a:rPr lang="pt-BR" b="1" i="1" dirty="0"/>
              <a:t>rede recorrente </a:t>
            </a:r>
            <a:r>
              <a:rPr lang="pt-BR" dirty="0"/>
              <a:t>ou </a:t>
            </a:r>
            <a:r>
              <a:rPr lang="pt-BR" b="1" i="1" dirty="0"/>
              <a:t>rede com realimentação</a:t>
            </a:r>
            <a:r>
              <a:rPr lang="pt-BR" dirty="0"/>
              <a:t>.</a:t>
            </a:r>
          </a:p>
          <a:p>
            <a:r>
              <a:rPr lang="pt-BR" dirty="0"/>
              <a:t>Nessas redes, a saída de alguns </a:t>
            </a:r>
            <a:r>
              <a:rPr lang="pt-BR" b="1" i="1" dirty="0"/>
              <a:t>nós</a:t>
            </a:r>
            <a:r>
              <a:rPr lang="pt-BR" dirty="0"/>
              <a:t> alimentam </a:t>
            </a:r>
            <a:r>
              <a:rPr lang="pt-BR" b="1" i="1" dirty="0"/>
              <a:t>nós</a:t>
            </a:r>
            <a:r>
              <a:rPr lang="pt-BR" dirty="0"/>
              <a:t> da mesma camada (inclusive o próprio </a:t>
            </a:r>
            <a:r>
              <a:rPr lang="pt-BR" b="1" i="1" dirty="0"/>
              <a:t>nó</a:t>
            </a:r>
            <a:r>
              <a:rPr lang="pt-BR" dirty="0"/>
              <a:t>) ou de camadas anteriores.</a:t>
            </a:r>
          </a:p>
          <a:p>
            <a:r>
              <a:rPr lang="pt-BR" dirty="0"/>
              <a:t>Isso significa que os níveis de ativação da rede formam um </a:t>
            </a:r>
            <a:r>
              <a:rPr lang="pt-BR" b="1" i="1" dirty="0"/>
              <a:t>sistema dinâmico </a:t>
            </a:r>
            <a:r>
              <a:rPr lang="pt-BR" dirty="0"/>
              <a:t>que pode atingir um estado estável, exibir oscilações ou mesmo um comportamento </a:t>
            </a:r>
            <a:r>
              <a:rPr lang="pt-BR" dirty="0" smtClean="0"/>
              <a:t>caótico, ou seja, divergir.</a:t>
            </a:r>
            <a:endParaRPr lang="pt-BR" dirty="0"/>
          </a:p>
          <a:p>
            <a:r>
              <a:rPr lang="pt-BR" dirty="0"/>
              <a:t>Além disso, a resposta da rede a uma determinada entrada depende do seu estado inicial, que pode depender das entradas anteriores.</a:t>
            </a:r>
          </a:p>
          <a:p>
            <a:r>
              <a:rPr lang="pt-BR" dirty="0"/>
              <a:t>Portanto, </a:t>
            </a:r>
            <a:r>
              <a:rPr lang="pt-BR" b="1" i="1" dirty="0"/>
              <a:t>redes recorrentes </a:t>
            </a:r>
            <a:r>
              <a:rPr lang="pt-BR" dirty="0"/>
              <a:t>podem suportar memória de curto prazo.</a:t>
            </a:r>
          </a:p>
          <a:p>
            <a:r>
              <a:rPr lang="pt-BR" dirty="0"/>
              <a:t>Essas redes são úteis para o </a:t>
            </a:r>
            <a:r>
              <a:rPr lang="pt-BR" b="1" i="1" dirty="0"/>
              <a:t>processamento de dados sequenciais</a:t>
            </a:r>
            <a:r>
              <a:rPr lang="pt-BR" dirty="0"/>
              <a:t>, como som, dados de séries temporais ou linguagem natural (escrita e fala).</a:t>
            </a:r>
          </a:p>
        </p:txBody>
      </p:sp>
      <p:pic>
        <p:nvPicPr>
          <p:cNvPr id="7" name="Content Placeholder 4"/>
          <p:cNvPicPr>
            <a:picLocks noChangeAspect="1"/>
          </p:cNvPicPr>
          <p:nvPr/>
        </p:nvPicPr>
        <p:blipFill rotWithShape="1">
          <a:blip r:embed="rId3">
            <a:extLst>
              <a:ext uri="{28A0092B-C50C-407E-A947-70E740481C1C}">
                <a14:useLocalDpi xmlns:a14="http://schemas.microsoft.com/office/drawing/2010/main" val="0"/>
              </a:ext>
            </a:extLst>
          </a:blip>
          <a:srcRect l="5044"/>
          <a:stretch/>
        </p:blipFill>
        <p:spPr>
          <a:xfrm>
            <a:off x="8715375" y="2908319"/>
            <a:ext cx="3353795" cy="2308072"/>
          </a:xfrm>
          <a:prstGeom prst="rect">
            <a:avLst/>
          </a:prstGeom>
        </p:spPr>
      </p:pic>
    </p:spTree>
    <p:extLst>
      <p:ext uri="{BB962C8B-B14F-4D97-AF65-F5344CB8AC3E}">
        <p14:creationId xmlns:p14="http://schemas.microsoft.com/office/powerpoint/2010/main" val="821358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Regressão Não-Linear</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838199" y="1825624"/>
                <a:ext cx="11182351" cy="5032376"/>
              </a:xfrm>
            </p:spPr>
            <p:txBody>
              <a:bodyPr>
                <a:normAutofit fontScale="77500" lnSpcReduction="20000"/>
              </a:bodyPr>
              <a:lstStyle/>
              <a:p>
                <a:r>
                  <a:rPr lang="pt-BR" dirty="0"/>
                  <a:t>A rede MLP ao lado tem sua saída definida por</a:t>
                </a:r>
              </a:p>
              <a:p>
                <a:pPr marL="0" indent="0" algn="ctr">
                  <a:buNone/>
                </a:pPr>
                <a14:m>
                  <m:oMath xmlns:m="http://schemas.openxmlformats.org/officeDocument/2006/math">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i="1">
                            <a:latin typeface="Cambria Math" panose="02040503050406030204" pitchFamily="18" charset="0"/>
                          </a:rPr>
                          <m:t>𝑓</m:t>
                        </m:r>
                        <m:d>
                          <m:dPr>
                            <m:ctrlPr>
                              <a:rPr lang="pt-BR" i="1">
                                <a:latin typeface="Cambria Math" panose="02040503050406030204" pitchFamily="18" charset="0"/>
                              </a:rPr>
                            </m:ctrlPr>
                          </m:dPr>
                          <m:e>
                            <m:r>
                              <a:rPr lang="pt-BR" b="1" i="1">
                                <a:latin typeface="Cambria Math" panose="02040503050406030204" pitchFamily="18" charset="0"/>
                              </a:rPr>
                              <m:t>𝑾𝒙</m:t>
                            </m:r>
                          </m:e>
                        </m:d>
                        <m:r>
                          <a:rPr lang="pt-BR" b="1" i="1" smtClean="0">
                            <a:latin typeface="Cambria Math" panose="02040503050406030204" pitchFamily="18" charset="0"/>
                          </a:rPr>
                          <m:t>𝒘</m:t>
                        </m:r>
                      </m:e>
                    </m:d>
                  </m:oMath>
                </a14:m>
                <a:r>
                  <a:rPr lang="pt-BR" dirty="0"/>
                  <a:t>,</a:t>
                </a:r>
              </a:p>
              <a:p>
                <a:pPr marL="0" indent="0">
                  <a:buNone/>
                </a:pPr>
                <a:r>
                  <a:rPr lang="pt-BR" dirty="0"/>
                  <a:t>onde </a:t>
                </a:r>
                <a14:m>
                  <m:oMath xmlns:m="http://schemas.openxmlformats.org/officeDocument/2006/math">
                    <m:r>
                      <a:rPr lang="pt-BR" i="1">
                        <a:latin typeface="Cambria Math" panose="02040503050406030204" pitchFamily="18" charset="0"/>
                      </a:rPr>
                      <m:t>𝑓</m:t>
                    </m:r>
                  </m:oMath>
                </a14:m>
                <a:r>
                  <a:rPr lang="pt-BR" dirty="0"/>
                  <a:t> é a </a:t>
                </a:r>
                <a:r>
                  <a:rPr lang="pt-BR" b="1" i="1" dirty="0"/>
                  <a:t>função de ativação</a:t>
                </a:r>
                <a:r>
                  <a:rPr lang="pt-BR" dirty="0"/>
                  <a:t> escolhida.</a:t>
                </a:r>
              </a:p>
              <a:p>
                <a:r>
                  <a:rPr lang="pt-BR" dirty="0" smtClean="0"/>
                  <a:t>Percebam </a:t>
                </a:r>
                <a:r>
                  <a:rPr lang="pt-BR" dirty="0"/>
                  <a:t>que a saída da rede é dada pelo </a:t>
                </a:r>
                <a:r>
                  <a:rPr lang="pt-BR" b="1" i="1" dirty="0"/>
                  <a:t>aninhamento</a:t>
                </a:r>
                <a:r>
                  <a:rPr lang="pt-BR" dirty="0"/>
                  <a:t> das saídas de </a:t>
                </a:r>
                <a:r>
                  <a:rPr lang="pt-BR" b="1" i="1" dirty="0"/>
                  <a:t>funções de ativação não-lineares</a:t>
                </a:r>
                <a:r>
                  <a:rPr lang="pt-BR" dirty="0"/>
                  <a:t>.</a:t>
                </a:r>
              </a:p>
              <a:p>
                <a:r>
                  <a:rPr lang="pt-BR" dirty="0"/>
                  <a:t>Sendo assim, as funções que uma rede </a:t>
                </a:r>
                <a:r>
                  <a:rPr lang="pt-BR" dirty="0" smtClean="0"/>
                  <a:t>neural pode </a:t>
                </a:r>
                <a:r>
                  <a:rPr lang="pt-BR" dirty="0"/>
                  <a:t>representar podem ser </a:t>
                </a:r>
                <a:r>
                  <a:rPr lang="pt-BR" b="1" i="1" dirty="0"/>
                  <a:t>altamente não-lineares </a:t>
                </a:r>
                <a:r>
                  <a:rPr lang="pt-BR" dirty="0"/>
                  <a:t>dependendo da quantidade de camadas e nós.</a:t>
                </a:r>
              </a:p>
              <a:p>
                <a:r>
                  <a:rPr lang="pt-BR" dirty="0"/>
                  <a:t>Portanto, redes neurais podem ser vistas como ferramentas para a realização de </a:t>
                </a:r>
                <a:r>
                  <a:rPr lang="pt-BR" b="1" i="1" dirty="0"/>
                  <a:t>regressão </a:t>
                </a:r>
                <a:r>
                  <a:rPr lang="pt-BR" b="1" i="1" dirty="0" smtClean="0"/>
                  <a:t>não-linear</a:t>
                </a:r>
                <a:r>
                  <a:rPr lang="pt-BR" dirty="0" smtClean="0"/>
                  <a:t>, mas também podemos resolver outros problemas como os de classificação.</a:t>
                </a:r>
                <a:endParaRPr lang="pt-BR" dirty="0"/>
              </a:p>
              <a:p>
                <a:r>
                  <a:rPr lang="pt-BR" dirty="0"/>
                  <a:t>Com uma única camada oculta suficientemente grande, é possível representar qualquer função contínua das entradas com uma precisão arbitrária.</a:t>
                </a:r>
              </a:p>
              <a:p>
                <a:r>
                  <a:rPr lang="pt-BR" dirty="0"/>
                  <a:t>Com duas camadas ocultas, até funções descontínuas podem ser representadas.</a:t>
                </a:r>
              </a:p>
              <a:p>
                <a:r>
                  <a:rPr lang="pt-BR" dirty="0"/>
                  <a:t>Portanto, dizemos que as redes neurais possuem </a:t>
                </a:r>
                <a:r>
                  <a:rPr lang="pt-BR" b="1" i="1" dirty="0"/>
                  <a:t>capacidade de aproximação universal </a:t>
                </a:r>
                <a:r>
                  <a:rPr lang="pt-BR" dirty="0"/>
                  <a:t>de funções.</a:t>
                </a:r>
              </a:p>
              <a:p>
                <a:r>
                  <a:rPr lang="pt-BR" dirty="0" smtClean="0"/>
                  <a:t>Veremos alguns exemplos a seguir desta capacidade de aproximação.</a:t>
                </a:r>
                <a:endParaRPr lang="pt-BR" dirty="0"/>
              </a:p>
              <a:p>
                <a:pPr marL="0" indent="0">
                  <a:buNone/>
                </a:pPr>
                <a:endParaRPr lang="pt-BR"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838199" y="1825624"/>
                <a:ext cx="11182351" cy="5032376"/>
              </a:xfrm>
              <a:blipFill rotWithShape="0">
                <a:blip r:embed="rId2"/>
                <a:stretch>
                  <a:fillRect l="-654" t="-2421" r="-1199"/>
                </a:stretch>
              </a:blipFill>
            </p:spPr>
            <p:txBody>
              <a:bodyPr/>
              <a:lstStyle/>
              <a:p>
                <a:r>
                  <a:rPr lang="pt-BR">
                    <a:noFill/>
                  </a:rPr>
                  <a:t> </a:t>
                </a:r>
              </a:p>
            </p:txBody>
          </p:sp>
        </mc:Fallback>
      </mc:AlternateContent>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5251" r="1406" b="5995"/>
          <a:stretch/>
        </p:blipFill>
        <p:spPr>
          <a:xfrm>
            <a:off x="8014182" y="179159"/>
            <a:ext cx="4006368" cy="2364016"/>
          </a:xfrm>
          <a:prstGeom prst="rect">
            <a:avLst/>
          </a:prstGeom>
        </p:spPr>
      </p:pic>
    </p:spTree>
    <p:extLst>
      <p:ext uri="{BB962C8B-B14F-4D97-AF65-F5344CB8AC3E}">
        <p14:creationId xmlns:p14="http://schemas.microsoft.com/office/powerpoint/2010/main" val="396958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9985"/>
            <a:ext cx="10515600" cy="1325563"/>
          </a:xfrm>
        </p:spPr>
        <p:txBody>
          <a:bodyPr/>
          <a:lstStyle/>
          <a:p>
            <a:r>
              <a:rPr lang="pt-BR" dirty="0"/>
              <a:t>Aproximação universal de funções</a:t>
            </a:r>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l="1474" t="11394" r="9410" b="5159"/>
          <a:stretch/>
        </p:blipFill>
        <p:spPr>
          <a:xfrm>
            <a:off x="4698584" y="2625461"/>
            <a:ext cx="2205787" cy="2065469"/>
          </a:xfrm>
          <a:prstGeom prst="rect">
            <a:avLst/>
          </a:prstGeom>
        </p:spPr>
      </p:pic>
      <p:pic>
        <p:nvPicPr>
          <p:cNvPr id="9" name="Picture 8"/>
          <p:cNvPicPr>
            <a:picLocks noChangeAspect="1"/>
          </p:cNvPicPr>
          <p:nvPr/>
        </p:nvPicPr>
        <p:blipFill rotWithShape="1">
          <a:blip r:embed="rId4" cstate="print">
            <a:extLst>
              <a:ext uri="{28A0092B-C50C-407E-A947-70E740481C1C}">
                <a14:useLocalDpi xmlns:a14="http://schemas.microsoft.com/office/drawing/2010/main" val="0"/>
              </a:ext>
            </a:extLst>
          </a:blip>
          <a:srcRect l="20068" t="16157" r="9864" b="11962"/>
          <a:stretch/>
        </p:blipFill>
        <p:spPr>
          <a:xfrm>
            <a:off x="4794805" y="4688526"/>
            <a:ext cx="2013344" cy="2065469"/>
          </a:xfrm>
          <a:prstGeom prst="rect">
            <a:avLst/>
          </a:prstGeom>
        </p:spPr>
      </p:pic>
      <p:pic>
        <p:nvPicPr>
          <p:cNvPr id="10" name="Picture 9"/>
          <p:cNvPicPr>
            <a:picLocks noChangeAspect="1"/>
          </p:cNvPicPr>
          <p:nvPr/>
        </p:nvPicPr>
        <p:blipFill rotWithShape="1">
          <a:blip r:embed="rId5" cstate="print">
            <a:extLst>
              <a:ext uri="{28A0092B-C50C-407E-A947-70E740481C1C}">
                <a14:useLocalDpi xmlns:a14="http://schemas.microsoft.com/office/drawing/2010/main" val="0"/>
              </a:ext>
            </a:extLst>
          </a:blip>
          <a:srcRect l="1700" t="11395" r="9410" b="4932"/>
          <a:stretch/>
        </p:blipFill>
        <p:spPr>
          <a:xfrm>
            <a:off x="7300182" y="2625462"/>
            <a:ext cx="2191657" cy="2063064"/>
          </a:xfrm>
          <a:prstGeom prst="rect">
            <a:avLst/>
          </a:prstGeom>
        </p:spPr>
      </p:pic>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l="20974" t="16383" r="9864" b="11735"/>
          <a:stretch/>
        </p:blipFill>
        <p:spPr>
          <a:xfrm>
            <a:off x="7401781" y="4688526"/>
            <a:ext cx="1988457" cy="2066691"/>
          </a:xfrm>
          <a:prstGeom prst="rect">
            <a:avLst/>
          </a:prstGeom>
        </p:spPr>
      </p:pic>
      <p:pic>
        <p:nvPicPr>
          <p:cNvPr id="12" name="Picture 11"/>
          <p:cNvPicPr>
            <a:picLocks noChangeAspect="1"/>
          </p:cNvPicPr>
          <p:nvPr/>
        </p:nvPicPr>
        <p:blipFill rotWithShape="1">
          <a:blip r:embed="rId7" cstate="print">
            <a:extLst>
              <a:ext uri="{28A0092B-C50C-407E-A947-70E740481C1C}">
                <a14:useLocalDpi xmlns:a14="http://schemas.microsoft.com/office/drawing/2010/main" val="0"/>
              </a:ext>
            </a:extLst>
          </a:blip>
          <a:srcRect l="3060" t="11848" r="9864" b="5385"/>
          <a:stretch/>
        </p:blipFill>
        <p:spPr>
          <a:xfrm>
            <a:off x="9717434" y="2625012"/>
            <a:ext cx="2170930" cy="2063514"/>
          </a:xfrm>
          <a:prstGeom prst="rect">
            <a:avLst/>
          </a:prstGeom>
        </p:spPr>
      </p:pic>
      <p:pic>
        <p:nvPicPr>
          <p:cNvPr id="13" name="Picture 12"/>
          <p:cNvPicPr>
            <a:picLocks noChangeAspect="1"/>
          </p:cNvPicPr>
          <p:nvPr/>
        </p:nvPicPr>
        <p:blipFill rotWithShape="1">
          <a:blip r:embed="rId8" cstate="print">
            <a:extLst>
              <a:ext uri="{28A0092B-C50C-407E-A947-70E740481C1C}">
                <a14:useLocalDpi xmlns:a14="http://schemas.microsoft.com/office/drawing/2010/main" val="0"/>
              </a:ext>
            </a:extLst>
          </a:blip>
          <a:srcRect l="20974" t="16610" r="9864" b="12642"/>
          <a:stretch/>
        </p:blipFill>
        <p:spPr>
          <a:xfrm>
            <a:off x="9794290" y="4690481"/>
            <a:ext cx="2017218" cy="2063514"/>
          </a:xfrm>
          <a:prstGeom prst="rect">
            <a:avLst/>
          </a:prstGeom>
        </p:spPr>
      </p:pic>
      <p:sp>
        <p:nvSpPr>
          <p:cNvPr id="14" name="TextBox 13"/>
          <p:cNvSpPr txBox="1"/>
          <p:nvPr/>
        </p:nvSpPr>
        <p:spPr>
          <a:xfrm>
            <a:off x="4632031" y="1684338"/>
            <a:ext cx="2555354" cy="954107"/>
          </a:xfrm>
          <a:prstGeom prst="rect">
            <a:avLst/>
          </a:prstGeom>
          <a:noFill/>
        </p:spPr>
        <p:txBody>
          <a:bodyPr wrap="square" rtlCol="0">
            <a:spAutoFit/>
          </a:bodyPr>
          <a:lstStyle/>
          <a:p>
            <a:pPr algn="ctr"/>
            <a:r>
              <a:rPr lang="pt-BR" sz="1400" dirty="0"/>
              <a:t>Função AND: MLP com 0 camadas escondidas, apenas um neurônio na camada de saída. </a:t>
            </a:r>
          </a:p>
          <a:p>
            <a:pPr algn="ctr"/>
            <a:r>
              <a:rPr lang="pt-BR" sz="1400" dirty="0"/>
              <a:t>Total: 1 nó.</a:t>
            </a:r>
          </a:p>
        </p:txBody>
      </p:sp>
      <p:sp>
        <p:nvSpPr>
          <p:cNvPr id="15" name="TextBox 14"/>
          <p:cNvSpPr txBox="1"/>
          <p:nvPr/>
        </p:nvSpPr>
        <p:spPr>
          <a:xfrm>
            <a:off x="7252277" y="1882065"/>
            <a:ext cx="2400264" cy="738664"/>
          </a:xfrm>
          <a:prstGeom prst="rect">
            <a:avLst/>
          </a:prstGeom>
          <a:noFill/>
        </p:spPr>
        <p:txBody>
          <a:bodyPr wrap="square" rtlCol="0">
            <a:spAutoFit/>
          </a:bodyPr>
          <a:lstStyle/>
          <a:p>
            <a:pPr algn="ctr"/>
            <a:r>
              <a:rPr lang="pt-BR" sz="1400" dirty="0"/>
              <a:t>Função XOR: MLP com 1 camada escondida com 2 nós.</a:t>
            </a:r>
          </a:p>
          <a:p>
            <a:pPr algn="ctr"/>
            <a:r>
              <a:rPr lang="pt-BR" sz="1400" dirty="0"/>
              <a:t>Total: 3 nós.</a:t>
            </a:r>
          </a:p>
        </p:txBody>
      </p:sp>
      <p:sp>
        <p:nvSpPr>
          <p:cNvPr id="16" name="TextBox 15"/>
          <p:cNvSpPr txBox="1"/>
          <p:nvPr/>
        </p:nvSpPr>
        <p:spPr>
          <a:xfrm>
            <a:off x="9567956" y="1899781"/>
            <a:ext cx="2624044" cy="738664"/>
          </a:xfrm>
          <a:prstGeom prst="rect">
            <a:avLst/>
          </a:prstGeom>
          <a:noFill/>
        </p:spPr>
        <p:txBody>
          <a:bodyPr wrap="square" rtlCol="0">
            <a:spAutoFit/>
          </a:bodyPr>
          <a:lstStyle/>
          <a:p>
            <a:pPr algn="ctr"/>
            <a:r>
              <a:rPr lang="pt-BR" sz="1400" dirty="0"/>
              <a:t>Círculos concêntricos: MLP com 1 camada escondida com 4 nós.</a:t>
            </a:r>
          </a:p>
          <a:p>
            <a:pPr algn="ctr"/>
            <a:r>
              <a:rPr lang="pt-BR" sz="1400" dirty="0"/>
              <a:t>Total: 5 nós.</a:t>
            </a:r>
          </a:p>
        </p:txBody>
      </p:sp>
      <p:sp>
        <p:nvSpPr>
          <p:cNvPr id="17" name="Content Placeholder 2"/>
          <p:cNvSpPr>
            <a:spLocks noGrp="1"/>
          </p:cNvSpPr>
          <p:nvPr>
            <p:ph idx="1"/>
          </p:nvPr>
        </p:nvSpPr>
        <p:spPr>
          <a:xfrm>
            <a:off x="838200" y="1825624"/>
            <a:ext cx="3855004" cy="5032375"/>
          </a:xfrm>
        </p:spPr>
        <p:txBody>
          <a:bodyPr>
            <a:normAutofit lnSpcReduction="10000"/>
          </a:bodyPr>
          <a:lstStyle/>
          <a:p>
            <a:r>
              <a:rPr lang="pt-BR" dirty="0"/>
              <a:t>Um nó aproxima uma função de limiar suave. </a:t>
            </a:r>
          </a:p>
          <a:p>
            <a:r>
              <a:rPr lang="pt-BR" dirty="0"/>
              <a:t>Combinando duas funções de limiar suave com direções opostas, podemos obter uma função em formato de onda.</a:t>
            </a:r>
          </a:p>
          <a:p>
            <a:r>
              <a:rPr lang="pt-BR" dirty="0"/>
              <a:t>Combinando duas ondas </a:t>
            </a:r>
            <a:r>
              <a:rPr lang="pt-BR" dirty="0" smtClean="0"/>
              <a:t>perpendiculares, </a:t>
            </a:r>
            <a:r>
              <a:rPr lang="pt-BR" dirty="0"/>
              <a:t>nós obtemos uma função em formato </a:t>
            </a:r>
            <a:r>
              <a:rPr lang="pt-BR" dirty="0" smtClean="0"/>
              <a:t>cilíndrico.</a:t>
            </a:r>
            <a:endParaRPr lang="pt-BR" dirty="0"/>
          </a:p>
        </p:txBody>
      </p:sp>
      <p:sp>
        <p:nvSpPr>
          <p:cNvPr id="3" name="Rectangle 2"/>
          <p:cNvSpPr/>
          <p:nvPr/>
        </p:nvSpPr>
        <p:spPr>
          <a:xfrm>
            <a:off x="7670735" y="1276389"/>
            <a:ext cx="4217629" cy="338554"/>
          </a:xfrm>
          <a:prstGeom prst="rect">
            <a:avLst/>
          </a:prstGeom>
        </p:spPr>
        <p:txBody>
          <a:bodyPr wrap="none">
            <a:spAutoFit/>
          </a:bodyPr>
          <a:lstStyle/>
          <a:p>
            <a:pPr lvl="0">
              <a:defRPr/>
            </a:pPr>
            <a:r>
              <a:rPr lang="pt-BR" sz="1600" dirty="0">
                <a:solidFill>
                  <a:srgbClr val="00B0F0"/>
                </a:solidFill>
                <a:hlinkClick r:id="rId9"/>
              </a:rPr>
              <a:t>Exemplo: FunctionApproximationWithMLP.ipynb</a:t>
            </a:r>
            <a:endParaRPr lang="pt-BR" sz="1600" dirty="0">
              <a:solidFill>
                <a:srgbClr val="00B0F0"/>
              </a:solidFill>
            </a:endParaRPr>
          </a:p>
        </p:txBody>
      </p:sp>
    </p:spTree>
    <p:extLst>
      <p:ext uri="{BB962C8B-B14F-4D97-AF65-F5344CB8AC3E}">
        <p14:creationId xmlns:p14="http://schemas.microsoft.com/office/powerpoint/2010/main" val="4034313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Recapitulando</a:t>
            </a:r>
            <a:endParaRPr lang="pt-BR" dirty="0"/>
          </a:p>
        </p:txBody>
      </p:sp>
      <p:sp>
        <p:nvSpPr>
          <p:cNvPr id="3" name="Content Placeholder 2"/>
          <p:cNvSpPr>
            <a:spLocks noGrp="1"/>
          </p:cNvSpPr>
          <p:nvPr>
            <p:ph idx="1"/>
          </p:nvPr>
        </p:nvSpPr>
        <p:spPr>
          <a:xfrm>
            <a:off x="838199" y="1825624"/>
            <a:ext cx="10994409" cy="5032376"/>
          </a:xfrm>
        </p:spPr>
        <p:txBody>
          <a:bodyPr>
            <a:normAutofit lnSpcReduction="10000"/>
          </a:bodyPr>
          <a:lstStyle/>
          <a:p>
            <a:r>
              <a:rPr lang="pt-BR" dirty="0" smtClean="0"/>
              <a:t>Fizemos </a:t>
            </a:r>
            <a:r>
              <a:rPr lang="pt-BR" dirty="0"/>
              <a:t>uma analogia entre um neurônio e os modelos de McCulloch e Pitts e do </a:t>
            </a:r>
            <a:r>
              <a:rPr lang="pt-BR" dirty="0" smtClean="0"/>
              <a:t>Perceptron.</a:t>
            </a:r>
          </a:p>
          <a:p>
            <a:r>
              <a:rPr lang="pt-BR" dirty="0" smtClean="0"/>
              <a:t>Vimos </a:t>
            </a:r>
            <a:r>
              <a:rPr lang="pt-BR" dirty="0"/>
              <a:t>a evolução dos modelos de McCulloch e Pitts para o </a:t>
            </a:r>
            <a:r>
              <a:rPr lang="pt-BR" dirty="0" smtClean="0"/>
              <a:t>Perceptron.</a:t>
            </a:r>
          </a:p>
          <a:p>
            <a:r>
              <a:rPr lang="pt-BR" dirty="0" smtClean="0"/>
              <a:t>Aprendemos </a:t>
            </a:r>
            <a:r>
              <a:rPr lang="pt-BR" dirty="0"/>
              <a:t>suas </a:t>
            </a:r>
            <a:r>
              <a:rPr lang="pt-BR" dirty="0" smtClean="0"/>
              <a:t>características, diferenças </a:t>
            </a:r>
            <a:r>
              <a:rPr lang="pt-BR" dirty="0"/>
              <a:t>e como ambos </a:t>
            </a:r>
            <a:r>
              <a:rPr lang="pt-BR" dirty="0" smtClean="0"/>
              <a:t>funcionam.</a:t>
            </a:r>
          </a:p>
          <a:p>
            <a:r>
              <a:rPr lang="pt-BR" dirty="0" smtClean="0"/>
              <a:t>Verificamos </a:t>
            </a:r>
            <a:r>
              <a:rPr lang="pt-BR" dirty="0"/>
              <a:t>que um Perceptron é semelhante ao regressor </a:t>
            </a:r>
            <a:r>
              <a:rPr lang="pt-BR" dirty="0" smtClean="0"/>
              <a:t>logístico.</a:t>
            </a:r>
          </a:p>
          <a:p>
            <a:r>
              <a:rPr lang="pt-BR" dirty="0" smtClean="0"/>
              <a:t>Constatamos </a:t>
            </a:r>
            <a:r>
              <a:rPr lang="pt-BR" dirty="0"/>
              <a:t>que um único Perceptron não é capaz de separar classes não-lineares, como por exemplo, o problema do </a:t>
            </a:r>
            <a:r>
              <a:rPr lang="pt-BR" dirty="0" smtClean="0"/>
              <a:t>XOR.</a:t>
            </a:r>
          </a:p>
          <a:p>
            <a:r>
              <a:rPr lang="pt-BR" dirty="0" smtClean="0"/>
              <a:t>Porém</a:t>
            </a:r>
            <a:r>
              <a:rPr lang="pt-BR" dirty="0"/>
              <a:t>, quando combinamos vários deles, conseguimos criar um separador </a:t>
            </a:r>
            <a:r>
              <a:rPr lang="pt-BR" dirty="0" smtClean="0"/>
              <a:t>não-linear.</a:t>
            </a:r>
          </a:p>
          <a:p>
            <a:r>
              <a:rPr lang="pt-BR" dirty="0" smtClean="0"/>
              <a:t>Neste </a:t>
            </a:r>
            <a:r>
              <a:rPr lang="pt-BR" dirty="0"/>
              <a:t>tópico, veremos que esta união de Perceptrons origina o que chamamos de </a:t>
            </a:r>
            <a:r>
              <a:rPr lang="pt-BR" b="1" dirty="0"/>
              <a:t>redes neurais artificiais</a:t>
            </a:r>
            <a:r>
              <a:rPr lang="pt-BR" dirty="0"/>
              <a:t>.</a:t>
            </a:r>
          </a:p>
        </p:txBody>
      </p:sp>
    </p:spTree>
    <p:extLst>
      <p:ext uri="{BB962C8B-B14F-4D97-AF65-F5344CB8AC3E}">
        <p14:creationId xmlns:p14="http://schemas.microsoft.com/office/powerpoint/2010/main" val="3946202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Aproximação universal de funções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4663698" cy="5032375"/>
              </a:xfrm>
            </p:spPr>
            <p:txBody>
              <a:bodyPr/>
              <a:lstStyle/>
              <a:p>
                <a:r>
                  <a:rPr lang="pt-BR" dirty="0" smtClean="0"/>
                  <a:t>Redes neurais podem ser usadas para aproximar funções como as mostradas abaixo:</a:t>
                </a:r>
              </a:p>
              <a:p>
                <a:pPr lvl="1"/>
                <a14:m>
                  <m:oMath xmlns:m="http://schemas.openxmlformats.org/officeDocument/2006/math">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b="0" i="1" smtClean="0">
                            <a:latin typeface="Cambria Math" panose="02040503050406030204" pitchFamily="18" charset="0"/>
                          </a:rPr>
                          <m:t>𝑥</m:t>
                        </m:r>
                      </m:e>
                    </m:d>
                    <m:r>
                      <a:rPr lang="pt-BR" b="0" i="1" smtClean="0">
                        <a:latin typeface="Cambria Math" panose="02040503050406030204" pitchFamily="18" charset="0"/>
                      </a:rPr>
                      <m:t>=</m:t>
                    </m:r>
                    <m:sSup>
                      <m:sSupPr>
                        <m:ctrlPr>
                          <a:rPr lang="pt-BR" b="0" i="1" smtClean="0">
                            <a:latin typeface="Cambria Math" panose="02040503050406030204" pitchFamily="18" charset="0"/>
                          </a:rPr>
                        </m:ctrlPr>
                      </m:sSupPr>
                      <m:e>
                        <m:r>
                          <a:rPr lang="pt-BR" b="0" i="1" smtClean="0">
                            <a:latin typeface="Cambria Math" panose="02040503050406030204" pitchFamily="18" charset="0"/>
                          </a:rPr>
                          <m:t>𝑥</m:t>
                        </m:r>
                      </m:e>
                      <m:sup>
                        <m:r>
                          <a:rPr lang="pt-BR" b="0" i="1" smtClean="0">
                            <a:latin typeface="Cambria Math" panose="02040503050406030204" pitchFamily="18" charset="0"/>
                          </a:rPr>
                          <m:t>2</m:t>
                        </m:r>
                      </m:sup>
                    </m:sSup>
                    <m:r>
                      <a:rPr lang="pt-BR" b="0" i="1" smtClean="0">
                        <a:latin typeface="Cambria Math" panose="02040503050406030204" pitchFamily="18" charset="0"/>
                      </a:rPr>
                      <m:t>, −1</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ea typeface="Cambria Math" panose="02040503050406030204" pitchFamily="18" charset="0"/>
                      </a:rPr>
                      <m:t>≤1,</m:t>
                    </m:r>
                  </m:oMath>
                </a14:m>
                <a:endParaRPr lang="pt-BR" dirty="0" smtClean="0"/>
              </a:p>
              <a:p>
                <a:pPr lvl="1"/>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
                      <m:fPr>
                        <m:ctrlPr>
                          <a:rPr lang="pt-BR" i="1" smtClean="0">
                            <a:latin typeface="Cambria Math" panose="02040503050406030204" pitchFamily="18" charset="0"/>
                          </a:rPr>
                        </m:ctrlPr>
                      </m:fPr>
                      <m:num>
                        <m:r>
                          <a:rPr lang="pt-BR" b="0" i="1" smtClean="0">
                            <a:latin typeface="Cambria Math" panose="02040503050406030204" pitchFamily="18" charset="0"/>
                          </a:rPr>
                          <m:t>1</m:t>
                        </m:r>
                      </m:num>
                      <m:den>
                        <m:r>
                          <a:rPr lang="pt-BR" b="0" i="1" smtClean="0">
                            <a:latin typeface="Cambria Math" panose="02040503050406030204" pitchFamily="18" charset="0"/>
                          </a:rPr>
                          <m:t>𝑥</m:t>
                        </m:r>
                      </m:den>
                    </m:f>
                    <m:r>
                      <a:rPr lang="pt-BR" b="0" i="1" smtClean="0">
                        <a:latin typeface="Cambria Math" panose="02040503050406030204" pitchFamily="18" charset="0"/>
                      </a:rPr>
                      <m:t>, </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ea typeface="Cambria Math" panose="02040503050406030204" pitchFamily="18" charset="0"/>
                      </a:rPr>
                      <m:t>≤1</m:t>
                    </m:r>
                    <m:r>
                      <a:rPr lang="pt-BR" b="0" i="1" smtClean="0">
                        <a:latin typeface="Cambria Math" panose="02040503050406030204" pitchFamily="18" charset="0"/>
                        <a:ea typeface="Cambria Math" panose="02040503050406030204" pitchFamily="18" charset="0"/>
                      </a:rPr>
                      <m:t>00,</m:t>
                    </m:r>
                  </m:oMath>
                </a14:m>
                <a:endParaRPr lang="pt-BR" dirty="0" smtClean="0"/>
              </a:p>
              <a:p>
                <a:pPr lvl="1"/>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unc>
                      <m:funcPr>
                        <m:ctrlPr>
                          <a:rPr lang="pt-BR" i="1" smtClean="0">
                            <a:latin typeface="Cambria Math" panose="02040503050406030204" pitchFamily="18" charset="0"/>
                          </a:rPr>
                        </m:ctrlPr>
                      </m:funcPr>
                      <m:fName>
                        <m:r>
                          <m:rPr>
                            <m:sty m:val="p"/>
                          </m:rPr>
                          <a:rPr lang="pt-BR" i="0" smtClean="0">
                            <a:latin typeface="Cambria Math" panose="02040503050406030204" pitchFamily="18" charset="0"/>
                          </a:rPr>
                          <m:t>sin</m:t>
                        </m:r>
                      </m:fName>
                      <m:e>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e>
                    </m:func>
                    <m:r>
                      <a:rPr lang="pt-BR" b="0" i="1" smtClean="0">
                        <a:latin typeface="Cambria Math" panose="02040503050406030204" pitchFamily="18" charset="0"/>
                      </a:rPr>
                      <m:t>,</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2</m:t>
                    </m:r>
                    <m:r>
                      <a:rPr lang="pt-BR" b="0" i="1" smtClean="0">
                        <a:latin typeface="Cambria Math" panose="02040503050406030204" pitchFamily="18" charset="0"/>
                        <a:ea typeface="Cambria Math" panose="02040503050406030204" pitchFamily="18" charset="0"/>
                      </a:rPr>
                      <m:t>𝜋</m:t>
                    </m:r>
                    <m:r>
                      <a:rPr lang="pt-BR" b="0" i="1" smtClean="0">
                        <a:latin typeface="Cambria Math" panose="02040503050406030204" pitchFamily="18" charset="0"/>
                        <a:ea typeface="Cambria Math" panose="02040503050406030204" pitchFamily="18" charset="0"/>
                      </a:rPr>
                      <m:t>.</m:t>
                    </m:r>
                  </m:oMath>
                </a14:m>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4663698" cy="5032375"/>
              </a:xfrm>
              <a:blipFill rotWithShape="0">
                <a:blip r:embed="rId3"/>
                <a:stretch>
                  <a:fillRect l="-2353" t="-1937"/>
                </a:stretch>
              </a:blipFill>
            </p:spPr>
            <p:txBody>
              <a:bodyPr/>
              <a:lstStyle/>
              <a:p>
                <a:r>
                  <a:rPr lang="pt-BR">
                    <a:noFill/>
                  </a:rPr>
                  <a:t> </a:t>
                </a:r>
              </a:p>
            </p:txBody>
          </p:sp>
        </mc:Fallback>
      </mc:AlternateContent>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3579" t="10064" r="8850"/>
          <a:stretch/>
        </p:blipFill>
        <p:spPr>
          <a:xfrm>
            <a:off x="5346918" y="2047156"/>
            <a:ext cx="3208150" cy="2196550"/>
          </a:xfrm>
          <a:prstGeom prst="rect">
            <a:avLst/>
          </a:prstGeom>
        </p:spPr>
      </p:pic>
      <mc:AlternateContent xmlns:mc="http://schemas.openxmlformats.org/markup-compatibility/2006" xmlns:a14="http://schemas.microsoft.com/office/drawing/2010/main">
        <mc:Choice Requires="a14">
          <p:sp>
            <p:nvSpPr>
              <p:cNvPr id="9" name="Rectangle 8"/>
              <p:cNvSpPr/>
              <p:nvPr/>
            </p:nvSpPr>
            <p:spPr>
              <a:xfrm>
                <a:off x="6332137" y="1668248"/>
                <a:ext cx="12377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𝑥</m:t>
                          </m:r>
                        </m:e>
                        <m:sup>
                          <m:r>
                            <a:rPr lang="pt-BR" i="1">
                              <a:latin typeface="Cambria Math" panose="02040503050406030204" pitchFamily="18" charset="0"/>
                            </a:rPr>
                            <m:t>2</m:t>
                          </m:r>
                        </m:sup>
                      </m:sSup>
                    </m:oMath>
                  </m:oMathPara>
                </a14:m>
                <a:endParaRPr lang="pt-BR" dirty="0"/>
              </a:p>
            </p:txBody>
          </p:sp>
        </mc:Choice>
        <mc:Fallback xmlns="">
          <p:sp>
            <p:nvSpPr>
              <p:cNvPr id="9" name="Rectangle 8"/>
              <p:cNvSpPr>
                <a:spLocks noRot="1" noChangeAspect="1" noMove="1" noResize="1" noEditPoints="1" noAdjustHandles="1" noChangeArrowheads="1" noChangeShapeType="1" noTextEdit="1"/>
              </p:cNvSpPr>
              <p:nvPr/>
            </p:nvSpPr>
            <p:spPr>
              <a:xfrm>
                <a:off x="6332137" y="1668248"/>
                <a:ext cx="1237711" cy="369332"/>
              </a:xfrm>
              <a:prstGeom prst="rect">
                <a:avLst/>
              </a:prstGeom>
              <a:blipFill rotWithShape="0">
                <a:blip r:embed="rId5"/>
                <a:stretch>
                  <a:fillRect b="-13333"/>
                </a:stretch>
              </a:blipFill>
            </p:spPr>
            <p:txBody>
              <a:bodyPr/>
              <a:lstStyle/>
              <a:p>
                <a:r>
                  <a:rPr lang="pt-BR">
                    <a:noFill/>
                  </a:rPr>
                  <a:t> </a:t>
                </a:r>
              </a:p>
            </p:txBody>
          </p:sp>
        </mc:Fallback>
      </mc:AlternateContent>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l="2990" t="10911" r="9440"/>
          <a:stretch/>
        </p:blipFill>
        <p:spPr>
          <a:xfrm>
            <a:off x="8797874" y="2047156"/>
            <a:ext cx="3239146" cy="2196874"/>
          </a:xfrm>
          <a:prstGeom prst="rect">
            <a:avLst/>
          </a:prstGeom>
        </p:spPr>
      </p:pic>
      <mc:AlternateContent xmlns:mc="http://schemas.openxmlformats.org/markup-compatibility/2006" xmlns:a14="http://schemas.microsoft.com/office/drawing/2010/main">
        <mc:Choice Requires="a14">
          <p:sp>
            <p:nvSpPr>
              <p:cNvPr id="12" name="Rectangle 11"/>
              <p:cNvSpPr/>
              <p:nvPr/>
            </p:nvSpPr>
            <p:spPr>
              <a:xfrm>
                <a:off x="10081823" y="1384322"/>
                <a:ext cx="1124731" cy="612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𝑥</m:t>
                          </m:r>
                        </m:den>
                      </m:f>
                    </m:oMath>
                  </m:oMathPara>
                </a14:m>
                <a:endParaRPr lang="pt-BR" dirty="0"/>
              </a:p>
            </p:txBody>
          </p:sp>
        </mc:Choice>
        <mc:Fallback xmlns="">
          <p:sp>
            <p:nvSpPr>
              <p:cNvPr id="12" name="Rectangle 11"/>
              <p:cNvSpPr>
                <a:spLocks noRot="1" noChangeAspect="1" noMove="1" noResize="1" noEditPoints="1" noAdjustHandles="1" noChangeArrowheads="1" noChangeShapeType="1" noTextEdit="1"/>
              </p:cNvSpPr>
              <p:nvPr/>
            </p:nvSpPr>
            <p:spPr>
              <a:xfrm>
                <a:off x="10081823" y="1384322"/>
                <a:ext cx="1124731" cy="612732"/>
              </a:xfrm>
              <a:prstGeom prst="rect">
                <a:avLst/>
              </a:prstGeom>
              <a:blipFill rotWithShape="0">
                <a:blip r:embed="rId7"/>
                <a:stretch>
                  <a:fillRect/>
                </a:stretch>
              </a:blipFill>
            </p:spPr>
            <p:txBody>
              <a:bodyPr/>
              <a:lstStyle/>
              <a:p>
                <a:r>
                  <a:rPr lang="pt-BR">
                    <a:noFill/>
                  </a:rPr>
                  <a:t> </a:t>
                </a:r>
              </a:p>
            </p:txBody>
          </p:sp>
        </mc:Fallback>
      </mc:AlternateContent>
      <p:sp>
        <p:nvSpPr>
          <p:cNvPr id="13" name="Rectangle 12"/>
          <p:cNvSpPr/>
          <p:nvPr/>
        </p:nvSpPr>
        <p:spPr>
          <a:xfrm>
            <a:off x="1398337" y="5351743"/>
            <a:ext cx="3948581" cy="369332"/>
          </a:xfrm>
          <a:prstGeom prst="rect">
            <a:avLst/>
          </a:prstGeom>
        </p:spPr>
        <p:txBody>
          <a:bodyPr wrap="none">
            <a:spAutoFit/>
          </a:bodyPr>
          <a:lstStyle/>
          <a:p>
            <a:pPr lvl="0">
              <a:defRPr/>
            </a:pPr>
            <a:r>
              <a:rPr lang="pt-BR" dirty="0" smtClean="0">
                <a:solidFill>
                  <a:srgbClr val="00B0F0"/>
                </a:solidFill>
                <a:hlinkClick r:id="rId8"/>
              </a:rPr>
              <a:t>Exemplo: function_approximation.ipynb</a:t>
            </a:r>
            <a:endParaRPr lang="pt-BR" dirty="0">
              <a:solidFill>
                <a:srgbClr val="00B0F0"/>
              </a:solidFill>
            </a:endParaRPr>
          </a:p>
        </p:txBody>
      </p:sp>
      <p:pic>
        <p:nvPicPr>
          <p:cNvPr id="14" name="Picture 13"/>
          <p:cNvPicPr>
            <a:picLocks noChangeAspect="1"/>
          </p:cNvPicPr>
          <p:nvPr/>
        </p:nvPicPr>
        <p:blipFill rotWithShape="1">
          <a:blip r:embed="rId9" cstate="print">
            <a:extLst>
              <a:ext uri="{28A0092B-C50C-407E-A947-70E740481C1C}">
                <a14:useLocalDpi xmlns:a14="http://schemas.microsoft.com/office/drawing/2010/main" val="0"/>
              </a:ext>
            </a:extLst>
          </a:blip>
          <a:srcRect t="10654" r="9383"/>
          <a:stretch/>
        </p:blipFill>
        <p:spPr>
          <a:xfrm>
            <a:off x="6993967" y="4615147"/>
            <a:ext cx="3365008" cy="2211857"/>
          </a:xfrm>
          <a:prstGeom prst="rect">
            <a:avLst/>
          </a:prstGeom>
        </p:spPr>
      </p:pic>
      <mc:AlternateContent xmlns:mc="http://schemas.openxmlformats.org/markup-compatibility/2006" xmlns:a14="http://schemas.microsoft.com/office/drawing/2010/main">
        <mc:Choice Requires="a14">
          <p:sp>
            <p:nvSpPr>
              <p:cNvPr id="15" name="Rectangle 14"/>
              <p:cNvSpPr/>
              <p:nvPr/>
            </p:nvSpPr>
            <p:spPr>
              <a:xfrm>
                <a:off x="8027801" y="4199846"/>
                <a:ext cx="160883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unc>
                        <m:funcPr>
                          <m:ctrlPr>
                            <a:rPr lang="pt-BR" i="1">
                              <a:latin typeface="Cambria Math" panose="02040503050406030204" pitchFamily="18" charset="0"/>
                            </a:rPr>
                          </m:ctrlPr>
                        </m:funcPr>
                        <m:fName>
                          <m:r>
                            <m:rPr>
                              <m:sty m:val="p"/>
                            </m:rPr>
                            <a:rPr lang="pt-BR">
                              <a:latin typeface="Cambria Math" panose="02040503050406030204" pitchFamily="18" charset="0"/>
                            </a:rPr>
                            <m:t>sin</m:t>
                          </m:r>
                        </m:fName>
                        <m:e>
                          <m:r>
                            <a:rPr lang="pt-BR" i="1">
                              <a:latin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rPr>
                            <m:t>)</m:t>
                          </m:r>
                        </m:e>
                      </m:func>
                    </m:oMath>
                  </m:oMathPara>
                </a14:m>
                <a:endParaRPr lang="pt-BR" dirty="0"/>
              </a:p>
            </p:txBody>
          </p:sp>
        </mc:Choice>
        <mc:Fallback xmlns="">
          <p:sp>
            <p:nvSpPr>
              <p:cNvPr id="15" name="Rectangle 14"/>
              <p:cNvSpPr>
                <a:spLocks noRot="1" noChangeAspect="1" noMove="1" noResize="1" noEditPoints="1" noAdjustHandles="1" noChangeArrowheads="1" noChangeShapeType="1" noTextEdit="1"/>
              </p:cNvSpPr>
              <p:nvPr/>
            </p:nvSpPr>
            <p:spPr>
              <a:xfrm>
                <a:off x="8027801" y="4199846"/>
                <a:ext cx="1608837" cy="369332"/>
              </a:xfrm>
              <a:prstGeom prst="rect">
                <a:avLst/>
              </a:prstGeom>
              <a:blipFill rotWithShape="0">
                <a:blip r:embed="rId10"/>
                <a:stretch>
                  <a:fillRect b="-11475"/>
                </a:stretch>
              </a:blipFill>
            </p:spPr>
            <p:txBody>
              <a:bodyPr/>
              <a:lstStyle/>
              <a:p>
                <a:r>
                  <a:rPr lang="pt-BR">
                    <a:noFill/>
                  </a:rPr>
                  <a:t> </a:t>
                </a:r>
              </a:p>
            </p:txBody>
          </p:sp>
        </mc:Fallback>
      </mc:AlternateContent>
    </p:spTree>
    <p:extLst>
      <p:ext uri="{BB962C8B-B14F-4D97-AF65-F5344CB8AC3E}">
        <p14:creationId xmlns:p14="http://schemas.microsoft.com/office/powerpoint/2010/main" val="12468114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Tarefas</a:t>
            </a:r>
            <a:endParaRPr lang="pt-BR" dirty="0"/>
          </a:p>
        </p:txBody>
      </p:sp>
      <p:sp>
        <p:nvSpPr>
          <p:cNvPr id="3" name="Content Placeholder 2"/>
          <p:cNvSpPr>
            <a:spLocks noGrp="1"/>
          </p:cNvSpPr>
          <p:nvPr>
            <p:ph idx="1"/>
          </p:nvPr>
        </p:nvSpPr>
        <p:spPr>
          <a:xfrm>
            <a:off x="838200" y="1825624"/>
            <a:ext cx="10884108" cy="4590165"/>
          </a:xfrm>
        </p:spPr>
        <p:txBody>
          <a:bodyPr/>
          <a:lstStyle/>
          <a:p>
            <a:r>
              <a:rPr lang="pt-BR" b="1" dirty="0"/>
              <a:t>Quiz</a:t>
            </a:r>
            <a:r>
              <a:rPr lang="pt-BR" dirty="0"/>
              <a:t>: “</a:t>
            </a:r>
            <a:r>
              <a:rPr lang="pt-BR" i="1" dirty="0"/>
              <a:t>T320 - Quiz – Redes Neurais Artificiais (Parte IV)</a:t>
            </a:r>
            <a:r>
              <a:rPr lang="pt-BR" dirty="0"/>
              <a:t>” que se encontra no MS Teams.</a:t>
            </a:r>
          </a:p>
          <a:p>
            <a:r>
              <a:rPr lang="pt-BR" b="1" dirty="0" smtClean="0"/>
              <a:t>Exercício </a:t>
            </a:r>
            <a:r>
              <a:rPr lang="pt-BR" b="1" dirty="0"/>
              <a:t>Prático</a:t>
            </a:r>
            <a:r>
              <a:rPr lang="pt-BR" dirty="0"/>
              <a:t>: </a:t>
            </a:r>
            <a:r>
              <a:rPr lang="pt-BR" b="1" dirty="0">
                <a:hlinkClick r:id="rId3"/>
              </a:rPr>
              <a:t>Laboratório </a:t>
            </a:r>
            <a:r>
              <a:rPr lang="pt-BR" b="1" dirty="0" smtClean="0">
                <a:hlinkClick r:id="rId3"/>
              </a:rPr>
              <a:t>#</a:t>
            </a:r>
            <a:r>
              <a:rPr lang="pt-BR" b="1" dirty="0">
                <a:hlinkClick r:id="rId3"/>
              </a:rPr>
              <a:t>7</a:t>
            </a:r>
            <a:r>
              <a:rPr lang="pt-BR" dirty="0" smtClean="0"/>
              <a:t>.</a:t>
            </a:r>
            <a:endParaRPr lang="pt-BR" dirty="0"/>
          </a:p>
          <a:p>
            <a:pPr lvl="1"/>
            <a:r>
              <a:rPr lang="pt-BR" dirty="0"/>
              <a:t>Pode ser baixado do MS Teams ou do GitHub.</a:t>
            </a:r>
          </a:p>
          <a:p>
            <a:pPr lvl="1"/>
            <a:r>
              <a:rPr lang="pt-BR" dirty="0"/>
              <a:t>Pode ser respondido através do link acima (na nuvem) ou localmente.</a:t>
            </a:r>
          </a:p>
          <a:p>
            <a:pPr lvl="1"/>
            <a:r>
              <a:rPr lang="pt-BR" dirty="0">
                <a:hlinkClick r:id="rId4"/>
              </a:rPr>
              <a:t>Instruções para resolução e entrega dos laboratórios</a:t>
            </a:r>
            <a:r>
              <a:rPr lang="pt-BR" dirty="0" smtClean="0"/>
              <a:t>.</a:t>
            </a:r>
          </a:p>
          <a:p>
            <a:pPr lvl="1"/>
            <a:r>
              <a:rPr lang="pt-BR" b="1" dirty="0">
                <a:solidFill>
                  <a:srgbClr val="FF0000"/>
                </a:solidFill>
              </a:rPr>
              <a:t>Laboratórios podem ser feitos em grupo, mas as entregas devem ser individuais.</a:t>
            </a:r>
          </a:p>
        </p:txBody>
      </p:sp>
    </p:spTree>
    <p:extLst>
      <p:ext uri="{BB962C8B-B14F-4D97-AF65-F5344CB8AC3E}">
        <p14:creationId xmlns:p14="http://schemas.microsoft.com/office/powerpoint/2010/main" val="21375522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xmlns=""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6687714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tupid Neural Network - 9GA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965" y="480707"/>
            <a:ext cx="3401957" cy="218908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Don't be afraid of artificial neural networks - it is easy to start! An overview of deep learning with links to didactic materia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3788" y="480707"/>
            <a:ext cx="3730405" cy="261260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Journey to Machine Learning – Towards Data Scien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206" y="3360518"/>
            <a:ext cx="3815474" cy="21483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13 Best New Neural Network Books To Read In 2020 - BookAuthority"/>
          <p:cNvPicPr>
            <a:picLocks noChangeAspect="1" noChangeArrowheads="1"/>
          </p:cNvPicPr>
          <p:nvPr/>
        </p:nvPicPr>
        <p:blipFill rotWithShape="1">
          <a:blip r:embed="rId5">
            <a:extLst>
              <a:ext uri="{28A0092B-C50C-407E-A947-70E740481C1C}">
                <a14:useLocalDpi xmlns:a14="http://schemas.microsoft.com/office/drawing/2010/main" val="0"/>
              </a:ext>
            </a:extLst>
          </a:blip>
          <a:srcRect l="12224" r="9242" b="29845"/>
          <a:stretch/>
        </p:blipFill>
        <p:spPr bwMode="auto">
          <a:xfrm>
            <a:off x="4672303" y="3938633"/>
            <a:ext cx="2050141" cy="27498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s://storage.googleapis.com/groundai-web-prod/media/users/user_129478/project_202937/images/x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17616" y="4070557"/>
            <a:ext cx="2476500" cy="248602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ntroduction to Deep Learning | Hacker No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32017" y="565503"/>
            <a:ext cx="2855639" cy="286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708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xmlns=""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Figuras</a:t>
            </a:r>
          </a:p>
        </p:txBody>
      </p:sp>
    </p:spTree>
    <p:extLst>
      <p:ext uri="{BB962C8B-B14F-4D97-AF65-F5344CB8AC3E}">
        <p14:creationId xmlns:p14="http://schemas.microsoft.com/office/powerpoint/2010/main" val="712819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572"/>
            <a:ext cx="10515600" cy="1325563"/>
          </a:xfrm>
        </p:spPr>
        <p:txBody>
          <a:bodyPr/>
          <a:lstStyle/>
          <a:p>
            <a:r>
              <a:rPr lang="pt-BR" dirty="0"/>
              <a:t>Perceptron de Múltiplas Camadas</a:t>
            </a:r>
          </a:p>
        </p:txBody>
      </p:sp>
      <p:sp>
        <p:nvSpPr>
          <p:cNvPr id="3" name="Content Placeholder 2"/>
          <p:cNvSpPr>
            <a:spLocks noGrp="1"/>
          </p:cNvSpPr>
          <p:nvPr>
            <p:ph idx="1"/>
          </p:nvPr>
        </p:nvSpPr>
        <p:spPr>
          <a:xfrm>
            <a:off x="838200" y="1513490"/>
            <a:ext cx="7206021" cy="5344510"/>
          </a:xfrm>
        </p:spPr>
        <p:txBody>
          <a:bodyPr>
            <a:normAutofit fontScale="92500" lnSpcReduction="10000"/>
          </a:bodyPr>
          <a:lstStyle/>
          <a:p>
            <a:r>
              <a:rPr lang="pt-BR" dirty="0"/>
              <a:t>Em termos gerais, uma </a:t>
            </a:r>
            <a:r>
              <a:rPr lang="pt-BR" b="1" i="1" dirty="0"/>
              <a:t>rede neural </a:t>
            </a:r>
            <a:r>
              <a:rPr lang="pt-BR" dirty="0"/>
              <a:t>nada mais é do que uma coleção de </a:t>
            </a:r>
            <a:r>
              <a:rPr lang="pt-BR" b="1" i="1" dirty="0"/>
              <a:t>neurônios </a:t>
            </a:r>
            <a:r>
              <a:rPr lang="pt-BR" dirty="0" smtClean="0"/>
              <a:t>conectados </a:t>
            </a:r>
            <a:r>
              <a:rPr lang="pt-BR" dirty="0"/>
              <a:t>entre si através de </a:t>
            </a:r>
            <a:r>
              <a:rPr lang="pt-BR" b="1" i="1" dirty="0"/>
              <a:t>ligações </a:t>
            </a:r>
            <a:r>
              <a:rPr lang="pt-BR" b="1" i="1" dirty="0" smtClean="0"/>
              <a:t>direcionadas </a:t>
            </a:r>
            <a:r>
              <a:rPr lang="pt-BR" dirty="0" smtClean="0"/>
              <a:t>(ou seja, as conexões têm uma direção associada). </a:t>
            </a:r>
            <a:endParaRPr lang="pt-BR" dirty="0"/>
          </a:p>
          <a:p>
            <a:r>
              <a:rPr lang="pt-BR" dirty="0"/>
              <a:t>As propriedades da </a:t>
            </a:r>
            <a:r>
              <a:rPr lang="pt-BR" b="1" i="1" dirty="0"/>
              <a:t>rede neural </a:t>
            </a:r>
            <a:r>
              <a:rPr lang="pt-BR" dirty="0"/>
              <a:t>são determinadas por sua </a:t>
            </a:r>
            <a:r>
              <a:rPr lang="pt-BR" b="1" i="1" dirty="0"/>
              <a:t>topologia</a:t>
            </a:r>
            <a:r>
              <a:rPr lang="pt-BR" dirty="0"/>
              <a:t> e pelas propriedades dos </a:t>
            </a:r>
            <a:r>
              <a:rPr lang="pt-BR" b="1" i="1" dirty="0" smtClean="0"/>
              <a:t>neurônios</a:t>
            </a:r>
            <a:r>
              <a:rPr lang="pt-BR" dirty="0" smtClean="0"/>
              <a:t> (e.g., função de ativação e pesos).</a:t>
            </a:r>
            <a:endParaRPr lang="pt-BR" dirty="0"/>
          </a:p>
          <a:p>
            <a:r>
              <a:rPr lang="pt-BR" dirty="0"/>
              <a:t>Algumas das limitações dos </a:t>
            </a:r>
            <a:r>
              <a:rPr lang="pt-BR" b="1" i="1" dirty="0"/>
              <a:t>perceptrons</a:t>
            </a:r>
            <a:r>
              <a:rPr lang="pt-BR" dirty="0"/>
              <a:t> (e.g., classificação apenas de classes linearmente separáveis) podem ser eliminadas adicionando-se camadas </a:t>
            </a:r>
            <a:r>
              <a:rPr lang="pt-BR" dirty="0" smtClean="0"/>
              <a:t>intermediárias (também chamadas de ocultas ou escondidas) </a:t>
            </a:r>
            <a:r>
              <a:rPr lang="pt-BR" dirty="0"/>
              <a:t>de </a:t>
            </a:r>
            <a:r>
              <a:rPr lang="pt-BR" b="1" i="1" dirty="0"/>
              <a:t>perceptrons</a:t>
            </a:r>
            <a:r>
              <a:rPr lang="pt-BR" dirty="0"/>
              <a:t>. </a:t>
            </a:r>
          </a:p>
          <a:p>
            <a:r>
              <a:rPr lang="pt-BR" dirty="0"/>
              <a:t>A RNA resultante é denominada </a:t>
            </a:r>
            <a:r>
              <a:rPr lang="pt-BR" b="1" i="1" dirty="0"/>
              <a:t>Perceptron de Múltiplas Camadas</a:t>
            </a:r>
            <a:r>
              <a:rPr lang="pt-BR" dirty="0"/>
              <a:t> </a:t>
            </a:r>
            <a:r>
              <a:rPr lang="pt-BR" dirty="0" smtClean="0"/>
              <a:t>(em inglês, </a:t>
            </a:r>
            <a:r>
              <a:rPr lang="pt-BR" i="1" dirty="0"/>
              <a:t>Multilayer Perceptron</a:t>
            </a:r>
            <a:r>
              <a:rPr lang="pt-BR" dirty="0"/>
              <a:t> - MLP).</a:t>
            </a:r>
          </a:p>
          <a:p>
            <a:endParaRPr lang="pt-BR"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66993" y="2240280"/>
            <a:ext cx="4325007" cy="3537386"/>
          </a:xfrm>
          <a:prstGeom prst="rect">
            <a:avLst/>
          </a:prstGeom>
        </p:spPr>
      </p:pic>
      <p:sp>
        <p:nvSpPr>
          <p:cNvPr id="5" name="TextBox 4"/>
          <p:cNvSpPr txBox="1"/>
          <p:nvPr/>
        </p:nvSpPr>
        <p:spPr>
          <a:xfrm>
            <a:off x="8663405" y="1559875"/>
            <a:ext cx="1877369" cy="461665"/>
          </a:xfrm>
          <a:prstGeom prst="rect">
            <a:avLst/>
          </a:prstGeom>
          <a:noFill/>
        </p:spPr>
        <p:txBody>
          <a:bodyPr wrap="square" rtlCol="0">
            <a:spAutoFit/>
          </a:bodyPr>
          <a:lstStyle/>
          <a:p>
            <a:pPr algn="ctr"/>
            <a:r>
              <a:rPr lang="pt-BR" sz="1200" b="1" dirty="0" smtClean="0">
                <a:solidFill>
                  <a:srgbClr val="FF0000"/>
                </a:solidFill>
              </a:rPr>
              <a:t>Cada ligação tem um peso (sináptico) associado.</a:t>
            </a:r>
            <a:endParaRPr lang="pt-BR" sz="1200" b="1" dirty="0">
              <a:solidFill>
                <a:srgbClr val="FF0000"/>
              </a:solidFill>
            </a:endParaRPr>
          </a:p>
        </p:txBody>
      </p:sp>
      <p:sp>
        <p:nvSpPr>
          <p:cNvPr id="6" name="Rectangle 5"/>
          <p:cNvSpPr/>
          <p:nvPr/>
        </p:nvSpPr>
        <p:spPr>
          <a:xfrm>
            <a:off x="9008162" y="6056223"/>
            <a:ext cx="2466083" cy="523220"/>
          </a:xfrm>
          <a:prstGeom prst="rect">
            <a:avLst/>
          </a:prstGeom>
        </p:spPr>
        <p:txBody>
          <a:bodyPr wrap="square">
            <a:spAutoFit/>
          </a:bodyPr>
          <a:lstStyle/>
          <a:p>
            <a:pPr algn="ctr"/>
            <a:r>
              <a:rPr lang="pt-BR" sz="1400" b="1" dirty="0" smtClean="0"/>
              <a:t>OBS.</a:t>
            </a:r>
            <a:r>
              <a:rPr lang="pt-BR" sz="1400" dirty="0" smtClean="0"/>
              <a:t>: Neurônios também </a:t>
            </a:r>
            <a:r>
              <a:rPr lang="pt-BR" sz="1400" dirty="0"/>
              <a:t>são chamados de </a:t>
            </a:r>
            <a:r>
              <a:rPr lang="pt-BR" sz="1400" b="1" i="1" dirty="0"/>
              <a:t>nós</a:t>
            </a:r>
            <a:r>
              <a:rPr lang="pt-BR" sz="1400" dirty="0"/>
              <a:t> ou </a:t>
            </a:r>
            <a:r>
              <a:rPr lang="pt-BR" sz="1400" b="1" i="1" dirty="0" smtClean="0"/>
              <a:t>unidades</a:t>
            </a:r>
            <a:r>
              <a:rPr lang="pt-BR" sz="1400" dirty="0" smtClean="0"/>
              <a:t>.</a:t>
            </a:r>
            <a:endParaRPr lang="pt-BR" sz="1400" dirty="0"/>
          </a:p>
        </p:txBody>
      </p:sp>
    </p:spTree>
    <p:extLst>
      <p:ext uri="{BB962C8B-B14F-4D97-AF65-F5344CB8AC3E}">
        <p14:creationId xmlns:p14="http://schemas.microsoft.com/office/powerpoint/2010/main" val="10835519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572"/>
            <a:ext cx="10515600" cy="1325563"/>
          </a:xfrm>
        </p:spPr>
        <p:txBody>
          <a:bodyPr/>
          <a:lstStyle/>
          <a:p>
            <a:r>
              <a:rPr lang="pt-BR" dirty="0"/>
              <a:t>Perceptron de Múltiplas Camadas</a:t>
            </a:r>
          </a:p>
        </p:txBody>
      </p:sp>
      <p:sp>
        <p:nvSpPr>
          <p:cNvPr id="3" name="Content Placeholder 2"/>
          <p:cNvSpPr>
            <a:spLocks noGrp="1"/>
          </p:cNvSpPr>
          <p:nvPr>
            <p:ph idx="1"/>
          </p:nvPr>
        </p:nvSpPr>
        <p:spPr>
          <a:xfrm>
            <a:off x="838200" y="1778614"/>
            <a:ext cx="6387656" cy="5079386"/>
          </a:xfrm>
        </p:spPr>
        <p:txBody>
          <a:bodyPr>
            <a:normAutofit/>
          </a:bodyPr>
          <a:lstStyle/>
          <a:p>
            <a:r>
              <a:rPr lang="pt-BR" dirty="0"/>
              <a:t>Um exemplo de rede </a:t>
            </a:r>
            <a:r>
              <a:rPr lang="pt-BR" dirty="0" smtClean="0"/>
              <a:t>MLP </a:t>
            </a:r>
            <a:r>
              <a:rPr lang="pt-BR" dirty="0"/>
              <a:t>com duas </a:t>
            </a:r>
            <a:r>
              <a:rPr lang="pt-BR" dirty="0" smtClean="0"/>
              <a:t>camadas intermediárias </a:t>
            </a:r>
            <a:r>
              <a:rPr lang="pt-BR" dirty="0"/>
              <a:t>é mostrado na figura ao lado.</a:t>
            </a:r>
          </a:p>
          <a:p>
            <a:r>
              <a:rPr lang="pt-BR" dirty="0"/>
              <a:t>As RNAs são o coração do Deep Learning. </a:t>
            </a:r>
            <a:endParaRPr lang="pt-BR" dirty="0" smtClean="0"/>
          </a:p>
          <a:p>
            <a:pPr lvl="1">
              <a:buFont typeface="Wingdings" panose="05000000000000000000" pitchFamily="2" charset="2"/>
              <a:buChar char="§"/>
            </a:pPr>
            <a:r>
              <a:rPr lang="pt-BR" dirty="0" smtClean="0"/>
              <a:t>Quando </a:t>
            </a:r>
            <a:r>
              <a:rPr lang="pt-BR" dirty="0"/>
              <a:t>uma RNA tem duas ou mais camadas escondidas, ela é chamada de </a:t>
            </a:r>
            <a:r>
              <a:rPr lang="pt-BR" b="1" i="1" dirty="0"/>
              <a:t>rede neural profunda</a:t>
            </a:r>
            <a:r>
              <a:rPr lang="pt-BR" dirty="0"/>
              <a:t> (ou </a:t>
            </a:r>
            <a:r>
              <a:rPr lang="pt-BR" dirty="0" smtClean="0"/>
              <a:t>em </a:t>
            </a:r>
            <a:r>
              <a:rPr lang="pt-BR" dirty="0"/>
              <a:t>inglês </a:t>
            </a:r>
            <a:r>
              <a:rPr lang="pt-BR" i="1" dirty="0"/>
              <a:t>Deep Neural Network </a:t>
            </a:r>
            <a:r>
              <a:rPr lang="pt-BR" dirty="0"/>
              <a:t>- DNN).</a:t>
            </a:r>
          </a:p>
          <a:p>
            <a:r>
              <a:rPr lang="pt-BR" b="1" dirty="0"/>
              <a:t>OBS</a:t>
            </a:r>
            <a:r>
              <a:rPr lang="pt-BR" dirty="0"/>
              <a:t>.: Em particular, uma MLP pode resolver o problema do XOR (lembre-se que um </a:t>
            </a:r>
            <a:r>
              <a:rPr lang="pt-BR" b="1" i="1" dirty="0"/>
              <a:t>perceptron</a:t>
            </a:r>
            <a:r>
              <a:rPr lang="pt-BR" dirty="0"/>
              <a:t> não é capaz de realizar essa tarefa</a:t>
            </a:r>
            <a:r>
              <a:rPr lang="pt-BR" dirty="0" smtClean="0"/>
              <a:t>).</a:t>
            </a:r>
            <a:endParaRPr lang="pt-BR"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25856" y="2240280"/>
            <a:ext cx="4951955" cy="4050161"/>
          </a:xfrm>
          <a:prstGeom prst="rect">
            <a:avLst/>
          </a:prstGeom>
        </p:spPr>
      </p:pic>
      <p:sp>
        <p:nvSpPr>
          <p:cNvPr id="8" name="TextBox 7"/>
          <p:cNvSpPr txBox="1"/>
          <p:nvPr/>
        </p:nvSpPr>
        <p:spPr>
          <a:xfrm>
            <a:off x="8296323" y="1571968"/>
            <a:ext cx="1877369" cy="461665"/>
          </a:xfrm>
          <a:prstGeom prst="rect">
            <a:avLst/>
          </a:prstGeom>
          <a:noFill/>
        </p:spPr>
        <p:txBody>
          <a:bodyPr wrap="square" rtlCol="0">
            <a:spAutoFit/>
          </a:bodyPr>
          <a:lstStyle/>
          <a:p>
            <a:pPr algn="ctr"/>
            <a:r>
              <a:rPr lang="pt-BR" sz="1200" b="1" dirty="0" smtClean="0">
                <a:solidFill>
                  <a:srgbClr val="FF0000"/>
                </a:solidFill>
              </a:rPr>
              <a:t>Cada ligação tem um peso (sináptico) associado.</a:t>
            </a:r>
            <a:endParaRPr lang="pt-BR" sz="1200" b="1" dirty="0">
              <a:solidFill>
                <a:srgbClr val="FF0000"/>
              </a:solidFill>
            </a:endParaRPr>
          </a:p>
        </p:txBody>
      </p:sp>
    </p:spTree>
    <p:extLst>
      <p:ext uri="{BB962C8B-B14F-4D97-AF65-F5344CB8AC3E}">
        <p14:creationId xmlns:p14="http://schemas.microsoft.com/office/powerpoint/2010/main" val="39614198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Perceptron de Múltiplas Camadas</a:t>
            </a:r>
          </a:p>
        </p:txBody>
      </p:sp>
      <p:sp>
        <p:nvSpPr>
          <p:cNvPr id="3" name="Content Placeholder 2"/>
          <p:cNvSpPr>
            <a:spLocks noGrp="1"/>
          </p:cNvSpPr>
          <p:nvPr>
            <p:ph idx="1"/>
          </p:nvPr>
        </p:nvSpPr>
        <p:spPr>
          <a:xfrm>
            <a:off x="838199" y="1825624"/>
            <a:ext cx="11078497" cy="5032376"/>
          </a:xfrm>
        </p:spPr>
        <p:txBody>
          <a:bodyPr>
            <a:normAutofit/>
          </a:bodyPr>
          <a:lstStyle/>
          <a:p>
            <a:r>
              <a:rPr lang="pt-BR" dirty="0"/>
              <a:t>A </a:t>
            </a:r>
            <a:r>
              <a:rPr lang="pt-BR" b="1" i="1" dirty="0"/>
              <a:t>camada de entrada </a:t>
            </a:r>
            <a:r>
              <a:rPr lang="pt-BR" dirty="0"/>
              <a:t>é o ponto de transferência dos </a:t>
            </a:r>
            <a:r>
              <a:rPr lang="pt-BR" b="1" i="1" dirty="0"/>
              <a:t>atributos</a:t>
            </a:r>
            <a:r>
              <a:rPr lang="pt-BR" dirty="0"/>
              <a:t> à rede. </a:t>
            </a:r>
          </a:p>
          <a:p>
            <a:r>
              <a:rPr lang="pt-BR" dirty="0"/>
              <a:t>As </a:t>
            </a:r>
            <a:r>
              <a:rPr lang="pt-BR" b="1" i="1" dirty="0"/>
              <a:t>camadas intermediárias </a:t>
            </a:r>
            <a:r>
              <a:rPr lang="pt-BR" dirty="0"/>
              <a:t>realizam </a:t>
            </a:r>
            <a:r>
              <a:rPr lang="pt-BR" b="1" i="1" dirty="0"/>
              <a:t>mapeamentos não-lineares </a:t>
            </a:r>
            <a:r>
              <a:rPr lang="pt-BR" dirty="0"/>
              <a:t>que, idealmente, vão tornando a informação contida nos dados mais </a:t>
            </a:r>
            <a:r>
              <a:rPr lang="pt-BR" b="1" i="1" dirty="0"/>
              <a:t>“explícita” </a:t>
            </a:r>
            <a:r>
              <a:rPr lang="pt-BR" dirty="0"/>
              <a:t>do ponto de vista da tarefa que se deseja realizar. </a:t>
            </a:r>
            <a:endParaRPr lang="pt-BR" dirty="0" smtClean="0"/>
          </a:p>
          <a:p>
            <a:pPr lvl="1">
              <a:buFont typeface="Wingdings" panose="05000000000000000000" pitchFamily="2" charset="2"/>
              <a:buChar char="§"/>
            </a:pPr>
            <a:r>
              <a:rPr lang="pt-BR" dirty="0" smtClean="0"/>
              <a:t>Os mapeamentos são não-lineares devido às funções de ativação utilizadas não serem lineares.</a:t>
            </a:r>
            <a:endParaRPr lang="pt-BR" dirty="0"/>
          </a:p>
          <a:p>
            <a:r>
              <a:rPr lang="pt-BR" dirty="0"/>
              <a:t>Por fim, os </a:t>
            </a:r>
            <a:r>
              <a:rPr lang="pt-BR" b="1" i="1" dirty="0"/>
              <a:t>neurônios</a:t>
            </a:r>
            <a:r>
              <a:rPr lang="pt-BR" dirty="0"/>
              <a:t> da </a:t>
            </a:r>
            <a:r>
              <a:rPr lang="pt-BR" b="1" i="1" dirty="0"/>
              <a:t>camada de saída </a:t>
            </a:r>
            <a:r>
              <a:rPr lang="pt-BR" dirty="0"/>
              <a:t>combinam a informação que lhes é oferecida pela última camada intermediária para formar as saídas.</a:t>
            </a:r>
          </a:p>
          <a:p>
            <a:r>
              <a:rPr lang="pt-BR" dirty="0"/>
              <a:t>Redes MLPs são formadas por múltiplas camadas de </a:t>
            </a:r>
            <a:r>
              <a:rPr lang="pt-BR" b="1" i="1" dirty="0"/>
              <a:t>Perceptrons</a:t>
            </a:r>
            <a:r>
              <a:rPr lang="pt-BR" dirty="0"/>
              <a:t>:</a:t>
            </a:r>
          </a:p>
          <a:p>
            <a:pPr lvl="1">
              <a:buFont typeface="Wingdings" panose="05000000000000000000" pitchFamily="2" charset="2"/>
              <a:buChar char="§"/>
            </a:pPr>
            <a:r>
              <a:rPr lang="pt-BR" dirty="0"/>
              <a:t>P</a:t>
            </a:r>
            <a:r>
              <a:rPr lang="pt-BR" dirty="0" smtClean="0"/>
              <a:t>ortanto</a:t>
            </a:r>
            <a:r>
              <a:rPr lang="pt-BR" dirty="0"/>
              <a:t>, tais redes têm por base o </a:t>
            </a:r>
            <a:r>
              <a:rPr lang="pt-BR" b="1" i="1" dirty="0"/>
              <a:t>modelo de neurônio do </a:t>
            </a:r>
            <a:r>
              <a:rPr lang="pt-BR" b="1" i="1" dirty="0" smtClean="0"/>
              <a:t>Perceptron</a:t>
            </a:r>
            <a:r>
              <a:rPr lang="pt-BR" dirty="0"/>
              <a:t>. </a:t>
            </a:r>
          </a:p>
          <a:p>
            <a:r>
              <a:rPr lang="pt-BR" dirty="0"/>
              <a:t>Esse modelo, discutido anteriormente, é mostrado na figura seguinte</a:t>
            </a:r>
            <a:r>
              <a:rPr lang="pt-BR" dirty="0" smtClean="0"/>
              <a:t>.</a:t>
            </a:r>
            <a:endParaRPr lang="pt-BR" dirty="0"/>
          </a:p>
        </p:txBody>
      </p:sp>
    </p:spTree>
    <p:extLst>
      <p:ext uri="{BB962C8B-B14F-4D97-AF65-F5344CB8AC3E}">
        <p14:creationId xmlns:p14="http://schemas.microsoft.com/office/powerpoint/2010/main" val="1994026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Perceptron de Múltiplas Camadas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7188200" cy="5032376"/>
              </a:xfrm>
            </p:spPr>
            <p:txBody>
              <a:bodyPr>
                <a:normAutofit fontScale="77500" lnSpcReduction="20000"/>
              </a:bodyPr>
              <a:lstStyle/>
              <a:p>
                <a:r>
                  <a:rPr lang="pt-BR" dirty="0"/>
                  <a:t>Uma </a:t>
                </a:r>
                <a:r>
                  <a:rPr lang="pt-BR" b="1" i="1" dirty="0"/>
                  <a:t>ligação</a:t>
                </a:r>
                <a:r>
                  <a:rPr lang="pt-BR" dirty="0"/>
                  <a:t> do </a:t>
                </a:r>
                <a:r>
                  <a:rPr lang="pt-BR" b="1" i="1" dirty="0"/>
                  <a:t>nó</a:t>
                </a:r>
                <a:r>
                  <a:rPr lang="pt-BR" dirty="0"/>
                  <a:t> </a:t>
                </a:r>
                <a14:m>
                  <m:oMath xmlns:m="http://schemas.openxmlformats.org/officeDocument/2006/math">
                    <m:r>
                      <a:rPr lang="pt-BR" i="1">
                        <a:latin typeface="Cambria Math" panose="02040503050406030204" pitchFamily="18" charset="0"/>
                      </a:rPr>
                      <m:t>𝑖</m:t>
                    </m:r>
                  </m:oMath>
                </a14:m>
                <a:r>
                  <a:rPr lang="pt-BR" dirty="0"/>
                  <a:t> para o </a:t>
                </a:r>
                <a:r>
                  <a:rPr lang="pt-BR" b="1" i="1" dirty="0"/>
                  <a:t>nó</a:t>
                </a:r>
                <a:r>
                  <a:rPr lang="pt-BR" dirty="0"/>
                  <a:t> </a:t>
                </a:r>
                <a14:m>
                  <m:oMath xmlns:m="http://schemas.openxmlformats.org/officeDocument/2006/math">
                    <m:r>
                      <a:rPr lang="pt-BR" i="1">
                        <a:latin typeface="Cambria Math" panose="02040503050406030204" pitchFamily="18" charset="0"/>
                      </a:rPr>
                      <m:t>𝑗</m:t>
                    </m:r>
                  </m:oMath>
                </a14:m>
                <a:r>
                  <a:rPr lang="pt-BR" dirty="0"/>
                  <a:t> serve para propagar o sinal de ativação do </a:t>
                </a:r>
                <a:r>
                  <a:rPr lang="pt-BR" b="1" i="1" dirty="0"/>
                  <a:t>nó</a:t>
                </a:r>
                <a:r>
                  <a:rPr lang="pt-BR" dirty="0"/>
                  <a:t> </a:t>
                </a:r>
                <a14:m>
                  <m:oMath xmlns:m="http://schemas.openxmlformats.org/officeDocument/2006/math">
                    <m:r>
                      <a:rPr lang="pt-BR" i="1">
                        <a:latin typeface="Cambria Math" panose="02040503050406030204" pitchFamily="18" charset="0"/>
                      </a:rPr>
                      <m:t>𝑖</m:t>
                    </m:r>
                  </m:oMath>
                </a14:m>
                <a:r>
                  <a:rPr lang="pt-BR" dirty="0"/>
                  <a:t> para o </a:t>
                </a:r>
                <a:r>
                  <a:rPr lang="pt-BR" b="1" i="1" dirty="0"/>
                  <a:t>nó</a:t>
                </a:r>
                <a:r>
                  <a:rPr lang="pt-BR" dirty="0"/>
                  <a:t> </a:t>
                </a:r>
                <a14:m>
                  <m:oMath xmlns:m="http://schemas.openxmlformats.org/officeDocument/2006/math">
                    <m:r>
                      <a:rPr lang="pt-BR" i="1">
                        <a:latin typeface="Cambria Math" panose="02040503050406030204" pitchFamily="18" charset="0"/>
                      </a:rPr>
                      <m:t>𝑗</m:t>
                    </m:r>
                  </m:oMath>
                </a14:m>
                <a:r>
                  <a:rPr lang="pt-BR" dirty="0"/>
                  <a:t>. </a:t>
                </a:r>
                <a:r>
                  <a:rPr lang="pt-BR" dirty="0" smtClean="0"/>
                  <a:t>Cada </a:t>
                </a:r>
                <a:r>
                  <a:rPr lang="pt-BR" b="1" i="1" dirty="0"/>
                  <a:t>ligação</a:t>
                </a:r>
                <a:r>
                  <a:rPr lang="pt-BR" dirty="0"/>
                  <a:t> tem um </a:t>
                </a:r>
                <a:r>
                  <a:rPr lang="pt-BR" b="1" i="1" dirty="0"/>
                  <a:t>peso</a:t>
                </a:r>
                <a:r>
                  <a:rPr lang="pt-BR" dirty="0"/>
                  <a:t> associado,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oMath>
                </a14:m>
                <a:r>
                  <a:rPr lang="pt-BR" dirty="0"/>
                  <a:t>, que determina a </a:t>
                </a:r>
                <a:r>
                  <a:rPr lang="pt-BR" b="1" i="1" dirty="0"/>
                  <a:t>força</a:t>
                </a:r>
                <a:r>
                  <a:rPr lang="pt-BR" dirty="0"/>
                  <a:t> e o </a:t>
                </a:r>
                <a:r>
                  <a:rPr lang="pt-BR" b="1" i="1" dirty="0"/>
                  <a:t>sinal</a:t>
                </a:r>
                <a:r>
                  <a:rPr lang="pt-BR" dirty="0"/>
                  <a:t> da </a:t>
                </a:r>
                <a:r>
                  <a:rPr lang="pt-BR" b="1" i="1" dirty="0"/>
                  <a:t>ligação</a:t>
                </a:r>
                <a:r>
                  <a:rPr lang="pt-BR" dirty="0"/>
                  <a:t>.</a:t>
                </a:r>
              </a:p>
              <a:p>
                <a:r>
                  <a:rPr lang="pt-BR" dirty="0" smtClean="0"/>
                  <a:t>Cada </a:t>
                </a:r>
                <a:r>
                  <a:rPr lang="pt-BR" b="1" i="1" dirty="0"/>
                  <a:t>nó</a:t>
                </a:r>
                <a:r>
                  <a:rPr lang="pt-BR" dirty="0"/>
                  <a:t> tem a entrada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oMath>
                </a14:m>
                <a:r>
                  <a:rPr lang="pt-BR" dirty="0" smtClean="0"/>
                  <a:t> sempre </a:t>
                </a:r>
                <a:r>
                  <a:rPr lang="pt-BR" dirty="0"/>
                  <a:t>com valor igual a 1 e um peso associado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0</m:t>
                        </m:r>
                        <m:r>
                          <a:rPr lang="pt-BR" i="1">
                            <a:latin typeface="Cambria Math" panose="02040503050406030204" pitchFamily="18" charset="0"/>
                          </a:rPr>
                          <m:t>𝑗</m:t>
                        </m:r>
                      </m:sub>
                    </m:sSub>
                  </m:oMath>
                </a14:m>
                <a:r>
                  <a:rPr lang="pt-BR" dirty="0"/>
                  <a:t>. Ou seja, esta entrada não está conectada a nenhum outro </a:t>
                </a:r>
                <a:r>
                  <a:rPr lang="pt-BR" b="1" i="1" dirty="0"/>
                  <a:t>nó</a:t>
                </a:r>
                <a:r>
                  <a:rPr lang="pt-BR" dirty="0"/>
                  <a:t>.</a:t>
                </a:r>
              </a:p>
              <a:p>
                <a:r>
                  <a:rPr lang="pt-BR" dirty="0"/>
                  <a:t>Cada </a:t>
                </a:r>
                <a:r>
                  <a:rPr lang="pt-BR" b="1" i="1" dirty="0"/>
                  <a:t>nó</a:t>
                </a:r>
                <a:r>
                  <a:rPr lang="pt-BR" dirty="0"/>
                  <a:t> </a:t>
                </a:r>
                <a14:m>
                  <m:oMath xmlns:m="http://schemas.openxmlformats.org/officeDocument/2006/math">
                    <m:r>
                      <a:rPr lang="pt-BR" i="1">
                        <a:latin typeface="Cambria Math" panose="02040503050406030204" pitchFamily="18" charset="0"/>
                      </a:rPr>
                      <m:t>𝑗</m:t>
                    </m:r>
                  </m:oMath>
                </a14:m>
                <a:r>
                  <a:rPr lang="pt-BR" dirty="0"/>
                  <a:t>, calcula </a:t>
                </a:r>
                <a:r>
                  <a:rPr lang="pt-BR" dirty="0" smtClean="0"/>
                  <a:t>a soma </a:t>
                </a:r>
                <a:r>
                  <a:rPr lang="pt-BR" dirty="0"/>
                  <a:t>ponderada de suas entrada da seguinte forma</a:t>
                </a:r>
              </a:p>
              <a:p>
                <a:pPr marL="0" indent="0" algn="ctr">
                  <a:buNone/>
                </a:pPr>
                <a14:m>
                  <m:oMath xmlns:m="http://schemas.openxmlformats.org/officeDocument/2006/math">
                    <m:r>
                      <a:rPr lang="pt-BR" b="0" i="1" smtClean="0">
                        <a:latin typeface="Cambria Math" panose="02040503050406030204" pitchFamily="18" charset="0"/>
                      </a:rPr>
                      <m:t>𝑔</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r>
                      <a:rPr lang="pt-BR" i="1">
                        <a:latin typeface="Cambria Math" panose="02040503050406030204" pitchFamily="18" charset="0"/>
                      </a:rPr>
                      <m:t>=</m:t>
                    </m:r>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b="0" i="1" smtClean="0">
                            <a:latin typeface="Cambria Math" panose="02040503050406030204" pitchFamily="18" charset="0"/>
                          </a:rPr>
                          <m:t>𝐾</m:t>
                        </m:r>
                      </m:sup>
                      <m:e>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e>
                    </m:nary>
                  </m:oMath>
                </a14:m>
                <a:r>
                  <a:rPr lang="pt-BR" dirty="0"/>
                  <a:t>.</a:t>
                </a:r>
              </a:p>
              <a:p>
                <a:r>
                  <a:rPr lang="pt-BR" dirty="0"/>
                  <a:t>Em seguida, o </a:t>
                </a:r>
                <a:r>
                  <a:rPr lang="pt-BR" b="1" i="1" dirty="0"/>
                  <a:t>nó</a:t>
                </a:r>
                <a:r>
                  <a:rPr lang="pt-BR" dirty="0"/>
                  <a:t> aplica uma </a:t>
                </a:r>
                <a:r>
                  <a:rPr lang="pt-BR" b="1" i="1" dirty="0"/>
                  <a:t>função de ativação</a:t>
                </a:r>
                <a:r>
                  <a:rPr lang="pt-BR" dirty="0"/>
                  <a:t> (ou de limiar),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oMath>
                </a14:m>
                <a:r>
                  <a:rPr lang="pt-BR" dirty="0"/>
                  <a:t>, ao somatório acima para obter sua saída</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i="1">
                                <a:latin typeface="Cambria Math" panose="02040503050406030204" pitchFamily="18" charset="0"/>
                              </a:rPr>
                              <m:t>𝑁</m:t>
                            </m:r>
                          </m:sup>
                          <m:e>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e>
                        </m:nary>
                      </m:e>
                    </m:d>
                    <m:r>
                      <a:rPr lang="pt-BR">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b="1" i="1">
                                <a:latin typeface="Cambria Math" panose="02040503050406030204" pitchFamily="18" charset="0"/>
                              </a:rPr>
                              <m:t>𝒘</m:t>
                            </m:r>
                          </m:e>
                          <m:sup>
                            <m:r>
                              <a:rPr lang="pt-BR" i="1">
                                <a:latin typeface="Cambria Math" panose="02040503050406030204" pitchFamily="18" charset="0"/>
                              </a:rPr>
                              <m:t>𝑇</m:t>
                            </m:r>
                          </m:sup>
                        </m:sSup>
                        <m:r>
                          <a:rPr lang="pt-BR" b="1" i="1">
                            <a:latin typeface="Cambria Math" panose="02040503050406030204" pitchFamily="18" charset="0"/>
                          </a:rPr>
                          <m:t>𝒙</m:t>
                        </m:r>
                      </m:e>
                    </m:d>
                  </m:oMath>
                </a14:m>
                <a:r>
                  <a:rPr lang="pt-BR" dirty="0"/>
                  <a:t>.</a:t>
                </a:r>
              </a:p>
              <a:p>
                <a:r>
                  <a:rPr lang="pt-BR" dirty="0" smtClean="0"/>
                  <a:t>Existem </a:t>
                </a:r>
                <a:r>
                  <a:rPr lang="pt-BR" dirty="0"/>
                  <a:t>vários tipos de </a:t>
                </a:r>
                <a:r>
                  <a:rPr lang="pt-BR" b="1" i="1" dirty="0"/>
                  <a:t>funções de </a:t>
                </a:r>
                <a:r>
                  <a:rPr lang="pt-BR" b="1" i="1" dirty="0" smtClean="0"/>
                  <a:t>ativação</a:t>
                </a:r>
                <a:r>
                  <a:rPr lang="pt-BR" dirty="0"/>
                  <a:t> </a:t>
                </a:r>
                <a:r>
                  <a:rPr lang="pt-BR" dirty="0" smtClean="0"/>
                  <a:t>que </a:t>
                </a:r>
                <a:r>
                  <a:rPr lang="pt-BR" dirty="0"/>
                  <a:t>podem ser utilizadas pelos </a:t>
                </a:r>
                <a:r>
                  <a:rPr lang="pt-BR" b="1" i="1" dirty="0"/>
                  <a:t>nós</a:t>
                </a:r>
                <a:r>
                  <a:rPr lang="pt-BR" dirty="0"/>
                  <a:t> de uma rede MLP.</a:t>
                </a:r>
              </a:p>
              <a:p>
                <a:r>
                  <a:rPr lang="pt-BR" dirty="0" smtClean="0"/>
                  <a:t>Cada camada da rede pode usar funções de ativação diferentes.</a:t>
                </a:r>
                <a:endParaRPr lang="pt-BR" dirty="0"/>
              </a:p>
              <a:p>
                <a:endParaRPr lang="pt-BR" dirty="0"/>
              </a:p>
              <a:p>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7188200" cy="5032376"/>
              </a:xfrm>
              <a:blipFill rotWithShape="0">
                <a:blip r:embed="rId3"/>
                <a:stretch>
                  <a:fillRect l="-1018" t="-2421" r="-1442"/>
                </a:stretch>
              </a:blipFill>
            </p:spPr>
            <p:txBody>
              <a:bodyPr/>
              <a:lstStyle/>
              <a:p>
                <a:r>
                  <a:rPr lang="pt-BR">
                    <a:noFill/>
                  </a:rPr>
                  <a:t> </a:t>
                </a:r>
              </a:p>
            </p:txBody>
          </p:sp>
        </mc:Fallback>
      </mc:AlternateContent>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2062" y="2313816"/>
            <a:ext cx="4449938" cy="2058534"/>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8026400" y="4536939"/>
                <a:ext cx="4086942" cy="1264705"/>
              </a:xfrm>
              <a:prstGeom prst="rect">
                <a:avLst/>
              </a:prstGeom>
              <a:noFill/>
            </p:spPr>
            <p:txBody>
              <a:bodyPr wrap="square" rtlCol="0">
                <a:spAutoFit/>
              </a:bodyPr>
              <a:lstStyle/>
              <a:p>
                <a:pPr algn="ct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𝑗</m:t>
                        </m:r>
                      </m:sub>
                    </m:sSub>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nary>
                          <m:naryPr>
                            <m:chr m:val="∑"/>
                            <m:ctrlPr>
                              <a:rPr lang="pt-BR" b="0" i="1" smtClean="0">
                                <a:latin typeface="Cambria Math" panose="02040503050406030204" pitchFamily="18" charset="0"/>
                              </a:rPr>
                            </m:ctrlPr>
                          </m:naryPr>
                          <m:sub>
                            <m:r>
                              <m:rPr>
                                <m:brk m:alnAt="23"/>
                              </m:rPr>
                              <a:rPr lang="pt-BR" b="0" i="1" smtClean="0">
                                <a:latin typeface="Cambria Math" panose="02040503050406030204" pitchFamily="18" charset="0"/>
                              </a:rPr>
                              <m:t>𝑖</m:t>
                            </m:r>
                            <m:r>
                              <a:rPr lang="pt-BR" b="0" i="1" smtClean="0">
                                <a:latin typeface="Cambria Math" panose="02040503050406030204" pitchFamily="18" charset="0"/>
                              </a:rPr>
                              <m:t>=0</m:t>
                            </m:r>
                          </m:sub>
                          <m:sup>
                            <m:r>
                              <a:rPr lang="pt-BR" b="0" i="1" smtClean="0">
                                <a:latin typeface="Cambria Math" panose="02040503050406030204" pitchFamily="18" charset="0"/>
                              </a:rPr>
                              <m:t>𝐾</m:t>
                            </m:r>
                          </m:sup>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𝑖𝑗</m:t>
                                </m:r>
                              </m:sub>
                            </m:sSub>
                            <m:sSub>
                              <m:sSubPr>
                                <m:ctrlPr>
                                  <a:rPr lang="pt-BR" b="0"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𝑖</m:t>
                                </m:r>
                              </m:sub>
                            </m:sSub>
                          </m:e>
                        </m:nary>
                      </m:e>
                    </m:d>
                  </m:oMath>
                </a14:m>
                <a:r>
                  <a:rPr lang="pt-BR" dirty="0"/>
                  <a:t>,</a:t>
                </a:r>
              </a:p>
              <a:p>
                <a:r>
                  <a:rPr lang="pt-BR" dirty="0"/>
                  <a:t>onde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oMath>
                </a14:m>
                <a:r>
                  <a:rPr lang="pt-BR" dirty="0"/>
                  <a:t> é a saída d</a:t>
                </a:r>
                <a:r>
                  <a:rPr lang="pt-BR" dirty="0" smtClean="0"/>
                  <a:t>o nó </a:t>
                </a:r>
                <a14:m>
                  <m:oMath xmlns:m="http://schemas.openxmlformats.org/officeDocument/2006/math">
                    <m:r>
                      <a:rPr lang="pt-BR" i="1">
                        <a:latin typeface="Cambria Math" panose="02040503050406030204" pitchFamily="18" charset="0"/>
                      </a:rPr>
                      <m:t>𝑖</m:t>
                    </m:r>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oMath>
                </a14:m>
                <a:r>
                  <a:rPr lang="pt-BR" dirty="0"/>
                  <a:t> é o peso conectando a saída d</a:t>
                </a:r>
                <a:r>
                  <a:rPr lang="pt-BR" dirty="0" smtClean="0"/>
                  <a:t>o nó </a:t>
                </a:r>
                <a14:m>
                  <m:oMath xmlns:m="http://schemas.openxmlformats.org/officeDocument/2006/math">
                    <m:r>
                      <a:rPr lang="pt-BR" i="1">
                        <a:latin typeface="Cambria Math" panose="02040503050406030204" pitchFamily="18" charset="0"/>
                      </a:rPr>
                      <m:t>𝑖</m:t>
                    </m:r>
                  </m:oMath>
                </a14:m>
                <a:r>
                  <a:rPr lang="pt-BR" dirty="0"/>
                  <a:t> para </a:t>
                </a:r>
                <a:r>
                  <a:rPr lang="pt-BR" dirty="0" smtClean="0"/>
                  <a:t>este nó, </a:t>
                </a:r>
                <a:r>
                  <a:rPr lang="pt-BR" dirty="0"/>
                  <a:t>o</a:t>
                </a:r>
                <a:r>
                  <a:rPr lang="pt-BR" dirty="0" smtClean="0"/>
                  <a:t> nó </a:t>
                </a:r>
                <a14:m>
                  <m:oMath xmlns:m="http://schemas.openxmlformats.org/officeDocument/2006/math">
                    <m:r>
                      <a:rPr lang="pt-BR" b="0" i="1" smtClean="0">
                        <a:latin typeface="Cambria Math" panose="02040503050406030204" pitchFamily="18" charset="0"/>
                      </a:rPr>
                      <m:t>𝑗</m:t>
                    </m:r>
                  </m:oMath>
                </a14:m>
                <a:r>
                  <a:rPr lang="pt-BR" dirty="0"/>
                  <a:t>.</a:t>
                </a:r>
              </a:p>
            </p:txBody>
          </p:sp>
        </mc:Choice>
        <mc:Fallback xmlns="">
          <p:sp>
            <p:nvSpPr>
              <p:cNvPr id="5" name="TextBox 4"/>
              <p:cNvSpPr txBox="1">
                <a:spLocks noRot="1" noChangeAspect="1" noMove="1" noResize="1" noEditPoints="1" noAdjustHandles="1" noChangeArrowheads="1" noChangeShapeType="1" noTextEdit="1"/>
              </p:cNvSpPr>
              <p:nvPr/>
            </p:nvSpPr>
            <p:spPr>
              <a:xfrm>
                <a:off x="8026400" y="4536939"/>
                <a:ext cx="4086942" cy="1264705"/>
              </a:xfrm>
              <a:prstGeom prst="rect">
                <a:avLst/>
              </a:prstGeom>
              <a:blipFill rotWithShape="0">
                <a:blip r:embed="rId5"/>
                <a:stretch>
                  <a:fillRect l="-1343" t="-33173" b="-6731"/>
                </a:stretch>
              </a:blipFill>
            </p:spPr>
            <p:txBody>
              <a:bodyPr/>
              <a:lstStyle/>
              <a:p>
                <a:r>
                  <a:rPr lang="pt-BR">
                    <a:noFill/>
                  </a:rPr>
                  <a:t> </a:t>
                </a:r>
              </a:p>
            </p:txBody>
          </p:sp>
        </mc:Fallback>
      </mc:AlternateContent>
    </p:spTree>
    <p:extLst>
      <p:ext uri="{BB962C8B-B14F-4D97-AF65-F5344CB8AC3E}">
        <p14:creationId xmlns:p14="http://schemas.microsoft.com/office/powerpoint/2010/main" val="20923353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Funções de ativação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90688"/>
                <a:ext cx="11233638" cy="5167312"/>
              </a:xfrm>
            </p:spPr>
            <p:txBody>
              <a:bodyPr>
                <a:normAutofit fontScale="92500" lnSpcReduction="10000"/>
              </a:bodyPr>
              <a:lstStyle/>
              <a:p>
                <a:r>
                  <a:rPr lang="pt-BR" dirty="0" smtClean="0"/>
                  <a:t>Devido às suas características</a:t>
                </a:r>
                <a:r>
                  <a:rPr lang="pt-BR" dirty="0"/>
                  <a:t>, não </a:t>
                </a:r>
                <a:r>
                  <a:rPr lang="pt-BR" dirty="0" smtClean="0"/>
                  <a:t>se utiliza a </a:t>
                </a:r>
                <a:r>
                  <a:rPr lang="pt-BR" b="1" i="1" dirty="0"/>
                  <a:t>função degrau</a:t>
                </a:r>
                <a:r>
                  <a:rPr lang="pt-BR" dirty="0"/>
                  <a:t> como função de ativação em </a:t>
                </a:r>
                <a:r>
                  <a:rPr lang="pt-BR" dirty="0" smtClean="0"/>
                  <a:t>MLPs. </a:t>
                </a:r>
                <a:endParaRPr lang="pt-BR" dirty="0"/>
              </a:p>
              <a:p>
                <a:r>
                  <a:rPr lang="pt-BR" dirty="0"/>
                  <a:t>Até o surgimento das </a:t>
                </a:r>
                <a:r>
                  <a:rPr lang="pt-BR" b="1" i="1" dirty="0"/>
                  <a:t>redes neurais profundas</a:t>
                </a:r>
                <a:r>
                  <a:rPr lang="pt-BR" dirty="0"/>
                  <a:t>, a regra </a:t>
                </a:r>
                <a:r>
                  <a:rPr lang="pt-BR" dirty="0" smtClean="0"/>
                  <a:t>era </a:t>
                </a:r>
                <a:r>
                  <a:rPr lang="pt-BR" dirty="0"/>
                  <a:t>utilizar </a:t>
                </a:r>
                <a:r>
                  <a:rPr lang="pt-BR" dirty="0" smtClean="0"/>
                  <a:t>as </a:t>
                </a:r>
                <a:r>
                  <a:rPr lang="pt-BR" b="1" i="1" dirty="0" smtClean="0"/>
                  <a:t>funções </a:t>
                </a:r>
                <a:r>
                  <a:rPr lang="pt-BR" b="1" i="1" dirty="0"/>
                  <a:t>logística </a:t>
                </a:r>
                <a:r>
                  <a:rPr lang="pt-BR" dirty="0"/>
                  <a:t>ou </a:t>
                </a:r>
                <a:r>
                  <a:rPr lang="pt-BR" b="1" i="1" dirty="0" smtClean="0"/>
                  <a:t>tangente hiperbólica</a:t>
                </a:r>
                <a:r>
                  <a:rPr lang="pt-BR" dirty="0" smtClean="0"/>
                  <a:t>, que são versões suavizadas da função degrau</a:t>
                </a:r>
                <a:r>
                  <a:rPr lang="pt-BR" dirty="0"/>
                  <a:t>.</a:t>
                </a:r>
              </a:p>
              <a:p>
                <a:pPr lvl="1">
                  <a:buFont typeface="Wingdings" panose="05000000000000000000" pitchFamily="2" charset="2"/>
                  <a:buChar char="§"/>
                </a:pPr>
                <a:r>
                  <a:rPr lang="pt-BR" dirty="0"/>
                  <a:t>Essas funções possuem derivada definida e diferente de 0 em todos os pontos.</a:t>
                </a:r>
              </a:p>
              <a:p>
                <a:r>
                  <a:rPr lang="pt-BR" dirty="0"/>
                  <a:t>A </a:t>
                </a:r>
                <a:r>
                  <a:rPr lang="pt-BR" b="1" i="1" dirty="0"/>
                  <a:t>função logística</a:t>
                </a:r>
                <a:r>
                  <a:rPr lang="pt-BR" dirty="0"/>
                  <a:t> tem a seguinte expressão:</a:t>
                </a:r>
              </a:p>
              <a:p>
                <a:pPr marL="0" indent="0" algn="ctr">
                  <a:buNone/>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𝑗</m:t>
                          </m:r>
                        </m:sub>
                      </m:sSub>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sSub>
                            <m:sSubPr>
                              <m:ctrlPr>
                                <a:rPr lang="pt-BR" b="0" i="1" smtClean="0">
                                  <a:latin typeface="Cambria Math" panose="02040503050406030204" pitchFamily="18" charset="0"/>
                                </a:rPr>
                              </m:ctrlPr>
                            </m:sSubPr>
                            <m:e>
                              <m:r>
                                <a:rPr lang="pt-BR" b="0" i="1" smtClean="0">
                                  <a:latin typeface="Cambria Math" panose="02040503050406030204" pitchFamily="18" charset="0"/>
                                </a:rPr>
                                <m:t>𝑧</m:t>
                              </m:r>
                            </m:e>
                            <m:sub>
                              <m:r>
                                <a:rPr lang="pt-BR" b="0" i="1" smtClean="0">
                                  <a:latin typeface="Cambria Math" panose="02040503050406030204" pitchFamily="18" charset="0"/>
                                </a:rPr>
                                <m:t>𝑗</m:t>
                              </m:r>
                            </m:sub>
                          </m:sSub>
                        </m:e>
                      </m:d>
                      <m:r>
                        <a:rPr lang="pt-BR" b="0" i="1" smtClean="0">
                          <a:latin typeface="Cambria Math" panose="02040503050406030204" pitchFamily="18" charset="0"/>
                        </a:rPr>
                        <m:t>=</m:t>
                      </m:r>
                      <m:f>
                        <m:fPr>
                          <m:ctrlPr>
                            <a:rPr lang="pt-BR" b="0" i="1" smtClean="0">
                              <a:latin typeface="Cambria Math" panose="02040503050406030204" pitchFamily="18" charset="0"/>
                            </a:rPr>
                          </m:ctrlPr>
                        </m:fPr>
                        <m:num>
                          <m:sSup>
                            <m:sSupPr>
                              <m:ctrlPr>
                                <a:rPr lang="pt-BR" b="0" i="1" smtClean="0">
                                  <a:latin typeface="Cambria Math" panose="02040503050406030204" pitchFamily="18" charset="0"/>
                                </a:rPr>
                              </m:ctrlPr>
                            </m:sSupPr>
                            <m:e>
                              <m:r>
                                <a:rPr lang="pt-BR" b="0" i="1" smtClean="0">
                                  <a:latin typeface="Cambria Math" panose="02040503050406030204" pitchFamily="18" charset="0"/>
                                </a:rPr>
                                <m:t>𝑒</m:t>
                              </m:r>
                            </m:e>
                            <m:sup>
                              <m:r>
                                <a:rPr lang="pt-BR" b="0" i="1" smtClean="0">
                                  <a:latin typeface="Cambria Math" panose="02040503050406030204" pitchFamily="18" charset="0"/>
                                </a:rPr>
                                <m:t>𝑝</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num>
                        <m:den>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𝑝</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r>
                            <a:rPr lang="pt-BR" b="0" i="1" smtClean="0">
                              <a:latin typeface="Cambria Math" panose="02040503050406030204" pitchFamily="18" charset="0"/>
                            </a:rPr>
                            <m:t>+1</m:t>
                          </m:r>
                        </m:den>
                      </m:f>
                      <m:r>
                        <a:rPr lang="pt-BR" b="0" i="1" smtClean="0">
                          <a:latin typeface="Cambria Math" panose="02040503050406030204" pitchFamily="18" charset="0"/>
                        </a:rPr>
                        <m:t>=</m:t>
                      </m:r>
                      <m:f>
                        <m:fPr>
                          <m:ctrlPr>
                            <a:rPr lang="pt-BR" b="0" i="1" smtClean="0">
                              <a:latin typeface="Cambria Math" panose="02040503050406030204" pitchFamily="18" charset="0"/>
                            </a:rPr>
                          </m:ctrlPr>
                        </m:fPr>
                        <m:num>
                          <m:r>
                            <a:rPr lang="pt-BR" b="0" i="1" smtClean="0">
                              <a:latin typeface="Cambria Math" panose="02040503050406030204" pitchFamily="18" charset="0"/>
                            </a:rPr>
                            <m:t>1</m:t>
                          </m:r>
                        </m:num>
                        <m:den>
                          <m:r>
                            <a:rPr lang="pt-BR" b="0" i="1" smtClean="0">
                              <a:latin typeface="Cambria Math" panose="02040503050406030204" pitchFamily="18" charset="0"/>
                            </a:rPr>
                            <m:t>1+</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b="0" i="1" smtClean="0">
                                  <a:latin typeface="Cambria Math" panose="02040503050406030204" pitchFamily="18" charset="0"/>
                                </a:rPr>
                                <m:t>−</m:t>
                              </m:r>
                              <m:r>
                                <a:rPr lang="pt-BR" i="1">
                                  <a:latin typeface="Cambria Math" panose="02040503050406030204" pitchFamily="18" charset="0"/>
                                </a:rPr>
                                <m:t>𝑝</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den>
                      </m:f>
                      <m:r>
                        <a:rPr lang="pt-BR" b="0" i="1" smtClean="0">
                          <a:latin typeface="Cambria Math" panose="02040503050406030204" pitchFamily="18" charset="0"/>
                        </a:rPr>
                        <m:t>.</m:t>
                      </m:r>
                    </m:oMath>
                  </m:oMathPara>
                </a14:m>
                <a:endParaRPr lang="pt-BR" dirty="0"/>
              </a:p>
              <a:p>
                <a:r>
                  <a:rPr lang="pt-BR" dirty="0"/>
                  <a:t>Sua derivada é dada por</a:t>
                </a:r>
              </a:p>
              <a:p>
                <a:pPr marL="0" indent="0" algn="ctr">
                  <a:buNone/>
                </a:pPr>
                <a14:m>
                  <m:oMath xmlns:m="http://schemas.openxmlformats.org/officeDocument/2006/math">
                    <m:f>
                      <m:fPr>
                        <m:ctrlPr>
                          <a:rPr lang="pt-BR" i="1" smtClean="0">
                            <a:latin typeface="Cambria Math" panose="02040503050406030204" pitchFamily="18" charset="0"/>
                          </a:rPr>
                        </m:ctrlPr>
                      </m:fPr>
                      <m:num>
                        <m:r>
                          <a:rPr lang="pt-BR" i="1" smtClean="0">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smtClean="0">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b="0" i="1" smtClean="0">
                        <a:latin typeface="Cambria Math" panose="02040503050406030204" pitchFamily="18" charset="0"/>
                      </a:rPr>
                      <m:t>=</m:t>
                    </m:r>
                    <m:r>
                      <a:rPr lang="pt-BR" b="0" i="1" smtClean="0">
                        <a:latin typeface="Cambria Math" panose="02040503050406030204" pitchFamily="18" charset="0"/>
                      </a:rPr>
                      <m:t>𝑝</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d>
                      <m:dPr>
                        <m:ctrlPr>
                          <a:rPr lang="pt-BR" i="1" smtClean="0">
                            <a:latin typeface="Cambria Math" panose="02040503050406030204" pitchFamily="18" charset="0"/>
                          </a:rPr>
                        </m:ctrlPr>
                      </m:dPr>
                      <m:e>
                        <m:r>
                          <a:rPr lang="pt-BR" b="0" i="1" smtClean="0">
                            <a:latin typeface="Cambria Math" panose="02040503050406030204" pitchFamily="18" charset="0"/>
                          </a:rPr>
                          <m:t>1−</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e>
                    </m:d>
                    <m:r>
                      <a:rPr lang="pt-BR" b="0" i="1" smtClean="0">
                        <a:latin typeface="Cambria Math" panose="02040503050406030204" pitchFamily="18" charset="0"/>
                      </a:rPr>
                      <m:t>&gt;0</m:t>
                    </m:r>
                  </m:oMath>
                </a14:m>
                <a:r>
                  <a:rPr lang="pt-BR" dirty="0"/>
                  <a:t>,</a:t>
                </a:r>
              </a:p>
              <a:p>
                <a:pPr marL="0" indent="0">
                  <a:buNone/>
                </a:pPr>
                <a:r>
                  <a:rPr lang="pt-BR" dirty="0"/>
                  <a:t>onde </a:t>
                </a:r>
                <a14:m>
                  <m:oMath xmlns:m="http://schemas.openxmlformats.org/officeDocument/2006/math">
                    <m:r>
                      <a:rPr lang="pt-BR" b="0" i="1" smtClean="0">
                        <a:latin typeface="Cambria Math" panose="02040503050406030204" pitchFamily="18" charset="0"/>
                      </a:rPr>
                      <m:t>𝑝</m:t>
                    </m:r>
                  </m:oMath>
                </a14:m>
                <a:r>
                  <a:rPr lang="pt-BR" dirty="0"/>
                  <a:t> é o </a:t>
                </a:r>
                <a:r>
                  <a:rPr lang="pt-BR" b="1" i="1" dirty="0"/>
                  <a:t>fator de suavização </a:t>
                </a:r>
                <a:r>
                  <a:rPr lang="pt-BR" dirty="0"/>
                  <a:t>da função de ativação logística.</a:t>
                </a:r>
              </a:p>
              <a:p>
                <a:r>
                  <a:rPr lang="pt-BR" dirty="0"/>
                  <a:t>A derivada </a:t>
                </a:r>
                <a:r>
                  <a:rPr lang="pt-BR" dirty="0" smtClean="0"/>
                  <a:t>será importante durante o processo </a:t>
                </a:r>
                <a:r>
                  <a:rPr lang="pt-BR" dirty="0"/>
                  <a:t>de aprendizado da rede neural.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90688"/>
                <a:ext cx="11233638" cy="5167312"/>
              </a:xfrm>
              <a:blipFill rotWithShape="0">
                <a:blip r:embed="rId3"/>
                <a:stretch>
                  <a:fillRect l="-977" t="-2358" r="-434" b="-354"/>
                </a:stretch>
              </a:blipFill>
            </p:spPr>
            <p:txBody>
              <a:bodyPr/>
              <a:lstStyle/>
              <a:p>
                <a:r>
                  <a:rPr lang="pt-BR">
                    <a:noFill/>
                  </a:rPr>
                  <a:t> </a:t>
                </a:r>
              </a:p>
            </p:txBody>
          </p:sp>
        </mc:Fallback>
      </mc:AlternateContent>
    </p:spTree>
    <p:extLst>
      <p:ext uri="{BB962C8B-B14F-4D97-AF65-F5344CB8AC3E}">
        <p14:creationId xmlns:p14="http://schemas.microsoft.com/office/powerpoint/2010/main" val="27687245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Funções de ativação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pt-BR" dirty="0" smtClean="0"/>
                  <a:t>A </a:t>
                </a:r>
                <a:r>
                  <a:rPr lang="pt-BR" b="1" i="1" dirty="0"/>
                  <a:t>função logística</a:t>
                </a:r>
                <a:r>
                  <a:rPr lang="pt-BR" dirty="0"/>
                  <a:t> e sua derivada para alguns valores do </a:t>
                </a:r>
                <a:r>
                  <a:rPr lang="pt-BR" b="1" i="1" dirty="0"/>
                  <a:t>fator de suavização </a:t>
                </a:r>
                <a:r>
                  <a:rPr lang="pt-BR" dirty="0"/>
                  <a:t>são mostradas nas figuras ao </a:t>
                </a:r>
                <a:r>
                  <a:rPr lang="pt-BR" dirty="0" smtClean="0"/>
                  <a:t>lado.</a:t>
                </a:r>
              </a:p>
              <a:p>
                <a:pPr lvl="1">
                  <a:buFont typeface="Wingdings" panose="05000000000000000000" pitchFamily="2" charset="2"/>
                  <a:buChar char="§"/>
                </a:pPr>
                <a:r>
                  <a:rPr lang="pt-BR" dirty="0" smtClean="0"/>
                  <a:t>Normalmente, se utiliza </a:t>
                </a:r>
                <a14:m>
                  <m:oMath xmlns:m="http://schemas.openxmlformats.org/officeDocument/2006/math">
                    <m:r>
                      <a:rPr lang="pt-BR" i="1">
                        <a:latin typeface="Cambria Math" panose="02040503050406030204" pitchFamily="18" charset="0"/>
                      </a:rPr>
                      <m:t>𝑝</m:t>
                    </m:r>
                    <m:r>
                      <a:rPr lang="pt-BR" b="0" i="1" smtClean="0">
                        <a:latin typeface="Cambria Math" panose="02040503050406030204" pitchFamily="18" charset="0"/>
                      </a:rPr>
                      <m:t>=1.</m:t>
                    </m:r>
                  </m:oMath>
                </a14:m>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pt-BR">
                    <a:noFill/>
                  </a:rPr>
                  <a:t> </a:t>
                </a:r>
              </a:p>
            </p:txBody>
          </p:sp>
        </mc:Fallback>
      </mc:AlternateContent>
      <p:sp>
        <p:nvSpPr>
          <p:cNvPr id="7" name="Rectangle 6"/>
          <p:cNvSpPr/>
          <p:nvPr/>
        </p:nvSpPr>
        <p:spPr>
          <a:xfrm>
            <a:off x="2203450" y="6435391"/>
            <a:ext cx="3619500" cy="369332"/>
          </a:xfrm>
          <a:prstGeom prst="rect">
            <a:avLst/>
          </a:prstGeom>
        </p:spPr>
        <p:txBody>
          <a:bodyPr wrap="square">
            <a:spAutoFit/>
          </a:bodyPr>
          <a:lstStyle/>
          <a:p>
            <a:pPr algn="ctr"/>
            <a:r>
              <a:rPr lang="pt-BR" dirty="0"/>
              <a:t>Função </a:t>
            </a:r>
            <a:r>
              <a:rPr lang="pt-BR" dirty="0" smtClean="0"/>
              <a:t>Logística</a:t>
            </a:r>
            <a:endParaRPr lang="pt-BR" dirty="0"/>
          </a:p>
        </p:txBody>
      </p:sp>
      <p:sp>
        <p:nvSpPr>
          <p:cNvPr id="8" name="Rectangle 7"/>
          <p:cNvSpPr/>
          <p:nvPr/>
        </p:nvSpPr>
        <p:spPr>
          <a:xfrm>
            <a:off x="6413500" y="6406260"/>
            <a:ext cx="3594100" cy="369332"/>
          </a:xfrm>
          <a:prstGeom prst="rect">
            <a:avLst/>
          </a:prstGeom>
        </p:spPr>
        <p:txBody>
          <a:bodyPr wrap="square">
            <a:spAutoFit/>
          </a:bodyPr>
          <a:lstStyle/>
          <a:p>
            <a:pPr algn="ctr"/>
            <a:r>
              <a:rPr lang="pt-BR" dirty="0"/>
              <a:t>Derivada da Função </a:t>
            </a:r>
            <a:r>
              <a:rPr lang="pt-BR" dirty="0" smtClean="0"/>
              <a:t>Logística</a:t>
            </a:r>
            <a:endParaRPr lang="pt-BR" dirty="0"/>
          </a:p>
        </p:txBody>
      </p:sp>
      <mc:AlternateContent xmlns:mc="http://schemas.openxmlformats.org/markup-compatibility/2006" xmlns:a14="http://schemas.microsoft.com/office/drawing/2010/main">
        <mc:Choice Requires="a14">
          <p:sp>
            <p:nvSpPr>
              <p:cNvPr id="6" name="TextBox 5"/>
              <p:cNvSpPr txBox="1"/>
              <p:nvPr/>
            </p:nvSpPr>
            <p:spPr>
              <a:xfrm>
                <a:off x="164976" y="3879897"/>
                <a:ext cx="2032969" cy="830997"/>
              </a:xfrm>
              <a:prstGeom prst="rect">
                <a:avLst/>
              </a:prstGeom>
              <a:noFill/>
            </p:spPr>
            <p:txBody>
              <a:bodyPr wrap="square" rtlCol="0">
                <a:spAutoFit/>
              </a:bodyPr>
              <a:lstStyle/>
              <a:p>
                <a:pPr algn="ctr"/>
                <a:r>
                  <a:rPr lang="pt-BR" sz="1600" b="1" dirty="0" smtClean="0"/>
                  <a:t>OBS</a:t>
                </a:r>
                <a:r>
                  <a:rPr lang="pt-BR" sz="1600" dirty="0" smtClean="0"/>
                  <a:t>.: Quanto maior </a:t>
                </a:r>
                <a14:m>
                  <m:oMath xmlns:m="http://schemas.openxmlformats.org/officeDocument/2006/math">
                    <m:r>
                      <a:rPr lang="pt-BR" sz="1600" i="1">
                        <a:latin typeface="Cambria Math" panose="02040503050406030204" pitchFamily="18" charset="0"/>
                      </a:rPr>
                      <m:t>𝑝</m:t>
                    </m:r>
                  </m:oMath>
                </a14:m>
                <a:r>
                  <a:rPr lang="pt-BR" sz="1600" dirty="0" smtClean="0"/>
                  <a:t>, mais próxima ela fica da função degrau.</a:t>
                </a:r>
                <a:endParaRPr lang="pt-BR" sz="1600" dirty="0"/>
              </a:p>
            </p:txBody>
          </p:sp>
        </mc:Choice>
        <mc:Fallback xmlns="">
          <p:sp>
            <p:nvSpPr>
              <p:cNvPr id="6" name="TextBox 5"/>
              <p:cNvSpPr txBox="1">
                <a:spLocks noRot="1" noChangeAspect="1" noMove="1" noResize="1" noEditPoints="1" noAdjustHandles="1" noChangeArrowheads="1" noChangeShapeType="1" noTextEdit="1"/>
              </p:cNvSpPr>
              <p:nvPr/>
            </p:nvSpPr>
            <p:spPr>
              <a:xfrm>
                <a:off x="164976" y="3879897"/>
                <a:ext cx="2032969" cy="830997"/>
              </a:xfrm>
              <a:prstGeom prst="rect">
                <a:avLst/>
              </a:prstGeom>
              <a:blipFill rotWithShape="0">
                <a:blip r:embed="rId3"/>
                <a:stretch>
                  <a:fillRect l="-599" t="-2190" r="-599" b="-802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10002837" y="4269025"/>
                <a:ext cx="2013918" cy="923330"/>
              </a:xfrm>
              <a:prstGeom prst="rect">
                <a:avLst/>
              </a:prstGeom>
              <a:noFill/>
            </p:spPr>
            <p:txBody>
              <a:bodyPr wrap="square" rtlCol="0">
                <a:spAutoFit/>
              </a:bodyPr>
              <a:lstStyle/>
              <a:p>
                <a:pPr algn="ctr"/>
                <a:r>
                  <a:rPr lang="pt-BR" b="1" dirty="0" smtClean="0"/>
                  <a:t>OBS</a:t>
                </a:r>
                <a:r>
                  <a:rPr lang="pt-BR" dirty="0" smtClean="0"/>
                  <a:t>.: tende ao impulso conforme </a:t>
                </a:r>
                <a14:m>
                  <m:oMath xmlns:m="http://schemas.openxmlformats.org/officeDocument/2006/math">
                    <m:r>
                      <a:rPr lang="pt-BR" i="1">
                        <a:latin typeface="Cambria Math" panose="02040503050406030204" pitchFamily="18" charset="0"/>
                      </a:rPr>
                      <m:t>𝑝</m:t>
                    </m:r>
                  </m:oMath>
                </a14:m>
                <a:r>
                  <a:rPr lang="pt-BR" dirty="0" smtClean="0"/>
                  <a:t> aumenta.</a:t>
                </a:r>
                <a:endParaRPr lang="pt-BR" dirty="0"/>
              </a:p>
            </p:txBody>
          </p:sp>
        </mc:Choice>
        <mc:Fallback xmlns="">
          <p:sp>
            <p:nvSpPr>
              <p:cNvPr id="12" name="TextBox 11"/>
              <p:cNvSpPr txBox="1">
                <a:spLocks noRot="1" noChangeAspect="1" noMove="1" noResize="1" noEditPoints="1" noAdjustHandles="1" noChangeArrowheads="1" noChangeShapeType="1" noTextEdit="1"/>
              </p:cNvSpPr>
              <p:nvPr/>
            </p:nvSpPr>
            <p:spPr>
              <a:xfrm>
                <a:off x="10002837" y="4269025"/>
                <a:ext cx="2013918" cy="923330"/>
              </a:xfrm>
              <a:prstGeom prst="rect">
                <a:avLst/>
              </a:prstGeom>
              <a:blipFill rotWithShape="0">
                <a:blip r:embed="rId4"/>
                <a:stretch>
                  <a:fillRect t="-3289" r="-909" b="-9211"/>
                </a:stretch>
              </a:blipFill>
            </p:spPr>
            <p:txBody>
              <a:bodyPr/>
              <a:lstStyle/>
              <a:p>
                <a:r>
                  <a:rPr lang="pt-BR">
                    <a:noFill/>
                  </a:rPr>
                  <a:t> </a:t>
                </a:r>
              </a:p>
            </p:txBody>
          </p:sp>
        </mc:Fallback>
      </mc:AlternateContent>
      <p:pic>
        <p:nvPicPr>
          <p:cNvPr id="9" name="Picture 8"/>
          <p:cNvPicPr>
            <a:picLocks noChangeAspect="1"/>
          </p:cNvPicPr>
          <p:nvPr/>
        </p:nvPicPr>
        <p:blipFill rotWithShape="1">
          <a:blip r:embed="rId5"/>
          <a:srcRect l="5507" t="6094" r="8403" b="2572"/>
          <a:stretch/>
        </p:blipFill>
        <p:spPr>
          <a:xfrm>
            <a:off x="6368268" y="3084252"/>
            <a:ext cx="3634569" cy="3351140"/>
          </a:xfrm>
          <a:prstGeom prst="rect">
            <a:avLst/>
          </a:prstGeom>
        </p:spPr>
      </p:pic>
      <p:pic>
        <p:nvPicPr>
          <p:cNvPr id="13" name="Picture 12"/>
          <p:cNvPicPr>
            <a:picLocks noChangeAspect="1"/>
          </p:cNvPicPr>
          <p:nvPr/>
        </p:nvPicPr>
        <p:blipFill rotWithShape="1">
          <a:blip r:embed="rId6"/>
          <a:srcRect l="6493" t="5542" r="8751" b="3126"/>
          <a:stretch/>
        </p:blipFill>
        <p:spPr>
          <a:xfrm>
            <a:off x="2186514" y="3084252"/>
            <a:ext cx="3630868" cy="3400431"/>
          </a:xfrm>
          <a:prstGeom prst="rect">
            <a:avLst/>
          </a:prstGeom>
        </p:spPr>
      </p:pic>
      <p:cxnSp>
        <p:nvCxnSpPr>
          <p:cNvPr id="10" name="Straight Arrow Connector 9"/>
          <p:cNvCxnSpPr/>
          <p:nvPr/>
        </p:nvCxnSpPr>
        <p:spPr>
          <a:xfrm flipV="1">
            <a:off x="2043338" y="3708850"/>
            <a:ext cx="2187699" cy="60016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27266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1925"/>
            <a:ext cx="10515600" cy="1325563"/>
          </a:xfrm>
        </p:spPr>
        <p:txBody>
          <a:bodyPr/>
          <a:lstStyle/>
          <a:p>
            <a:r>
              <a:rPr lang="pt-BR" dirty="0"/>
              <a:t>Funções de ativação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485901"/>
                <a:ext cx="11150600" cy="2567066"/>
              </a:xfrm>
            </p:spPr>
            <p:txBody>
              <a:bodyPr>
                <a:normAutofit fontScale="77500" lnSpcReduction="20000"/>
              </a:bodyPr>
              <a:lstStyle/>
              <a:p>
                <a:r>
                  <a:rPr lang="pt-BR" dirty="0" smtClean="0"/>
                  <a:t>A </a:t>
                </a:r>
                <a:r>
                  <a:rPr lang="pt-BR" b="1" i="1" dirty="0"/>
                  <a:t>função tangente hiperbólica</a:t>
                </a:r>
                <a:r>
                  <a:rPr lang="pt-BR" dirty="0"/>
                  <a:t> tem sua expressão dada por:</a:t>
                </a:r>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r>
                        <a:rPr lang="pt-BR" b="0" i="1" smtClean="0">
                          <a:latin typeface="Cambria Math" panose="02040503050406030204" pitchFamily="18" charset="0"/>
                        </a:rPr>
                        <m:t>=</m:t>
                      </m:r>
                      <m:func>
                        <m:funcPr>
                          <m:ctrlPr>
                            <a:rPr lang="pt-BR" b="0" i="1" smtClean="0">
                              <a:latin typeface="Cambria Math" panose="02040503050406030204" pitchFamily="18" charset="0"/>
                            </a:rPr>
                          </m:ctrlPr>
                        </m:funcPr>
                        <m:fName>
                          <m:r>
                            <m:rPr>
                              <m:sty m:val="p"/>
                            </m:rPr>
                            <a:rPr lang="pt-BR" b="0" i="0" smtClean="0">
                              <a:latin typeface="Cambria Math" panose="02040503050406030204" pitchFamily="18" charset="0"/>
                            </a:rPr>
                            <m:t>tanh</m:t>
                          </m:r>
                        </m:fName>
                        <m:e>
                          <m:d>
                            <m:dPr>
                              <m:ctrlPr>
                                <a:rPr lang="pt-BR" b="0" i="1" smtClean="0">
                                  <a:latin typeface="Cambria Math" panose="02040503050406030204" pitchFamily="18" charset="0"/>
                                </a:rPr>
                              </m:ctrlPr>
                            </m:dPr>
                            <m:e>
                              <m:r>
                                <a:rPr lang="pt-BR" i="1">
                                  <a:latin typeface="Cambria Math" panose="02040503050406030204" pitchFamily="18" charset="0"/>
                                </a:rPr>
                                <m:t>𝑝</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e>
                      </m:func>
                      <m:r>
                        <a:rPr lang="pt-BR" i="1">
                          <a:latin typeface="Cambria Math" panose="02040503050406030204" pitchFamily="18" charset="0"/>
                        </a:rPr>
                        <m:t>=</m:t>
                      </m:r>
                      <m:f>
                        <m:fPr>
                          <m:ctrlPr>
                            <a:rPr lang="pt-BR" i="1">
                              <a:latin typeface="Cambria Math" panose="02040503050406030204" pitchFamily="18" charset="0"/>
                            </a:rPr>
                          </m:ctrlPr>
                        </m:fPr>
                        <m:num>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𝑝</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b="0" i="1" smtClean="0">
                                  <a:latin typeface="Cambria Math" panose="02040503050406030204" pitchFamily="18" charset="0"/>
                                </a:rPr>
                                <m:t>−</m:t>
                              </m:r>
                              <m:r>
                                <a:rPr lang="pt-BR" i="1">
                                  <a:latin typeface="Cambria Math" panose="02040503050406030204" pitchFamily="18" charset="0"/>
                                </a:rPr>
                                <m:t>𝑝</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num>
                        <m:den>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𝑝</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m:t>
                              </m:r>
                              <m:r>
                                <a:rPr lang="pt-BR" i="1">
                                  <a:latin typeface="Cambria Math" panose="02040503050406030204" pitchFamily="18" charset="0"/>
                                </a:rPr>
                                <m:t>𝑝</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den>
                      </m:f>
                      <m:r>
                        <m:rPr>
                          <m:nor/>
                        </m:rPr>
                        <a:rPr lang="pt-BR" dirty="0"/>
                        <m:t>.</m:t>
                      </m:r>
                    </m:oMath>
                  </m:oMathPara>
                </a14:m>
                <a:endParaRPr lang="pt-BR" dirty="0"/>
              </a:p>
              <a:p>
                <a:r>
                  <a:rPr lang="pt-BR" dirty="0"/>
                  <a:t>Sua derivada é dada por</a:t>
                </a:r>
              </a:p>
              <a:p>
                <a:pPr marL="0" indent="0" algn="ctr">
                  <a:buNone/>
                </a:pP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i="1">
                        <a:latin typeface="Cambria Math" panose="02040503050406030204" pitchFamily="18" charset="0"/>
                      </a:rPr>
                      <m:t>=</m:t>
                    </m:r>
                    <m:r>
                      <a:rPr lang="pt-BR" i="1">
                        <a:latin typeface="Cambria Math" panose="02040503050406030204" pitchFamily="18" charset="0"/>
                      </a:rPr>
                      <m:t>𝑝</m:t>
                    </m:r>
                    <m:d>
                      <m:dPr>
                        <m:ctrlPr>
                          <a:rPr lang="pt-BR" i="1">
                            <a:latin typeface="Cambria Math" panose="02040503050406030204" pitchFamily="18" charset="0"/>
                          </a:rPr>
                        </m:ctrlPr>
                      </m:dPr>
                      <m:e>
                        <m:r>
                          <a:rPr lang="pt-BR" i="1">
                            <a:latin typeface="Cambria Math" panose="02040503050406030204" pitchFamily="18" charset="0"/>
                          </a:rPr>
                          <m:t>1−</m:t>
                        </m:r>
                        <m:sSup>
                          <m:sSupPr>
                            <m:ctrlPr>
                              <a:rPr lang="pt-BR" i="1" smtClean="0">
                                <a:latin typeface="Cambria Math" panose="02040503050406030204" pitchFamily="18" charset="0"/>
                              </a:rPr>
                            </m:ctrlPr>
                          </m:sSupPr>
                          <m:e>
                            <m:r>
                              <m:rPr>
                                <m:sty m:val="p"/>
                              </m:rPr>
                              <a:rPr lang="pt-BR" b="0" i="0" smtClean="0">
                                <a:latin typeface="Cambria Math" panose="02040503050406030204" pitchFamily="18" charset="0"/>
                              </a:rPr>
                              <m:t>tanh</m:t>
                            </m:r>
                          </m:e>
                          <m:sup>
                            <m:r>
                              <a:rPr lang="pt-BR" b="0" i="1" smtClean="0">
                                <a:latin typeface="Cambria Math" panose="02040503050406030204" pitchFamily="18" charset="0"/>
                              </a:rPr>
                              <m:t>2</m:t>
                            </m:r>
                          </m:sup>
                        </m:sSup>
                        <m:d>
                          <m:dPr>
                            <m:ctrlPr>
                              <a:rPr lang="pt-BR" i="1" smtClean="0">
                                <a:latin typeface="Cambria Math" panose="02040503050406030204" pitchFamily="18" charset="0"/>
                              </a:rPr>
                            </m:ctrlPr>
                          </m:dPr>
                          <m:e>
                            <m:r>
                              <a:rPr lang="pt-BR" b="0" i="1" smtClean="0">
                                <a:latin typeface="Cambria Math" panose="02040503050406030204" pitchFamily="18" charset="0"/>
                              </a:rPr>
                              <m:t>𝑝</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e>
                    </m:d>
                    <m:r>
                      <a:rPr lang="pt-BR" i="1">
                        <a:latin typeface="Cambria Math" panose="02040503050406030204" pitchFamily="18" charset="0"/>
                      </a:rPr>
                      <m:t>&gt;0</m:t>
                    </m:r>
                  </m:oMath>
                </a14:m>
                <a:r>
                  <a:rPr lang="pt-BR" dirty="0"/>
                  <a:t>,</a:t>
                </a:r>
              </a:p>
              <a:p>
                <a:pPr marL="0" indent="0">
                  <a:buNone/>
                </a:pPr>
                <a:r>
                  <a:rPr lang="pt-BR" dirty="0"/>
                  <a:t>onde mais uma vez, o parâmetro </a:t>
                </a:r>
                <a14:m>
                  <m:oMath xmlns:m="http://schemas.openxmlformats.org/officeDocument/2006/math">
                    <m:r>
                      <a:rPr lang="pt-BR" i="1">
                        <a:latin typeface="Cambria Math" panose="02040503050406030204" pitchFamily="18" charset="0"/>
                      </a:rPr>
                      <m:t>𝑝</m:t>
                    </m:r>
                  </m:oMath>
                </a14:m>
                <a:r>
                  <a:rPr lang="pt-BR" dirty="0"/>
                  <a:t> controla a suavidade da função. Essa função e sua derivada são mostradas nas figuras abaixo.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485901"/>
                <a:ext cx="11150600" cy="2567066"/>
              </a:xfrm>
              <a:blipFill rotWithShape="0">
                <a:blip r:embed="rId3"/>
                <a:stretch>
                  <a:fillRect l="-711" t="-4988" b="-713"/>
                </a:stretch>
              </a:blipFill>
            </p:spPr>
            <p:txBody>
              <a:bodyPr/>
              <a:lstStyle/>
              <a:p>
                <a:r>
                  <a:rPr lang="pt-BR">
                    <a:noFill/>
                  </a:rPr>
                  <a:t> </a:t>
                </a:r>
              </a:p>
            </p:txBody>
          </p:sp>
        </mc:Fallback>
      </mc:AlternateContent>
      <p:pic>
        <p:nvPicPr>
          <p:cNvPr id="5" name="Picture 4"/>
          <p:cNvPicPr>
            <a:picLocks noChangeAspect="1"/>
          </p:cNvPicPr>
          <p:nvPr/>
        </p:nvPicPr>
        <p:blipFill rotWithShape="1">
          <a:blip r:embed="rId4"/>
          <a:srcRect l="5868" t="6027" r="8632" b="1975"/>
          <a:stretch/>
        </p:blipFill>
        <p:spPr>
          <a:xfrm>
            <a:off x="6517826" y="3848100"/>
            <a:ext cx="3218600" cy="3009899"/>
          </a:xfrm>
          <a:prstGeom prst="rect">
            <a:avLst/>
          </a:prstGeom>
        </p:spPr>
      </p:pic>
      <p:pic>
        <p:nvPicPr>
          <p:cNvPr id="9" name="Picture 8"/>
          <p:cNvPicPr>
            <a:picLocks noChangeAspect="1"/>
          </p:cNvPicPr>
          <p:nvPr/>
        </p:nvPicPr>
        <p:blipFill rotWithShape="1">
          <a:blip r:embed="rId5"/>
          <a:srcRect l="5979" t="6028" r="8719" b="2639"/>
          <a:stretch/>
        </p:blipFill>
        <p:spPr>
          <a:xfrm>
            <a:off x="2323118" y="3862562"/>
            <a:ext cx="3234518" cy="3009899"/>
          </a:xfrm>
          <a:prstGeom prst="rect">
            <a:avLst/>
          </a:prstGeom>
        </p:spPr>
      </p:pic>
      <mc:AlternateContent xmlns:mc="http://schemas.openxmlformats.org/markup-compatibility/2006" xmlns:a14="http://schemas.microsoft.com/office/drawing/2010/main">
        <mc:Choice Requires="a14">
          <p:sp>
            <p:nvSpPr>
              <p:cNvPr id="8" name="TextBox 7"/>
              <p:cNvSpPr txBox="1"/>
              <p:nvPr/>
            </p:nvSpPr>
            <p:spPr>
              <a:xfrm>
                <a:off x="132291" y="5353049"/>
                <a:ext cx="2032969" cy="1323439"/>
              </a:xfrm>
              <a:prstGeom prst="rect">
                <a:avLst/>
              </a:prstGeom>
              <a:noFill/>
            </p:spPr>
            <p:txBody>
              <a:bodyPr wrap="square" rtlCol="0">
                <a:spAutoFit/>
              </a:bodyPr>
              <a:lstStyle/>
              <a:p>
                <a:pPr algn="ctr"/>
                <a:r>
                  <a:rPr lang="pt-BR" sz="1600" b="1" dirty="0" smtClean="0"/>
                  <a:t>OBS</a:t>
                </a:r>
                <a:r>
                  <a:rPr lang="pt-BR" sz="1600" dirty="0" smtClean="0"/>
                  <a:t>.: Quanto maior </a:t>
                </a:r>
                <a14:m>
                  <m:oMath xmlns:m="http://schemas.openxmlformats.org/officeDocument/2006/math">
                    <m:r>
                      <a:rPr lang="pt-BR" sz="1600" i="1">
                        <a:latin typeface="Cambria Math" panose="02040503050406030204" pitchFamily="18" charset="0"/>
                      </a:rPr>
                      <m:t>𝑝</m:t>
                    </m:r>
                  </m:oMath>
                </a14:m>
                <a:r>
                  <a:rPr lang="pt-BR" sz="1600" dirty="0" smtClean="0"/>
                  <a:t>, mais próxima ela fica da função degrau. Porém, normalmente, se usa </a:t>
                </a:r>
                <a14:m>
                  <m:oMath xmlns:m="http://schemas.openxmlformats.org/officeDocument/2006/math">
                    <m:r>
                      <a:rPr lang="pt-BR" sz="1600" i="1">
                        <a:latin typeface="Cambria Math" panose="02040503050406030204" pitchFamily="18" charset="0"/>
                      </a:rPr>
                      <m:t>𝑝</m:t>
                    </m:r>
                    <m:r>
                      <a:rPr lang="pt-BR" sz="1600" b="0" i="1" smtClean="0">
                        <a:latin typeface="Cambria Math" panose="02040503050406030204" pitchFamily="18" charset="0"/>
                      </a:rPr>
                      <m:t>=1.</m:t>
                    </m:r>
                  </m:oMath>
                </a14:m>
                <a:endParaRPr lang="pt-BR" sz="1600" dirty="0"/>
              </a:p>
            </p:txBody>
          </p:sp>
        </mc:Choice>
        <mc:Fallback xmlns="">
          <p:sp>
            <p:nvSpPr>
              <p:cNvPr id="8" name="TextBox 7"/>
              <p:cNvSpPr txBox="1">
                <a:spLocks noRot="1" noChangeAspect="1" noMove="1" noResize="1" noEditPoints="1" noAdjustHandles="1" noChangeArrowheads="1" noChangeShapeType="1" noTextEdit="1"/>
              </p:cNvSpPr>
              <p:nvPr/>
            </p:nvSpPr>
            <p:spPr>
              <a:xfrm>
                <a:off x="132291" y="5353049"/>
                <a:ext cx="2032969" cy="1323439"/>
              </a:xfrm>
              <a:prstGeom prst="rect">
                <a:avLst/>
              </a:prstGeom>
              <a:blipFill rotWithShape="0">
                <a:blip r:embed="rId6"/>
                <a:stretch>
                  <a:fillRect l="-901" t="-1382" r="-3303" b="-5069"/>
                </a:stretch>
              </a:blipFill>
            </p:spPr>
            <p:txBody>
              <a:bodyPr/>
              <a:lstStyle/>
              <a:p>
                <a:r>
                  <a:rPr lang="pt-BR">
                    <a:noFill/>
                  </a:rPr>
                  <a:t> </a:t>
                </a:r>
              </a:p>
            </p:txBody>
          </p:sp>
        </mc:Fallback>
      </mc:AlternateContent>
      <p:cxnSp>
        <p:nvCxnSpPr>
          <p:cNvPr id="11" name="Straight Arrow Connector 10"/>
          <p:cNvCxnSpPr/>
          <p:nvPr/>
        </p:nvCxnSpPr>
        <p:spPr>
          <a:xfrm flipV="1">
            <a:off x="2077753" y="4704572"/>
            <a:ext cx="2001878" cy="127253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9825973" y="5226196"/>
                <a:ext cx="2013918" cy="830997"/>
              </a:xfrm>
              <a:prstGeom prst="rect">
                <a:avLst/>
              </a:prstGeom>
              <a:noFill/>
            </p:spPr>
            <p:txBody>
              <a:bodyPr wrap="square" rtlCol="0">
                <a:spAutoFit/>
              </a:bodyPr>
              <a:lstStyle/>
              <a:p>
                <a:pPr algn="ctr"/>
                <a:r>
                  <a:rPr lang="pt-BR" sz="1600" b="1" dirty="0" smtClean="0"/>
                  <a:t>OBS</a:t>
                </a:r>
                <a:r>
                  <a:rPr lang="pt-BR" sz="1600" dirty="0" smtClean="0"/>
                  <a:t>.: tende ao impulso conforme </a:t>
                </a:r>
                <a14:m>
                  <m:oMath xmlns:m="http://schemas.openxmlformats.org/officeDocument/2006/math">
                    <m:r>
                      <a:rPr lang="pt-BR" sz="1600" i="1">
                        <a:latin typeface="Cambria Math" panose="02040503050406030204" pitchFamily="18" charset="0"/>
                      </a:rPr>
                      <m:t>𝑝</m:t>
                    </m:r>
                  </m:oMath>
                </a14:m>
                <a:r>
                  <a:rPr lang="pt-BR" sz="1600" dirty="0" smtClean="0"/>
                  <a:t> aumenta.</a:t>
                </a:r>
                <a:endParaRPr lang="pt-BR" sz="1600" dirty="0"/>
              </a:p>
            </p:txBody>
          </p:sp>
        </mc:Choice>
        <mc:Fallback xmlns="">
          <p:sp>
            <p:nvSpPr>
              <p:cNvPr id="12" name="TextBox 11"/>
              <p:cNvSpPr txBox="1">
                <a:spLocks noRot="1" noChangeAspect="1" noMove="1" noResize="1" noEditPoints="1" noAdjustHandles="1" noChangeArrowheads="1" noChangeShapeType="1" noTextEdit="1"/>
              </p:cNvSpPr>
              <p:nvPr/>
            </p:nvSpPr>
            <p:spPr>
              <a:xfrm>
                <a:off x="9825973" y="5226196"/>
                <a:ext cx="2013918" cy="830997"/>
              </a:xfrm>
              <a:prstGeom prst="rect">
                <a:avLst/>
              </a:prstGeom>
              <a:blipFill rotWithShape="0">
                <a:blip r:embed="rId7"/>
                <a:stretch>
                  <a:fillRect t="-2190" b="-8029"/>
                </a:stretch>
              </a:blipFill>
            </p:spPr>
            <p:txBody>
              <a:bodyPr/>
              <a:lstStyle/>
              <a:p>
                <a:r>
                  <a:rPr lang="pt-BR">
                    <a:noFill/>
                  </a:rPr>
                  <a:t> </a:t>
                </a:r>
              </a:p>
            </p:txBody>
          </p:sp>
        </mc:Fallback>
      </mc:AlternateContent>
      <p:sp>
        <p:nvSpPr>
          <p:cNvPr id="6" name="Rectangle 5"/>
          <p:cNvSpPr/>
          <p:nvPr/>
        </p:nvSpPr>
        <p:spPr>
          <a:xfrm>
            <a:off x="2436963" y="3909399"/>
            <a:ext cx="1718234" cy="923330"/>
          </a:xfrm>
          <a:prstGeom prst="rect">
            <a:avLst/>
          </a:prstGeom>
        </p:spPr>
        <p:txBody>
          <a:bodyPr wrap="square">
            <a:spAutoFit/>
          </a:bodyPr>
          <a:lstStyle/>
          <a:p>
            <a:pPr algn="ctr"/>
            <a:r>
              <a:rPr lang="pt-BR" dirty="0"/>
              <a:t>Função Tangente </a:t>
            </a:r>
            <a:r>
              <a:rPr lang="pt-BR" dirty="0" smtClean="0"/>
              <a:t>Hiperbólica</a:t>
            </a:r>
            <a:endParaRPr lang="pt-BR" dirty="0"/>
          </a:p>
        </p:txBody>
      </p:sp>
      <p:sp>
        <p:nvSpPr>
          <p:cNvPr id="7" name="Rectangle 6"/>
          <p:cNvSpPr/>
          <p:nvPr/>
        </p:nvSpPr>
        <p:spPr>
          <a:xfrm>
            <a:off x="6786926" y="3908116"/>
            <a:ext cx="1313824" cy="923330"/>
          </a:xfrm>
          <a:prstGeom prst="rect">
            <a:avLst/>
          </a:prstGeom>
        </p:spPr>
        <p:txBody>
          <a:bodyPr wrap="square">
            <a:spAutoFit/>
          </a:bodyPr>
          <a:lstStyle/>
          <a:p>
            <a:pPr algn="ctr"/>
            <a:r>
              <a:rPr lang="pt-BR" dirty="0"/>
              <a:t>Derivada da Tangente </a:t>
            </a:r>
            <a:r>
              <a:rPr lang="pt-BR" dirty="0" smtClean="0"/>
              <a:t>Hiperbólica</a:t>
            </a:r>
            <a:endParaRPr lang="pt-BR" dirty="0"/>
          </a:p>
        </p:txBody>
      </p:sp>
    </p:spTree>
    <p:extLst>
      <p:ext uri="{BB962C8B-B14F-4D97-AF65-F5344CB8AC3E}">
        <p14:creationId xmlns:p14="http://schemas.microsoft.com/office/powerpoint/2010/main" val="19705607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13742</TotalTime>
  <Words>2528</Words>
  <Application>Microsoft Office PowerPoint</Application>
  <PresentationFormat>Widescreen</PresentationFormat>
  <Paragraphs>234</Paragraphs>
  <Slides>24</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Cambria Math</vt:lpstr>
      <vt:lpstr>Wingdings</vt:lpstr>
      <vt:lpstr>Office Theme</vt:lpstr>
      <vt:lpstr>T320 - Introdução ao Aprendizado de Máquina II: Redes Neurais Artificiais (Parte II)</vt:lpstr>
      <vt:lpstr>Recapitulando</vt:lpstr>
      <vt:lpstr>Perceptron de Múltiplas Camadas</vt:lpstr>
      <vt:lpstr>Perceptron de Múltiplas Camadas</vt:lpstr>
      <vt:lpstr>Perceptron de Múltiplas Camadas</vt:lpstr>
      <vt:lpstr>Perceptron de Múltiplas Camadas</vt:lpstr>
      <vt:lpstr>Funções de ativação</vt:lpstr>
      <vt:lpstr>Funções de ativação</vt:lpstr>
      <vt:lpstr>Funções de ativação</vt:lpstr>
      <vt:lpstr>O Problema da Dissipação do Gradiente</vt:lpstr>
      <vt:lpstr>O Problema da Dissipação do Gradiente</vt:lpstr>
      <vt:lpstr>O Problema da Dissipação do Gradiente</vt:lpstr>
      <vt:lpstr>Funções de ativação</vt:lpstr>
      <vt:lpstr>Funções de ativação</vt:lpstr>
      <vt:lpstr>Tarefa</vt:lpstr>
      <vt:lpstr>Conectando Neurônios</vt:lpstr>
      <vt:lpstr>Conectando Neurônios</vt:lpstr>
      <vt:lpstr>Regressão Não-Linear</vt:lpstr>
      <vt:lpstr>Aproximação universal de funções</vt:lpstr>
      <vt:lpstr>Aproximação universal de funções</vt:lpstr>
      <vt:lpstr>Tarefas</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 Classificadores Lineares</dc:title>
  <dc:creator>Felipe Augusto Pereira de Figueiredo</dc:creator>
  <cp:lastModifiedBy>Felipe Augusto Pereira de Figueiredo</cp:lastModifiedBy>
  <cp:revision>1176</cp:revision>
  <dcterms:created xsi:type="dcterms:W3CDTF">2020-04-06T23:46:10Z</dcterms:created>
  <dcterms:modified xsi:type="dcterms:W3CDTF">2021-11-08T19:45:19Z</dcterms:modified>
</cp:coreProperties>
</file>