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300" r:id="rId2"/>
    <p:sldId id="292" r:id="rId3"/>
    <p:sldId id="317" r:id="rId4"/>
    <p:sldId id="318" r:id="rId5"/>
    <p:sldId id="319" r:id="rId6"/>
    <p:sldId id="363" r:id="rId7"/>
    <p:sldId id="321" r:id="rId8"/>
    <p:sldId id="322" r:id="rId9"/>
    <p:sldId id="366" r:id="rId10"/>
    <p:sldId id="367" r:id="rId11"/>
    <p:sldId id="369" r:id="rId12"/>
    <p:sldId id="370" r:id="rId13"/>
    <p:sldId id="324" r:id="rId14"/>
    <p:sldId id="371" r:id="rId15"/>
    <p:sldId id="372" r:id="rId16"/>
    <p:sldId id="373" r:id="rId17"/>
    <p:sldId id="327" r:id="rId18"/>
    <p:sldId id="328" r:id="rId19"/>
    <p:sldId id="329" r:id="rId20"/>
    <p:sldId id="377" r:id="rId21"/>
    <p:sldId id="378" r:id="rId22"/>
    <p:sldId id="331" r:id="rId23"/>
    <p:sldId id="381" r:id="rId24"/>
    <p:sldId id="333" r:id="rId25"/>
    <p:sldId id="334" r:id="rId26"/>
    <p:sldId id="335" r:id="rId27"/>
    <p:sldId id="301" r:id="rId28"/>
    <p:sldId id="269" r:id="rId29"/>
    <p:sldId id="303" r:id="rId30"/>
    <p:sldId id="271" r:id="rId31"/>
    <p:sldId id="365" r:id="rId32"/>
    <p:sldId id="382" r:id="rId33"/>
    <p:sldId id="383" r:id="rId34"/>
    <p:sldId id="384" r:id="rId3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19" autoAdjust="0"/>
    <p:restoredTop sz="89048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7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69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ontrol_theory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Arthur_E._Bryson" TargetMode="External"/><Relationship Id="rId4" Type="http://schemas.openxmlformats.org/officeDocument/2006/relationships/hyperlink" Target="https://en.wikipedia.org/wiki/Henry_J._Kelley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>
                <a:solidFill>
                  <a:srgbClr val="FF0000"/>
                </a:solidFill>
              </a:rPr>
              <a:t>Essa “caminhada de trás para a frente”, da saída da rede (onde se calcula o erro) para sua entrada, tendo por base a </a:t>
            </a:r>
            <a:r>
              <a:rPr lang="pt-BR" b="1" i="1" dirty="0" smtClean="0">
                <a:solidFill>
                  <a:srgbClr val="FF0000"/>
                </a:solidFill>
              </a:rPr>
              <a:t>regra da cadeia</a:t>
            </a:r>
            <a:r>
              <a:rPr lang="pt-BR" dirty="0" smtClean="0">
                <a:solidFill>
                  <a:srgbClr val="FF0000"/>
                </a:solidFill>
              </a:rPr>
              <a:t>, é conhecido como </a:t>
            </a:r>
            <a:r>
              <a:rPr lang="pt-BR" b="1" i="1" dirty="0" smtClean="0">
                <a:solidFill>
                  <a:srgbClr val="FF0000"/>
                </a:solidFill>
              </a:rPr>
              <a:t>backpropagation</a:t>
            </a:r>
            <a:r>
              <a:rPr lang="pt-BR" dirty="0" smtClean="0">
                <a:solidFill>
                  <a:srgbClr val="FF0000"/>
                </a:solidFill>
              </a:rPr>
              <a:t>.</a:t>
            </a:r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9793396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Perceb</a:t>
            </a:r>
            <a:r>
              <a:rPr lang="pt-BR" baseline="0" dirty="0"/>
              <a:t>a que, nas equações acima, </a:t>
            </a:r>
            <a:r>
              <a:rPr lang="pt-BR" dirty="0"/>
              <a:t>a divisão pelo número de amostras foi omitida pois isso não afeta a otimização.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7194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𝛿</a:t>
                </a:r>
                <a:r>
                  <a:rPr lang="pt-BR" dirty="0"/>
                  <a:t> (delta</a:t>
                </a:r>
                <a:r>
                  <a:rPr lang="pt-BR" dirty="0" smtClean="0"/>
                  <a:t>).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43970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13553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Ao final, calcula-se o vetor de sensibilidade da última camada, </a:t>
                </a:r>
                <a:r>
                  <a:rPr lang="pt-BR" b="1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𝜹^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𝑀</a:t>
                </a:r>
                <a:r>
                  <a:rPr lang="pt-BR" dirty="0" smtClean="0"/>
                  <a:t>, </a:t>
                </a:r>
                <a:r>
                  <a:rPr lang="pt-BR" dirty="0"/>
                  <a:t>e, de maneira recursiva, </a:t>
                </a:r>
                <a:r>
                  <a:rPr lang="pt-BR" dirty="0" smtClean="0"/>
                  <a:t>obtêm-se </a:t>
                </a:r>
                <a:r>
                  <a:rPr lang="pt-BR" dirty="0"/>
                  <a:t>os vetores de todas as camadas e portanto, esse é o processo conhecido como </a:t>
                </a:r>
                <a:r>
                  <a:rPr lang="pt-BR" b="1" i="1" dirty="0" smtClean="0"/>
                  <a:t>retropropagação do erro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311821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Note que 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Note que o </a:t>
                </a:r>
                <a:r>
                  <a:rPr lang="pt-BR" i="0" smtClean="0">
                    <a:latin typeface="Cambria Math" panose="02040503050406030204" pitchFamily="18" charset="0"/>
                  </a:rPr>
                  <a:t>(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.)^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2</a:t>
                </a:r>
                <a:r>
                  <a:rPr lang="pt-BR" dirty="0" smtClean="0"/>
                  <a:t> aqui não significa “ao quadrado”, mas sim a indicação de que se trata de uma saída da camada 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𝑀=2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024572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#8:</a:t>
            </a:r>
            <a:r>
              <a:rPr lang="pt-BR" sz="1200" dirty="0" smtClean="0"/>
              <a:t> https://mybinder.org/v2/gh/zz4fap/t320_aprendizado_de_maquina/main?filepath=labs%2FLaboratorio8.ipynb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A</a:t>
            </a:r>
            <a:r>
              <a:rPr lang="pt-BR" baseline="0" dirty="0"/>
              <a:t> função de custo também é conhecida como função de perda (loss) ou função objetivo.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968401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Se necessário, existem métodos numéricos para “forçar” que</a:t>
            </a:r>
            <a:r>
              <a:rPr lang="pt-BR" baseline="0" dirty="0" smtClean="0"/>
              <a:t> a matriz hessiana seja inversível</a:t>
            </a:r>
            <a:r>
              <a:rPr lang="pt-BR" dirty="0" smtClean="0"/>
              <a:t>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222552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http://www.offconvex.org/2016/03/22/saddlepoints/</a:t>
            </a:r>
          </a:p>
          <a:p>
            <a:r>
              <a:rPr lang="pt-BR" dirty="0" smtClean="0"/>
              <a:t>[2] https://stats.stackexchange.com/questions/278104/how-can-it-be-trapped-in-a-saddle-point</a:t>
            </a:r>
          </a:p>
          <a:p>
            <a:r>
              <a:rPr lang="pt-BR" dirty="0" smtClean="0"/>
              <a:t>[3] https://machinelearningmastery.com/why-training-a-neural-network-is-hard/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45406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 err="1" smtClean="0">
                    <a:cs typeface="Calibri"/>
                  </a:rPr>
                  <a:t>Referências</a:t>
                </a:r>
                <a:r>
                  <a:rPr lang="en-US" dirty="0" smtClean="0">
                    <a:cs typeface="Calibri"/>
                  </a:rPr>
                  <a:t>:</a:t>
                </a:r>
              </a:p>
              <a:p>
                <a:r>
                  <a:rPr lang="en-US" dirty="0" smtClean="0">
                    <a:cs typeface="Calibri"/>
                  </a:rPr>
                  <a:t>[1] https://blog.paperspace.com/intro-to-optimization-in-deep-learning-gradient-descent/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en-US" dirty="0" smtClean="0">
                    <a:cs typeface="Calibri"/>
                  </a:rPr>
                  <a:t>Ponto </a:t>
                </a:r>
                <a:r>
                  <a:rPr lang="en-US" dirty="0">
                    <a:cs typeface="Calibri"/>
                  </a:rPr>
                  <a:t>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61165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en-US" dirty="0">
                    <a:cs typeface="Calibri"/>
                  </a:rPr>
                  <a:t>Ponto de </a:t>
                </a:r>
                <a:r>
                  <a:rPr lang="en-US" dirty="0" err="1">
                    <a:cs typeface="Calibri"/>
                  </a:rPr>
                  <a:t>sela</a:t>
                </a:r>
                <a:r>
                  <a:rPr lang="en-US" dirty="0">
                    <a:cs typeface="Calibri"/>
                  </a:rPr>
                  <a:t>: um </a:t>
                </a:r>
                <a:r>
                  <a:rPr lang="en-US" dirty="0" err="1">
                    <a:cs typeface="Calibri"/>
                  </a:rPr>
                  <a:t>ponto</a:t>
                </a:r>
                <a:r>
                  <a:rPr lang="en-US" dirty="0">
                    <a:cs typeface="Calibri"/>
                  </a:rPr>
                  <a:t> que é um </a:t>
                </a:r>
                <a:r>
                  <a:rPr lang="en-US" dirty="0" err="1">
                    <a:cs typeface="Calibri"/>
                  </a:rPr>
                  <a:t>mínimo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um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>
                    <a:cs typeface="Calibri"/>
                  </a:rPr>
                  <a:t> mas um </a:t>
                </a:r>
                <a:r>
                  <a:rPr lang="en-US" dirty="0" err="1">
                    <a:cs typeface="Calibri"/>
                  </a:rPr>
                  <a:t>máximo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ao</a:t>
                </a:r>
                <a:r>
                  <a:rPr lang="en-US" dirty="0">
                    <a:cs typeface="Calibri"/>
                  </a:rPr>
                  <a:t> </a:t>
                </a:r>
                <a:r>
                  <a:rPr lang="en-US" dirty="0" err="1">
                    <a:cs typeface="Calibri"/>
                  </a:rPr>
                  <a:t>longo</a:t>
                </a:r>
                <a:r>
                  <a:rPr lang="en-US" dirty="0">
                    <a:cs typeface="Calibri"/>
                  </a:rPr>
                  <a:t> de outro </a:t>
                </a:r>
                <a:r>
                  <a:rPr lang="en-US" dirty="0" err="1">
                    <a:cs typeface="Calibri"/>
                  </a:rPr>
                  <a:t>eixo</a:t>
                </a:r>
                <a:r>
                  <a:rPr lang="en-US" dirty="0" smtClean="0">
                    <a:cs typeface="Calibri"/>
                  </a:rPr>
                  <a:t>.</a:t>
                </a:r>
              </a:p>
              <a:p>
                <a:endParaRPr lang="en-US" dirty="0" smtClean="0">
                  <a:cs typeface="Calibri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que são pontos que, em algumas direções são </a:t>
                </a:r>
                <a:r>
                  <a:rPr lang="pt-BR" b="1" i="1" dirty="0" smtClean="0"/>
                  <a:t>atratores</a:t>
                </a:r>
                <a:r>
                  <a:rPr lang="pt-BR" dirty="0" smtClean="0"/>
                  <a:t>, mas em outras não. </a:t>
                </a:r>
              </a:p>
              <a:p>
                <a:endParaRPr lang="en-US" dirty="0" smtClean="0">
                  <a:cs typeface="Calibri"/>
                </a:endParaRPr>
              </a:p>
              <a:p>
                <a:endParaRPr lang="en-US" dirty="0" smtClean="0">
                  <a:cs typeface="Calibri"/>
                </a:endParaRPr>
              </a:p>
              <a:p>
                <a:r>
                  <a:rPr lang="pt-BR" dirty="0" smtClean="0"/>
                  <a:t>Para valores adequados do </a:t>
                </a:r>
                <a:r>
                  <a:rPr lang="pt-BR" b="1" dirty="0"/>
                  <a:t>passo de aprendizagem</a:t>
                </a:r>
                <a:r>
                  <a:rPr lang="pt-BR" dirty="0"/>
                  <a:t>,</a:t>
                </a:r>
                <a:r>
                  <a:rPr lang="pt-BR" b="1" dirty="0"/>
                  <a:t> </a:t>
                </a:r>
                <a:r>
                  <a:rPr lang="pt-BR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𝛼</a:t>
                </a:r>
                <a:r>
                  <a:rPr lang="pt-BR" dirty="0"/>
                  <a:t>, um </a:t>
                </a:r>
                <a:r>
                  <a:rPr lang="pt-BR" b="1" i="1" dirty="0"/>
                  <a:t>mínimo local</a:t>
                </a:r>
                <a:r>
                  <a:rPr lang="pt-BR" dirty="0"/>
                  <a:t> tende a atrair o vetor de pesos quando este se encontra em sua vizinhança. </a:t>
                </a:r>
              </a:p>
              <a:p>
                <a:r>
                  <a:rPr lang="pt-BR" dirty="0"/>
                  <a:t>De maneira mais rigorosa, podemos </a:t>
                </a:r>
                <a:r>
                  <a:rPr lang="pt-BR" dirty="0" smtClean="0"/>
                  <a:t>dizer </a:t>
                </a:r>
                <a:r>
                  <a:rPr lang="pt-BR" dirty="0"/>
                  <a:t>que cada mínimo tem sua </a:t>
                </a:r>
                <a:r>
                  <a:rPr lang="pt-BR" b="1" i="1" dirty="0"/>
                  <a:t>bacia de atração</a:t>
                </a:r>
                <a:r>
                  <a:rPr lang="pt-BR" dirty="0"/>
                  <a:t>.</a:t>
                </a:r>
              </a:p>
              <a:p>
                <a:endParaRPr lang="en-US" dirty="0">
                  <a:cs typeface="Calibri"/>
                </a:endParaRP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72683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#6:</a:t>
            </a:r>
            <a:r>
              <a:rPr lang="pt-BR" sz="1200" dirty="0" smtClean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472241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654550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smtClean="0"/>
              <a:t>O processo de ajuste</a:t>
            </a:r>
            <a:r>
              <a:rPr lang="pt-BR" baseline="0" dirty="0" smtClean="0"/>
              <a:t> dos pesos da rede neural pode ser resumido da seguinte forma</a:t>
            </a:r>
            <a:r>
              <a:rPr lang="pt-BR" dirty="0" smtClean="0"/>
              <a:t>: para cada exemplo de treinamento, o algoritmo de retropropagação primeiro faz uma previsão (passagem direta, ou </a:t>
            </a:r>
            <a:r>
              <a:rPr lang="pt-BR" b="1" i="1" dirty="0" smtClean="0"/>
              <a:t>forward</a:t>
            </a:r>
            <a:r>
              <a:rPr lang="pt-BR" dirty="0" smtClean="0"/>
              <a:t>), calcula o erro e em seguida, passa por cada camada no sentido inverso para medir a contribuição do erro de cada conexão (passagem reversa) e, finalmente, o algoritmo ajusta ligeiramente os pesos da conexão para reduzir o erro (etapa do gradiente descendente).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 smtClean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The basics of backpropagation were derived in the context of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Control theory"/>
              </a:rPr>
              <a:t>control theory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Henry J. Kelley"/>
              </a:rPr>
              <a:t>Henry J. Kelley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1960</a:t>
            </a:r>
            <a:r>
              <a:rPr lang="en-US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 by </a:t>
            </a:r>
            <a:r>
              <a:rPr lang="en-US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Arthur E. Bryson"/>
              </a:rPr>
              <a:t>Arthur E. Bryson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in 1961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86540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12/11/2021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8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openxmlformats.org/officeDocument/2006/relationships/image" Target="../media/image25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2.jpeg"/><Relationship Id="rId4" Type="http://schemas.openxmlformats.org/officeDocument/2006/relationships/image" Target="../media/image2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3" Type="http://schemas.openxmlformats.org/officeDocument/2006/relationships/image" Target="NULL"/><Relationship Id="rId18" Type="http://schemas.openxmlformats.org/officeDocument/2006/relationships/image" Target="NULL"/><Relationship Id="rId3" Type="http://schemas.openxmlformats.org/officeDocument/2006/relationships/image" Target="NULL"/><Relationship Id="rId21" Type="http://schemas.openxmlformats.org/officeDocument/2006/relationships/image" Target="../media/image29.png"/><Relationship Id="rId7" Type="http://schemas.openxmlformats.org/officeDocument/2006/relationships/image" Target="NULL"/><Relationship Id="rId12" Type="http://schemas.openxmlformats.org/officeDocument/2006/relationships/image" Target="NULL"/><Relationship Id="rId17" Type="http://schemas.openxmlformats.org/officeDocument/2006/relationships/image" Target="NULL"/><Relationship Id="rId2" Type="http://schemas.openxmlformats.org/officeDocument/2006/relationships/image" Target="NULL"/><Relationship Id="rId16" Type="http://schemas.openxmlformats.org/officeDocument/2006/relationships/image" Target="NULL"/><Relationship Id="rId20" Type="http://schemas.openxmlformats.org/officeDocument/2006/relationships/image" Target="NULL"/><Relationship Id="rId1" Type="http://schemas.openxmlformats.org/officeDocument/2006/relationships/slideLayout" Target="../slideLayouts/slideLayout2.xml"/><Relationship Id="rId6" Type="http://schemas.openxmlformats.org/officeDocument/2006/relationships/image" Target="NULL"/><Relationship Id="rId11" Type="http://schemas.openxmlformats.org/officeDocument/2006/relationships/image" Target="NULL"/><Relationship Id="rId5" Type="http://schemas.openxmlformats.org/officeDocument/2006/relationships/image" Target="NULL"/><Relationship Id="rId15" Type="http://schemas.openxmlformats.org/officeDocument/2006/relationships/image" Target="NULL"/><Relationship Id="rId10" Type="http://schemas.openxmlformats.org/officeDocument/2006/relationships/image" Target="NULL"/><Relationship Id="rId19" Type="http://schemas.openxmlformats.org/officeDocument/2006/relationships/image" Target="NULL"/><Relationship Id="rId4" Type="http://schemas.openxmlformats.org/officeDocument/2006/relationships/image" Target="NULL"/><Relationship Id="rId9" Type="http://schemas.openxmlformats.org/officeDocument/2006/relationships/image" Target="NULL"/><Relationship Id="rId14" Type="http://schemas.openxmlformats.org/officeDocument/2006/relationships/image" Target="NUL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13" Type="http://schemas.openxmlformats.org/officeDocument/2006/relationships/image" Target="../media/image37.png"/><Relationship Id="rId18" Type="http://schemas.openxmlformats.org/officeDocument/2006/relationships/image" Target="../media/image39.png"/><Relationship Id="rId26" Type="http://schemas.openxmlformats.org/officeDocument/2006/relationships/image" Target="../media/image47.png"/><Relationship Id="rId3" Type="http://schemas.openxmlformats.org/officeDocument/2006/relationships/image" Target="../media/image27.png"/><Relationship Id="rId21" Type="http://schemas.openxmlformats.org/officeDocument/2006/relationships/image" Target="../media/image42.png"/><Relationship Id="rId7" Type="http://schemas.openxmlformats.org/officeDocument/2006/relationships/image" Target="../media/image31.png"/><Relationship Id="rId12" Type="http://schemas.openxmlformats.org/officeDocument/2006/relationships/image" Target="../media/image36.png"/><Relationship Id="rId17" Type="http://schemas.openxmlformats.org/officeDocument/2006/relationships/image" Target="../media/image38.png"/><Relationship Id="rId25" Type="http://schemas.openxmlformats.org/officeDocument/2006/relationships/image" Target="../media/image46.png"/><Relationship Id="rId2" Type="http://schemas.openxmlformats.org/officeDocument/2006/relationships/image" Target="../media/image26.png"/><Relationship Id="rId16" Type="http://schemas.openxmlformats.org/officeDocument/2006/relationships/image" Target="NULL"/><Relationship Id="rId20" Type="http://schemas.openxmlformats.org/officeDocument/2006/relationships/image" Target="../media/image41.png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11" Type="http://schemas.openxmlformats.org/officeDocument/2006/relationships/image" Target="../media/image35.png"/><Relationship Id="rId24" Type="http://schemas.openxmlformats.org/officeDocument/2006/relationships/image" Target="../media/image45.png"/><Relationship Id="rId5" Type="http://schemas.openxmlformats.org/officeDocument/2006/relationships/image" Target="NULL"/><Relationship Id="rId15" Type="http://schemas.openxmlformats.org/officeDocument/2006/relationships/image" Target="NULL"/><Relationship Id="rId23" Type="http://schemas.openxmlformats.org/officeDocument/2006/relationships/image" Target="../media/image44.png"/><Relationship Id="rId28" Type="http://schemas.openxmlformats.org/officeDocument/2006/relationships/image" Target="../media/image49.png"/><Relationship Id="rId10" Type="http://schemas.openxmlformats.org/officeDocument/2006/relationships/image" Target="../media/image34.png"/><Relationship Id="rId19" Type="http://schemas.openxmlformats.org/officeDocument/2006/relationships/image" Target="../media/image40.png"/><Relationship Id="rId31" Type="http://schemas.openxmlformats.org/officeDocument/2006/relationships/image" Target="../media/image52.png"/><Relationship Id="rId4" Type="http://schemas.openxmlformats.org/officeDocument/2006/relationships/image" Target="../media/image28.png"/><Relationship Id="rId9" Type="http://schemas.openxmlformats.org/officeDocument/2006/relationships/image" Target="../media/image33.png"/><Relationship Id="rId22" Type="http://schemas.openxmlformats.org/officeDocument/2006/relationships/image" Target="../media/image43.png"/><Relationship Id="rId27" Type="http://schemas.openxmlformats.org/officeDocument/2006/relationships/image" Target="../media/image48.png"/><Relationship Id="rId30" Type="http://schemas.openxmlformats.org/officeDocument/2006/relationships/image" Target="../media/image5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819807"/>
            <a:ext cx="9309315" cy="2690156"/>
          </a:xfrm>
        </p:spPr>
        <p:txBody>
          <a:bodyPr>
            <a:normAutofit fontScale="90000"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/>
              <a:t>Redes Neurais Artificiais (Parte </a:t>
            </a:r>
            <a:r>
              <a:rPr lang="pt-BR" b="1" i="1" dirty="0" smtClean="0"/>
              <a:t>III)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</a:t>
            </a:r>
            <a:r>
              <a:rPr lang="pt-BR" i="1" dirty="0"/>
              <a:t>V</a:t>
            </a:r>
            <a:r>
              <a:rPr lang="pt-BR" i="1" dirty="0" smtClean="0"/>
              <a:t>)</a:t>
            </a:r>
            <a:r>
              <a:rPr lang="pt-BR" dirty="0" smtClean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14096519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Conforme nós discutimos anteriormente, os métodos fundamentais de </a:t>
            </a:r>
            <a:r>
              <a:rPr lang="pt-BR" b="1" i="1" dirty="0"/>
              <a:t>aprendizado</a:t>
            </a:r>
            <a:r>
              <a:rPr lang="pt-BR" dirty="0"/>
              <a:t> </a:t>
            </a:r>
            <a:r>
              <a:rPr lang="pt-BR" dirty="0" smtClean="0"/>
              <a:t>para </a:t>
            </a:r>
            <a:r>
              <a:rPr lang="pt-BR" b="1" i="1" dirty="0"/>
              <a:t>redes neurais </a:t>
            </a:r>
            <a:r>
              <a:rPr lang="pt-BR" dirty="0"/>
              <a:t>são baseados no cálculo </a:t>
            </a:r>
            <a:r>
              <a:rPr lang="pt-BR" dirty="0" smtClean="0"/>
              <a:t>das </a:t>
            </a:r>
            <a:r>
              <a:rPr lang="pt-BR" b="1" i="1" dirty="0"/>
              <a:t>derivadas parciais </a:t>
            </a:r>
            <a:r>
              <a:rPr lang="pt-BR" dirty="0"/>
              <a:t>da </a:t>
            </a:r>
            <a:r>
              <a:rPr lang="pt-BR" b="1" i="1" dirty="0"/>
              <a:t>função </a:t>
            </a:r>
            <a:r>
              <a:rPr lang="pt-BR" b="1" i="1" dirty="0" smtClean="0"/>
              <a:t>de erro </a:t>
            </a:r>
            <a:r>
              <a:rPr lang="pt-BR" dirty="0" smtClean="0"/>
              <a:t>(ou de </a:t>
            </a:r>
            <a:r>
              <a:rPr lang="pt-BR" b="1" i="1" dirty="0" smtClean="0"/>
              <a:t>custo</a:t>
            </a:r>
            <a:r>
              <a:rPr lang="pt-BR" dirty="0" smtClean="0"/>
              <a:t>)</a:t>
            </a:r>
            <a:r>
              <a:rPr lang="pt-BR" b="1" i="1" dirty="0" smtClean="0"/>
              <a:t> </a:t>
            </a:r>
            <a:r>
              <a:rPr lang="pt-BR" dirty="0"/>
              <a:t>com relação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  <a:p>
            <a:r>
              <a:rPr lang="pt-BR" dirty="0"/>
              <a:t>Esses métodos buscam, fundamentalmente, encontrar o </a:t>
            </a:r>
            <a:r>
              <a:rPr lang="pt-BR" b="1" i="1" dirty="0"/>
              <a:t>conjunto de pesos </a:t>
            </a:r>
            <a:r>
              <a:rPr lang="pt-BR" dirty="0"/>
              <a:t>que minimize a </a:t>
            </a:r>
            <a:r>
              <a:rPr lang="pt-BR" b="1" i="1" dirty="0"/>
              <a:t>medida de erro </a:t>
            </a:r>
            <a:r>
              <a:rPr lang="pt-BR" dirty="0"/>
              <a:t>escolhida.</a:t>
            </a:r>
          </a:p>
          <a:p>
            <a:r>
              <a:rPr lang="pt-BR" dirty="0"/>
              <a:t>A ideia é encontrar uma maneira de calcular o </a:t>
            </a:r>
            <a:r>
              <a:rPr lang="pt-BR" b="1" i="1" dirty="0"/>
              <a:t>vetor gradiente </a:t>
            </a:r>
            <a:r>
              <a:rPr lang="pt-BR" dirty="0"/>
              <a:t>da </a:t>
            </a:r>
            <a:r>
              <a:rPr lang="pt-BR" b="1" i="1" dirty="0"/>
              <a:t>função de custo </a:t>
            </a:r>
            <a:r>
              <a:rPr lang="pt-BR" dirty="0"/>
              <a:t>com respeito aos </a:t>
            </a:r>
            <a:r>
              <a:rPr lang="pt-BR" b="1" i="1" dirty="0"/>
              <a:t>pesos sinápticos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910821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Essa tarefa pode parecer óbvia, mas não é o caso. </a:t>
                </a:r>
                <a:endParaRPr lang="pt-BR" dirty="0" smtClean="0"/>
              </a:p>
              <a:p>
                <a:r>
                  <a:rPr lang="pt-BR" dirty="0" smtClean="0"/>
                  <a:t>Foram </a:t>
                </a:r>
                <a:r>
                  <a:rPr lang="pt-BR" dirty="0"/>
                  <a:t>necessários 17 anos desde a criação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para </a:t>
                </a:r>
                <a:r>
                  <a:rPr lang="pt-BR" dirty="0" smtClean="0"/>
                  <a:t>que se </a:t>
                </a:r>
                <a:r>
                  <a:rPr lang="pt-BR" dirty="0"/>
                  <a:t>“</a:t>
                </a:r>
                <a:r>
                  <a:rPr lang="pt-BR" b="1" i="1" dirty="0" smtClean="0"/>
                  <a:t>descobrisse</a:t>
                </a:r>
                <a:r>
                  <a:rPr lang="pt-BR" dirty="0" smtClean="0"/>
                  <a:t>” </a:t>
                </a:r>
                <a:r>
                  <a:rPr lang="pt-BR" dirty="0"/>
                  <a:t>uma forma de </a:t>
                </a:r>
                <a:r>
                  <a:rPr lang="pt-BR" dirty="0" smtClean="0"/>
                  <a:t>treinar </a:t>
                </a:r>
                <a:r>
                  <a:rPr lang="pt-BR" dirty="0"/>
                  <a:t>RNAs.</a:t>
                </a:r>
              </a:p>
              <a:p>
                <a:r>
                  <a:rPr lang="pt-BR" dirty="0"/>
                  <a:t>Para que entendamos melhor o porquê, nós iremos considerar uma notação que será muito útil a seguir: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peso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corresponde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-ésimo peso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 smtClean="0"/>
                  <a:t>nó</a:t>
                </a:r>
                <a:r>
                  <a:rPr lang="pt-BR" dirty="0" smtClean="0"/>
                  <a:t> </a:t>
                </a:r>
                <a:r>
                  <a:rPr lang="pt-BR" dirty="0"/>
                  <a:t>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/>
                  <a:t> é a matriz com todos os pesos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a função de ativação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 da </a:t>
                </a:r>
                <a:r>
                  <a:rPr lang="pt-BR" b="1" i="1" dirty="0"/>
                  <a:t>rede neural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Com essa notação, obter o </a:t>
                </a:r>
                <a:r>
                  <a:rPr lang="pt-BR" b="1" i="1" dirty="0"/>
                  <a:t>vetor gradiente</a:t>
                </a:r>
                <a:r>
                  <a:rPr lang="pt-BR" dirty="0"/>
                  <a:t> significa calcular, de maneira genérica,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, ou seja, calcular essa derivada para todos os pesos de todos os </a:t>
                </a:r>
                <a:r>
                  <a:rPr lang="pt-BR" b="1" i="1" dirty="0"/>
                  <a:t>nós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3"/>
                <a:stretch>
                  <a:fillRect l="-993" t="-1937" r="-77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81769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910455" cy="820593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 figura abaixo apresenta um exemplo de como uma rede MLP pode ser descrita segundo essa notação.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3944" y="2646218"/>
            <a:ext cx="6484111" cy="22305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/>
              <p:cNvSpPr txBox="1">
                <a:spLocks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pt-BR" dirty="0"/>
                  <a:t>O mapeamento realizado pela rede MLP acima é dado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𝑾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𝒇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𝒇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𝑾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m:rPr>
                                    <m:nor/>
                                  </m:rPr>
                                  <a:rPr lang="pt-BR" b="1" dirty="0"/>
                                  <m:t> </m:t>
                                </m:r>
                                <m:r>
                                  <a:rPr lang="pt-BR" i="1" dirty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𝒃</m:t>
                                    </m:r>
                                  </m:e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pt-BR" i="1" dirty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Para facilitar nosso trabalho, iremos supor, sem nenhuma perda de generalidade, que 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escolhida é o </a:t>
                </a:r>
                <a:r>
                  <a:rPr lang="pt-BR" b="1" i="1" dirty="0"/>
                  <a:t>erro quadrático médio</a:t>
                </a:r>
                <a:r>
                  <a:rPr lang="pt-BR" dirty="0"/>
                  <a:t> (MSE).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5" name="Content Placeholder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5003111"/>
                <a:ext cx="11208658" cy="1757907"/>
              </a:xfrm>
              <a:prstGeom prst="rect">
                <a:avLst/>
              </a:prstGeom>
              <a:blipFill rotWithShape="0">
                <a:blip r:embed="rId3"/>
                <a:stretch>
                  <a:fillRect l="-816" t="-7292" r="-761" b="-13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8076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511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Nós vamos assumir que a última camada da rede MLP (denotada como 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pt-BR" dirty="0"/>
                  <a:t>-ésima camada) tenha uma quantidade genérica,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, de </a:t>
                </a:r>
                <a:r>
                  <a:rPr lang="pt-BR" b="1" i="1" dirty="0"/>
                  <a:t>nós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pt-BR" dirty="0" smtClean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b>
                          </m:sSub>
                        </m:den>
                      </m:f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</a:rPr>
                                <m:t>dados</m:t>
                              </m:r>
                            </m:sub>
                          </m:sSub>
                        </m:sup>
                        <m:e>
                          <m:nary>
                            <m:naryPr>
                              <m:chr m:val="∑"/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b>
                              </m:sSub>
                            </m:sup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𝑑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</m:sSub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𝑀</m:t>
                                          </m:r>
                                        </m:sup>
                                      </m:sSubSup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pt-BR" dirty="0"/>
                  <a:t> é o valor desejado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pt-BR" dirty="0"/>
                  <a:t>–ésima saída (rótulo) correspondente ao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-ésimo exemplo de entrada.</a:t>
                </a:r>
              </a:p>
              <a:p>
                <a:r>
                  <a:rPr lang="pt-BR" dirty="0"/>
                  <a:t>Devemos derivar a </a:t>
                </a:r>
                <a:r>
                  <a:rPr lang="pt-BR" b="1" i="1" dirty="0"/>
                  <a:t>função custo </a:t>
                </a:r>
                <a:r>
                  <a:rPr lang="pt-BR" dirty="0"/>
                  <a:t>com respeito aos </a:t>
                </a:r>
                <a:r>
                  <a:rPr lang="pt-BR" b="1" i="1" dirty="0" smtClean="0"/>
                  <a:t>pesos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Entretanto, os pesos </a:t>
                </a:r>
                <a:r>
                  <a:rPr lang="pt-BR" dirty="0"/>
                  <a:t>não aparecem </a:t>
                </a:r>
                <a:r>
                  <a:rPr lang="pt-BR" dirty="0" smtClean="0"/>
                  <a:t>explícitamente </a:t>
                </a:r>
                <a:r>
                  <a:rPr lang="pt-BR" dirty="0"/>
                  <a:t>na expressão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5114" cy="5032375"/>
              </a:xfrm>
              <a:blipFill rotWithShape="0">
                <a:blip r:embed="rId2"/>
                <a:stretch>
                  <a:fillRect l="-1147" t="-2663" r="-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396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fazer com que a dependência dos pesos apareça de maneira clara na expressão acima, nós precisamos recorrer a aplicações sucessivas da </a:t>
                </a:r>
                <a:r>
                  <a:rPr lang="pt-BR" b="1" i="1" dirty="0"/>
                  <a:t>regra da cadeia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Usando a notação de </a:t>
                </a:r>
                <a:r>
                  <a:rPr lang="pt-BR" b="1" i="1" dirty="0"/>
                  <a:t>Leibniz</a:t>
                </a:r>
                <a:r>
                  <a:rPr lang="pt-BR" dirty="0"/>
                  <a:t>, essa regra nos mostra que: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 exemplo, considerem </a:t>
                </a:r>
                <a:r>
                  <a:rPr lang="pt-BR" dirty="0" smtClean="0"/>
                  <a:t>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/>
                  <a:t>e </a:t>
                </a:r>
                <a:r>
                  <a:rPr lang="pt-BR" dirty="0" smtClean="0"/>
                  <a:t>que queremos </a:t>
                </a:r>
                <a:r>
                  <a:rPr lang="pt-BR" dirty="0"/>
                  <a:t>obter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Nós </a:t>
                </a:r>
                <a:r>
                  <a:rPr lang="pt-BR" dirty="0"/>
                  <a:t>podemos fazer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 e usar a </a:t>
                </a:r>
                <a:r>
                  <a:rPr lang="pt-BR" b="1" i="1" dirty="0"/>
                  <a:t>regra da cadeia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d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𝑑𝑥</m:t>
                        </m:r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sup>
                    </m:sSup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𝑥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49000" cy="5032375"/>
              </a:xfrm>
              <a:blipFill rotWithShape="0">
                <a:blip r:embed="rId2"/>
                <a:stretch>
                  <a:fillRect l="-993" t="-2663" r="-14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70261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Retropropagação do Erro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07057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Agora voltamos à equação do MSE e vemos que as saídas da última camada aparecem de maneira direta na equação. </a:t>
            </a:r>
          </a:p>
          <a:p>
            <a:r>
              <a:rPr lang="pt-BR" dirty="0"/>
              <a:t>Isso significa que é simples se obter as derivadas com respeito aos pesos da camada de saída.</a:t>
            </a:r>
          </a:p>
          <a:p>
            <a:r>
              <a:rPr lang="pt-BR" dirty="0"/>
              <a:t>Porém, quando precisamos avaliar as derivadas com respeito aos pesos das camadas anteriores, a situação fica mais complexa, pois não existe uma dependência direta.</a:t>
            </a:r>
          </a:p>
          <a:p>
            <a:r>
              <a:rPr lang="pt-BR" dirty="0"/>
              <a:t>Portanto surge a pergunta, como podemos atribuir a cada </a:t>
            </a:r>
            <a:r>
              <a:rPr lang="pt-BR" b="1" i="1" dirty="0"/>
              <a:t>nó</a:t>
            </a:r>
            <a:r>
              <a:rPr lang="pt-BR" dirty="0"/>
              <a:t> de uma camada anterior da rede sua devida influência na composição dos valores de saída e do erro?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Propaga-se o erro calculado na saída da rede neural para suas camadas anteriores até a </a:t>
            </a:r>
            <a:r>
              <a:rPr lang="pt-BR" dirty="0" smtClean="0"/>
              <a:t>primeira camada intermediária usando-se </a:t>
            </a:r>
            <a:r>
              <a:rPr lang="pt-BR" dirty="0"/>
              <a:t>um algoritmo, baseado na regra da cadeia, conhecido como </a:t>
            </a:r>
            <a:r>
              <a:rPr lang="pt-BR" b="1" i="1" dirty="0" smtClean="0"/>
              <a:t>backpropagation </a:t>
            </a:r>
            <a:r>
              <a:rPr lang="pt-BR" dirty="0" smtClean="0"/>
              <a:t>ou </a:t>
            </a:r>
            <a:r>
              <a:rPr lang="pt-BR" b="1" i="1" dirty="0" smtClean="0"/>
              <a:t>retropropagação do erro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275691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880188" cy="1325563"/>
          </a:xfrm>
        </p:spPr>
        <p:txBody>
          <a:bodyPr/>
          <a:lstStyle/>
          <a:p>
            <a:r>
              <a:rPr lang="pt-BR" dirty="0"/>
              <a:t>Retropropagação do </a:t>
            </a:r>
            <a:r>
              <a:rPr lang="pt-BR" dirty="0" smtClean="0"/>
              <a:t>Erro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 smtClean="0"/>
                  <a:t>A </a:t>
                </a:r>
                <a:r>
                  <a:rPr lang="pt-BR" dirty="0"/>
                  <a:t>seguir, </a:t>
                </a:r>
                <a:r>
                  <a:rPr lang="pt-BR" dirty="0" smtClean="0"/>
                  <a:t>veremos </a:t>
                </a:r>
                <a:r>
                  <a:rPr lang="pt-BR" dirty="0"/>
                  <a:t>de maneira mais sistemática como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 é realizada.</a:t>
                </a:r>
              </a:p>
              <a:p>
                <a:r>
                  <a:rPr lang="pt-BR" dirty="0"/>
                  <a:t>Inicialmente, nós devemos observar um fato fundamental. O cálculo </a:t>
                </a:r>
                <a:r>
                  <a:rPr lang="pt-BR" dirty="0" smtClean="0"/>
                  <a:t>da </a:t>
                </a:r>
                <a:r>
                  <a:rPr lang="pt-BR" dirty="0"/>
                  <a:t>derivada do MSE com respeito a um peso qualquer é dada por: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dados</m:t>
                                </m:r>
                              </m:sub>
                            </m:sSub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pt-BR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𝑀</m:t>
                                    </m:r>
                                  </m:sub>
                                </m:sSub>
                              </m:sup>
                              <m:e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dados</m:t>
                            </m:r>
                          </m:sub>
                        </m:sSub>
                      </m:sup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sup>
                          <m:e>
                            <m:f>
                              <m:f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num>
                              <m:den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𝜕</m:t>
                                </m:r>
                                <m:sSubSup>
                                  <m:sSubSup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den>
                            </m:f>
                          </m:e>
                        </m:nary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OBS.1</a:t>
                </a:r>
                <a:r>
                  <a:rPr lang="pt-BR" dirty="0"/>
                  <a:t>: Operação da derivada parcial é distributiva.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OBS.2</a:t>
                </a:r>
                <a:r>
                  <a:rPr lang="pt-BR" dirty="0"/>
                  <a:t>: A divisão pelo número de amostras </a:t>
                </a:r>
                <a:r>
                  <a:rPr lang="pt-BR" dirty="0" smtClean="0"/>
                  <a:t>é omitida </a:t>
                </a:r>
                <a:r>
                  <a:rPr lang="pt-BR" dirty="0"/>
                  <a:t>pois </a:t>
                </a:r>
                <a:r>
                  <a:rPr lang="pt-BR" dirty="0" smtClean="0"/>
                  <a:t>não </a:t>
                </a:r>
                <a:r>
                  <a:rPr lang="pt-BR" dirty="0"/>
                  <a:t>afeta a otimização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/>
                  <a:t>A equação acima mostra que é necessário </a:t>
                </a:r>
                <a:r>
                  <a:rPr lang="pt-BR" dirty="0" smtClean="0"/>
                  <a:t>se calcular o </a:t>
                </a:r>
                <a:r>
                  <a:rPr lang="pt-BR" dirty="0"/>
                  <a:t>gradiente apenas 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m:rPr>
                        <m:brk m:alnAt="23"/>
                      </m:rPr>
                      <a:rPr lang="pt-BR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pt-BR" dirty="0"/>
                  <a:t>-</a:t>
                </a:r>
                <a:r>
                  <a:rPr lang="pt-BR" dirty="0" smtClean="0"/>
                  <a:t>ésima amostra, </a:t>
                </a:r>
                <a:r>
                  <a:rPr lang="pt-BR" dirty="0"/>
                  <a:t>pois o gradiente médio será uma média de </a:t>
                </a:r>
                <a:r>
                  <a:rPr lang="pt-BR" b="1" i="1" dirty="0"/>
                  <a:t>gradientes particulares</a:t>
                </a:r>
                <a:r>
                  <a:rPr lang="pt-BR" dirty="0"/>
                  <a:t> (ou </a:t>
                </a:r>
                <a:r>
                  <a:rPr lang="pt-BR" b="1" i="1" dirty="0"/>
                  <a:t>locais</a:t>
                </a:r>
                <a:r>
                  <a:rPr lang="pt-BR" dirty="0"/>
                  <a:t>) associados a cada amostra.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4144" cy="5032376"/>
              </a:xfrm>
              <a:blipFill rotWithShape="0">
                <a:blip r:embed="rId3"/>
                <a:stretch>
                  <a:fillRect l="-92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9698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02493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Considerando novamente a derivada geral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(i.e., um elemento genérico do </a:t>
                </a:r>
                <a:r>
                  <a:rPr lang="pt-BR" dirty="0" smtClean="0"/>
                  <a:t>gradiente) e usando </a:t>
                </a:r>
                <a:r>
                  <a:rPr lang="pt-BR" dirty="0"/>
                  <a:t>a </a:t>
                </a:r>
                <a:r>
                  <a:rPr lang="pt-BR" b="1" i="1" dirty="0"/>
                  <a:t>regra da cadeia</a:t>
                </a:r>
                <a:r>
                  <a:rPr lang="pt-BR" dirty="0"/>
                  <a:t>, </a:t>
                </a:r>
                <a:r>
                  <a:rPr lang="pt-BR" dirty="0" smtClean="0"/>
                  <a:t>podemos reescrevê-la como: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 primeira derivada após a igualdade é a derivada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 com respeito à ativação 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</a:t>
                </a:r>
                <a:r>
                  <a:rPr lang="pt-BR" b="1" i="1" dirty="0"/>
                  <a:t>nó</a:t>
                </a:r>
                <a:r>
                  <a:rPr lang="pt-BR" dirty="0"/>
                  <a:t> 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/>
                  <a:t>-ésima camada. </a:t>
                </a:r>
              </a:p>
              <a:p>
                <a:r>
                  <a:rPr lang="pt-BR" dirty="0"/>
                  <a:t>Essa grandeza será chamada de </a:t>
                </a:r>
                <a:r>
                  <a:rPr lang="pt-BR" b="1" i="1" dirty="0"/>
                  <a:t>sensibilidade</a:t>
                </a:r>
                <a:r>
                  <a:rPr lang="pt-BR" dirty="0"/>
                  <a:t> e é denotada pela letra grega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Desta </a:t>
                </a:r>
                <a:r>
                  <a:rPr lang="pt-BR" dirty="0"/>
                  <a:t>forma: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 termo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é único para cada </a:t>
                </a:r>
                <a:r>
                  <a:rPr lang="pt-BR" b="1" i="1" dirty="0"/>
                  <a:t>nó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 outro termo, por sua vez, varia ao longo das entradas do </a:t>
                </a:r>
                <a:r>
                  <a:rPr lang="pt-BR" b="1" i="1" dirty="0"/>
                  <a:t>nó</a:t>
                </a:r>
                <a:r>
                  <a:rPr lang="pt-BR" dirty="0"/>
                  <a:t> em questão. Como adotamos o modelo do </a:t>
                </a:r>
                <a:r>
                  <a:rPr lang="pt-BR" b="1" i="1" dirty="0"/>
                  <a:t>tipo perceptron</a:t>
                </a:r>
                <a:r>
                  <a:rPr lang="pt-BR" dirty="0"/>
                  <a:t>, a </a:t>
                </a:r>
                <a:r>
                  <a:rPr lang="pt-BR" dirty="0" smtClean="0"/>
                  <a:t>ativação,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 smtClean="0"/>
                  <a:t>, </a:t>
                </a:r>
                <a:r>
                  <a:rPr lang="pt-BR" dirty="0"/>
                  <a:t>é uma </a:t>
                </a:r>
                <a:r>
                  <a:rPr lang="pt-BR" b="1" i="1" dirty="0"/>
                  <a:t>combinação linear</a:t>
                </a:r>
                <a:r>
                  <a:rPr lang="pt-BR" dirty="0"/>
                  <a:t> das entradas: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 ∈ </m:t>
                          </m:r>
                          <m:r>
                            <m:rPr>
                              <m:sty m:val="p"/>
                              <m:brk m:alnAt="9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</m:t>
                          </m:r>
                          <m:r>
                            <m:rPr>
                              <m:sty m:val="p"/>
                            </m:rPr>
                            <a:rPr lang="pt-BR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ntradas</m:t>
                          </m:r>
                        </m:sub>
                        <m:sup/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65604"/>
                <a:ext cx="11245949" cy="5392396"/>
              </a:xfrm>
              <a:blipFill rotWithShape="0">
                <a:blip r:embed="rId3"/>
                <a:stretch>
                  <a:fillRect l="-705" t="-18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517145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13979"/>
            <a:ext cx="10515600" cy="765391"/>
          </a:xfrm>
        </p:spPr>
        <p:txBody>
          <a:bodyPr/>
          <a:lstStyle/>
          <a:p>
            <a:r>
              <a:rPr lang="pt-BR" dirty="0"/>
              <a:t>Retropropagação: Algumas noções básicas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pt-BR" dirty="0"/>
                  <a:t>Assim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Caso a derivada seja em relação ao termo de </a:t>
                </a:r>
                <a:r>
                  <a:rPr lang="pt-BR" b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teremos o seguinte resultado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vemos que </a:t>
                </a:r>
                <a:r>
                  <a:rPr lang="pt-BR" b="1" i="1" dirty="0"/>
                  <a:t>todas as derivadas da função de custo com respeito aos pesos sinápticos são produtos de um valor delta,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b="1" i="1" dirty="0"/>
                  <a:t>, por uma entrada (ou, no caso </a:t>
                </a:r>
                <a:r>
                  <a:rPr lang="pt-BR" b="1" i="1" dirty="0" smtClean="0"/>
                  <a:t>dos </a:t>
                </a:r>
                <a:r>
                  <a:rPr lang="pt-BR" b="1" i="1" dirty="0"/>
                  <a:t>termos de bias, pela unidade)</a:t>
                </a:r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m:rPr>
                        <m:nor/>
                      </m:rP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 smtClean="0"/>
                  <a:t>Ou, para o beso de bias,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São os valores de </a:t>
                </a:r>
                <a:r>
                  <a:rPr lang="pt-BR" b="1" i="1" dirty="0" smtClean="0"/>
                  <a:t>sensibilidade</a:t>
                </a:r>
                <a:r>
                  <a:rPr lang="pt-BR" i="1" dirty="0" smtClean="0"/>
                  <a:t>,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, que trazem mais dificuldades em seu cálculo, pois a derivada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den>
                    </m:f>
                  </m:oMath>
                </a14:m>
                <a:r>
                  <a:rPr lang="pt-BR" dirty="0"/>
                  <a:t> é trivial (ela é apenas o valor de uma </a:t>
                </a:r>
                <a:r>
                  <a:rPr lang="pt-BR" dirty="0" smtClean="0"/>
                  <a:t>entrada </a:t>
                </a:r>
                <a:r>
                  <a:rPr lang="pt-BR" dirty="0" smtClean="0"/>
                  <a:t>daquele nó). 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48972"/>
                <a:ext cx="11191876" cy="5409028"/>
              </a:xfrm>
              <a:blipFill rotWithShape="0">
                <a:blip r:embed="rId3"/>
                <a:stretch>
                  <a:fillRect l="-817" t="-2593" r="-59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7808687" y="1091428"/>
            <a:ext cx="79828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smtClean="0"/>
              <a:t>Saída da camada anterior.</a:t>
            </a:r>
            <a:endParaRPr lang="pt-BR" sz="14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053943" y="1460760"/>
            <a:ext cx="754744" cy="33901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072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Recapitulando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5032376"/>
          </a:xfrm>
        </p:spPr>
        <p:txBody>
          <a:bodyPr>
            <a:normAutofit/>
          </a:bodyPr>
          <a:lstStyle/>
          <a:p>
            <a:r>
              <a:rPr lang="pt-BR" dirty="0" smtClean="0"/>
              <a:t>Na última aula, fomos apresentados às redes neurais.</a:t>
            </a:r>
          </a:p>
          <a:p>
            <a:r>
              <a:rPr lang="pt-BR" dirty="0" smtClean="0"/>
              <a:t>Vimos que elas são formadas por camadas de perceptrons que se conectam através dos pesos sinápticos.</a:t>
            </a:r>
          </a:p>
          <a:p>
            <a:r>
              <a:rPr lang="pt-BR" dirty="0" smtClean="0"/>
              <a:t>Aprendemos que as funções de ativação sigmóide e tangente hiperbólica causam o problema do desaparecimento do gradiente, o qual é solucionado usando-se a função retificadora.</a:t>
            </a:r>
          </a:p>
          <a:p>
            <a:r>
              <a:rPr lang="pt-BR" dirty="0" smtClean="0"/>
              <a:t>Discutimos algumas topologias diferentes das redes neurais.</a:t>
            </a:r>
          </a:p>
          <a:p>
            <a:r>
              <a:rPr lang="pt-BR" dirty="0" smtClean="0"/>
              <a:t>E aprendemos que as redes neurais são aproximadoras universais de funções.</a:t>
            </a:r>
          </a:p>
          <a:p>
            <a:r>
              <a:rPr lang="pt-BR" dirty="0" smtClean="0"/>
              <a:t>Nesta aula, veremos como as redes neurais aprendem, ou seja, são treinadas.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a estratégia de otimização adotada </a:t>
                </a:r>
                <a:r>
                  <a:rPr lang="pt-BR" dirty="0" smtClean="0"/>
                  <a:t>para atualização dos pesos sinápticos da rede neural é </a:t>
                </a:r>
                <a:r>
                  <a:rPr lang="pt-BR" dirty="0"/>
                  <a:t>a seguinte: </a:t>
                </a:r>
                <a:endParaRPr lang="pt-BR" dirty="0" smtClean="0"/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C</a:t>
                </a:r>
                <a:r>
                  <a:rPr lang="pt-BR" dirty="0" smtClean="0"/>
                  <a:t>omeça-se </a:t>
                </a:r>
                <a:r>
                  <a:rPr lang="pt-BR" dirty="0"/>
                  <a:t>pela </a:t>
                </a:r>
                <a:r>
                  <a:rPr lang="pt-BR" dirty="0" smtClean="0"/>
                  <a:t>saída, onde </a:t>
                </a:r>
                <a:r>
                  <a:rPr lang="pt-BR" dirty="0"/>
                  <a:t>o erro é </a:t>
                </a:r>
                <a:r>
                  <a:rPr lang="pt-BR" dirty="0" smtClean="0"/>
                  <a:t>calculado.</a:t>
                </a:r>
              </a:p>
              <a:p>
                <a:pPr marL="914400" lvl="1" indent="-457200">
                  <a:buFont typeface="+mj-lt"/>
                  <a:buAutoNum type="arabicPeriod"/>
                </a:pPr>
                <a:r>
                  <a:rPr lang="pt-BR" dirty="0"/>
                  <a:t>E</a:t>
                </a:r>
                <a:r>
                  <a:rPr lang="pt-BR" dirty="0" smtClean="0"/>
                  <a:t>ncontra-se </a:t>
                </a:r>
                <a:r>
                  <a:rPr lang="pt-BR" dirty="0"/>
                  <a:t>uma </a:t>
                </a:r>
                <a:r>
                  <a:rPr lang="pt-BR" b="1" i="1" dirty="0"/>
                  <a:t>regra recursiva </a:t>
                </a:r>
                <a:r>
                  <a:rPr lang="pt-BR" dirty="0"/>
                  <a:t>que gere os valores de </a:t>
                </a:r>
                <a:r>
                  <a:rPr lang="pt-BR" b="1" i="1" dirty="0" smtClean="0"/>
                  <a:t>sensibilidade </a:t>
                </a:r>
                <a:r>
                  <a:rPr lang="pt-BR" dirty="0" smtClean="0"/>
                  <a:t>para </a:t>
                </a:r>
                <a:r>
                  <a:rPr lang="pt-BR" dirty="0"/>
                  <a:t>os </a:t>
                </a:r>
                <a:r>
                  <a:rPr lang="pt-BR" b="1" i="1" dirty="0"/>
                  <a:t>nós</a:t>
                </a:r>
                <a:r>
                  <a:rPr lang="pt-BR" dirty="0"/>
                  <a:t> das camadas anteriores até a primeira camada intermediária. </a:t>
                </a:r>
              </a:p>
              <a:p>
                <a:r>
                  <a:rPr lang="pt-BR" dirty="0" smtClean="0"/>
                  <a:t>Esse </a:t>
                </a:r>
                <a:r>
                  <a:rPr lang="pt-BR" dirty="0"/>
                  <a:t>processo é chamado de </a:t>
                </a:r>
                <a:r>
                  <a:rPr lang="pt-BR" b="1" i="1" dirty="0"/>
                  <a:t>retropropagação do </a:t>
                </a:r>
                <a:r>
                  <a:rPr lang="pt-BR" b="1" i="1" dirty="0" smtClean="0"/>
                  <a:t>erro </a:t>
                </a:r>
                <a:r>
                  <a:rPr lang="pt-BR" dirty="0" smtClean="0"/>
                  <a:t>ou</a:t>
                </a:r>
                <a:r>
                  <a:rPr lang="pt-BR" b="1" i="1" dirty="0" smtClean="0"/>
                  <a:t> backpropagation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Para facilitar a </a:t>
                </a:r>
                <a:r>
                  <a:rPr lang="pt-BR" b="1" i="1" dirty="0"/>
                  <a:t>retropropagação do erro</a:t>
                </a:r>
                <a:r>
                  <a:rPr lang="pt-BR" dirty="0"/>
                  <a:t>, nós vamos inicialmente agrupar todos os valores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pt-BR" dirty="0"/>
                  <a:t> de uma camada em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/>
                  <a:t>Em seguida, vamos encontrar uma regra que fará a transição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>
                    <a:solidFill>
                      <a:schemeClr val="tx1"/>
                    </a:solidFill>
                  </a:rPr>
                  <a:t>Ou seja, a partir da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, iremos encontrar a </a:t>
                </a:r>
                <a:r>
                  <a:rPr lang="pt-BR" b="1" i="1" dirty="0" smtClean="0">
                    <a:solidFill>
                      <a:schemeClr val="tx1"/>
                    </a:solidFill>
                  </a:rPr>
                  <a:t>sensibilidade</a:t>
                </a:r>
                <a:r>
                  <a:rPr lang="pt-BR" dirty="0" smtClean="0">
                    <a:solidFill>
                      <a:schemeClr val="tx1"/>
                    </a:solidFill>
                  </a:rPr>
                  <a:t> da camada anterior,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 smtClean="0">
                    <a:solidFill>
                      <a:schemeClr val="tx1"/>
                    </a:solidFill>
                  </a:rPr>
                  <a:t>.</a:t>
                </a:r>
                <a:endParaRPr lang="pt-BR" dirty="0">
                  <a:solidFill>
                    <a:schemeClr val="tx1"/>
                  </a:solidFill>
                </a:endParaRPr>
              </a:p>
              <a:p>
                <a:endParaRPr lang="pt-BR" dirty="0" smtClean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07058" cy="5032375"/>
              </a:xfrm>
              <a:blipFill rotWithShape="0">
                <a:blip r:embed="rId2"/>
                <a:stretch>
                  <a:fillRect l="-988" t="-2663" r="-8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95862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 smtClean="0"/>
                  <a:t>Em resumo, o processo de </a:t>
                </a:r>
                <a:r>
                  <a:rPr lang="pt-BR" b="1" i="1" dirty="0" smtClean="0"/>
                  <a:t>retropropagação </a:t>
                </a:r>
                <a:r>
                  <a:rPr lang="pt-BR" b="1" i="1" dirty="0"/>
                  <a:t>do </a:t>
                </a:r>
                <a:r>
                  <a:rPr lang="pt-BR" b="1" i="1" dirty="0" smtClean="0"/>
                  <a:t>erro</a:t>
                </a:r>
                <a:r>
                  <a:rPr lang="pt-BR" dirty="0" smtClean="0"/>
                  <a:t> é iniciado calculando-se o </a:t>
                </a:r>
                <a:r>
                  <a:rPr lang="pt-BR" b="1" i="1" dirty="0" smtClean="0"/>
                  <a:t>vetor </a:t>
                </a:r>
                <a:r>
                  <a:rPr lang="pt-BR" b="1" i="1" dirty="0"/>
                  <a:t>de sensibilidade </a:t>
                </a:r>
                <a:r>
                  <a:rPr lang="pt-BR" dirty="0"/>
                  <a:t>da última camada,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, e, de maneira recursiva, </a:t>
                </a:r>
                <a:r>
                  <a:rPr lang="pt-BR" dirty="0" smtClean="0"/>
                  <a:t>obtém </a:t>
                </a:r>
                <a:r>
                  <a:rPr lang="pt-BR" dirty="0"/>
                  <a:t>os </a:t>
                </a:r>
                <a:r>
                  <a:rPr lang="pt-BR" b="1" i="1" dirty="0"/>
                  <a:t>vetores de sensibilidade </a:t>
                </a:r>
                <a:r>
                  <a:rPr lang="pt-BR" dirty="0" smtClean="0"/>
                  <a:t>de </a:t>
                </a:r>
                <a:r>
                  <a:rPr lang="pt-BR" dirty="0"/>
                  <a:t>todas as </a:t>
                </a:r>
                <a:r>
                  <a:rPr lang="pt-BR" dirty="0" smtClean="0"/>
                  <a:t>camadas anteriores.</a:t>
                </a:r>
              </a:p>
              <a:p>
                <a:r>
                  <a:rPr lang="pt-BR" dirty="0" smtClean="0"/>
                  <a:t>Para </a:t>
                </a:r>
                <a:r>
                  <a:rPr lang="pt-BR" dirty="0"/>
                  <a:t>calcular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 </a:t>
                </a:r>
                <a:r>
                  <a:rPr lang="pt-BR" dirty="0" smtClean="0"/>
                  <a:t>consideramos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r>
                  <a:rPr lang="pt-BR" dirty="0"/>
                  <a:t> saídas </a:t>
                </a:r>
                <a:r>
                  <a:rPr lang="pt-BR" dirty="0" smtClean="0"/>
                  <a:t>e, </a:t>
                </a:r>
                <a:r>
                  <a:rPr lang="pt-BR" dirty="0"/>
                  <a:t>assim, temos que 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-ésimo elemento </a:t>
                </a:r>
                <a:r>
                  <a:rPr lang="pt-BR" dirty="0" smtClean="0"/>
                  <a:t>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 smtClean="0"/>
                  <a:t>é </a:t>
                </a:r>
                <a:r>
                  <a:rPr lang="pt-BR" dirty="0"/>
                  <a:t>dado por: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𝑑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:r>
                  <a:rPr lang="pt-BR" dirty="0" smtClean="0"/>
                  <a:t>onde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07057" cy="5032375"/>
              </a:xfrm>
              <a:blipFill rotWithShape="0">
                <a:blip r:embed="rId3"/>
                <a:stretch>
                  <a:fillRect l="-933" t="-181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93824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Retropropagando 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</p:spPr>
            <p:txBody>
              <a:bodyPr/>
              <a:lstStyle/>
              <a:p>
                <a:r>
                  <a:rPr lang="pt-BR" dirty="0" smtClean="0"/>
                  <a:t>Matricialmente podemos expressar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</m:oMath>
                </a14:m>
                <a:r>
                  <a:rPr lang="pt-BR" dirty="0"/>
                  <a:t>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𝒅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a matriz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</m:oMath>
                </a14:m>
                <a:r>
                  <a:rPr lang="pt-BR" dirty="0"/>
                  <a:t> é definida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𝑀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𝑀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pt-BR" b="0" i="1" smtClean="0">
                                              <a:latin typeface="Cambria Math" panose="02040503050406030204" pitchFamily="18" charset="0"/>
                                            </a:rPr>
                                            <m:t>               ⋯</m:t>
                                          </m:r>
                                        </m:e>
                                        <m:e>
                                          <m:sSup>
                                            <m:s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𝑓</m:t>
                                              </m:r>
                                            </m:e>
                                            <m:sup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′</m:t>
                                              </m:r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𝑀</m:t>
                                              </m:r>
                                            </m:sup>
                                          </m:sSup>
                                          <m:d>
                                            <m:d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Sup>
                                                <m:sSubSupPr>
                                                  <m:ctrlP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𝑢</m:t>
                                                  </m:r>
                                                </m:e>
                                                <m:sub>
                                                  <m:sSub>
                                                    <m:sSubPr>
                                                      <m:ctrlP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𝑁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pt-BR" i="1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𝑀</m:t>
                                                      </m:r>
                                                    </m:sub>
                                                  </m:sSub>
                                                </m:sub>
                                                <m:sup>
                                                  <m:r>
                                                    <a:rPr lang="pt-BR" i="1">
                                                      <a:latin typeface="Cambria Math" panose="02040503050406030204" pitchFamily="18" charset="0"/>
                                                    </a:rPr>
                                                    <m:t>𝑀</m:t>
                                                  </m:r>
                                                </m:sup>
                                              </m:sSubSup>
                                            </m:e>
                                          </m:d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Desta forma, a aplicação sucessiva da </a:t>
                </a:r>
                <a:r>
                  <a:rPr lang="pt-BR" b="1" i="1" dirty="0"/>
                  <a:t>regra da cadeia </a:t>
                </a:r>
                <a:r>
                  <a:rPr lang="pt-BR" dirty="0"/>
                  <a:t>leva a uma recursão que, em termos matriciais, é simples e dada por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98629" cy="5032375"/>
              </a:xfrm>
              <a:blipFill rotWithShape="0">
                <a:blip r:embed="rId2"/>
                <a:stretch>
                  <a:fillRect l="-1088" t="-1937" r="-13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07625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Considerem </a:t>
                </a:r>
                <a:r>
                  <a:rPr lang="pt-BR" dirty="0"/>
                  <a:t>uma rede MLP com uma camada intermediária e </a:t>
                </a:r>
                <a:r>
                  <a:rPr lang="pt-BR" dirty="0" smtClean="0"/>
                  <a:t>uma camada </a:t>
                </a:r>
                <a:r>
                  <a:rPr lang="pt-BR" dirty="0"/>
                  <a:t>de </a:t>
                </a:r>
                <a:r>
                  <a:rPr lang="pt-BR" dirty="0" smtClean="0"/>
                  <a:t>saída com um nó, portanto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𝑀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Devemos </a:t>
                </a:r>
                <a:r>
                  <a:rPr lang="pt-BR" dirty="0"/>
                  <a:t>começar calculando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Percebam </a:t>
                </a:r>
                <a:r>
                  <a:rPr lang="pt-BR" dirty="0"/>
                  <a:t>que essa </a:t>
                </a:r>
                <a:r>
                  <a:rPr lang="pt-BR" b="1" i="1" dirty="0"/>
                  <a:t>sensibilidade</a:t>
                </a:r>
                <a:r>
                  <a:rPr lang="pt-BR" dirty="0"/>
                  <a:t> é um escalar </a:t>
                </a:r>
                <a:r>
                  <a:rPr lang="pt-BR" dirty="0" smtClean="0"/>
                  <a:t>pois há </a:t>
                </a:r>
                <a:r>
                  <a:rPr lang="pt-BR" dirty="0"/>
                  <a:t>apenas um </a:t>
                </a:r>
                <a:r>
                  <a:rPr lang="pt-BR" b="1" dirty="0"/>
                  <a:t>nó </a:t>
                </a:r>
                <a:r>
                  <a:rPr lang="pt-BR" dirty="0"/>
                  <a:t>na camada de saída.</a:t>
                </a:r>
              </a:p>
              <a:p>
                <a:r>
                  <a:rPr lang="pt-BR" dirty="0"/>
                  <a:t>Vamos considerar um </a:t>
                </a:r>
                <a:r>
                  <a:rPr lang="pt-BR" dirty="0" smtClean="0"/>
                  <a:t>exemplo com </a:t>
                </a:r>
                <a:r>
                  <a:rPr lang="pt-BR" dirty="0"/>
                  <a:t>entrada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 e saída desejada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 smtClean="0"/>
                  <a:t>Supomos </a:t>
                </a:r>
                <a:r>
                  <a:rPr lang="pt-BR" dirty="0"/>
                  <a:t>que a rede </a:t>
                </a:r>
                <a:r>
                  <a:rPr lang="pt-BR" dirty="0" smtClean="0"/>
                  <a:t>tem uma </a:t>
                </a:r>
                <a:r>
                  <a:rPr lang="pt-BR" dirty="0"/>
                  <a:t>certa </a:t>
                </a:r>
                <a:r>
                  <a:rPr lang="pt-BR" dirty="0" smtClean="0"/>
                  <a:t>configuração inicial </a:t>
                </a:r>
                <a:r>
                  <a:rPr lang="pt-BR" dirty="0"/>
                  <a:t>de pesos, de modo que, quando a entrada for apresentada à rede, será possível calcular todos os sinais pertinentes ao longo dela até sua saída. </a:t>
                </a:r>
              </a:p>
              <a:p>
                <a:r>
                  <a:rPr lang="pt-BR" dirty="0"/>
                  <a:t>Essa é a etapa </a:t>
                </a:r>
                <a:r>
                  <a:rPr lang="pt-BR" b="1" i="1" dirty="0"/>
                  <a:t>direta</a:t>
                </a:r>
                <a:r>
                  <a:rPr lang="pt-BR" dirty="0"/>
                  <a:t> (ou do inglês, </a:t>
                </a:r>
                <a:r>
                  <a:rPr lang="pt-BR" b="1" i="1" dirty="0"/>
                  <a:t>forward</a:t>
                </a:r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8" y="1825624"/>
                <a:ext cx="6477002" cy="5032375"/>
              </a:xfrm>
              <a:blipFill rotWithShape="0">
                <a:blip r:embed="rId2"/>
                <a:stretch>
                  <a:fillRect l="-1411" t="-3027" r="-847" b="-60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6"/>
          <a:stretch/>
        </p:blipFill>
        <p:spPr>
          <a:xfrm>
            <a:off x="7068457" y="2496457"/>
            <a:ext cx="5109029" cy="308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0905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Portanto, temos então a saída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pt-BR" b="0" i="0" smtClean="0">
                        <a:latin typeface="Cambria Math" panose="02040503050406030204" pitchFamily="18" charset="0"/>
                      </a:rPr>
                      <m:t>onde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o erro pode ser calculado como: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De posse do erro, podemos calcular o delta do </a:t>
                </a:r>
                <a:r>
                  <a:rPr lang="pt-BR" b="1" i="1" dirty="0"/>
                  <a:t>nó</a:t>
                </a:r>
                <a:r>
                  <a:rPr lang="pt-BR" dirty="0"/>
                  <a:t> da camada de saída: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=−2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Sup>
                          <m:sSub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Temos, portanto, nossa primeira </a:t>
                </a:r>
                <a:r>
                  <a:rPr lang="pt-BR" b="1" i="1" dirty="0"/>
                  <a:t>sensibilidade</a:t>
                </a:r>
                <a:r>
                  <a:rPr lang="pt-BR" dirty="0"/>
                  <a:t>. </a:t>
                </a:r>
                <a:r>
                  <a:rPr lang="pt-BR" dirty="0" smtClean="0"/>
                  <a:t>Agora</a:t>
                </a:r>
                <a:r>
                  <a:rPr lang="pt-BR" dirty="0"/>
                  <a:t>, usamos a recursão para </a:t>
                </a:r>
                <a:r>
                  <a:rPr lang="pt-BR" b="1" i="1" dirty="0"/>
                  <a:t>retropropagar</a:t>
                </a:r>
                <a:r>
                  <a:rPr lang="pt-BR" dirty="0"/>
                  <a:t> o erro até a camada anterior. A fórmula nos diz: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′1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1,1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Sup>
                              <m:sSub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1,2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e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𝑭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𝒖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pPr marL="0" indent="0" algn="ctr">
                  <a:buNone/>
                </a:pP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0600" cy="5032375"/>
              </a:xfrm>
              <a:blipFill rotWithShape="0">
                <a:blip r:embed="rId3"/>
                <a:stretch>
                  <a:fillRect l="-1148" t="-26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b="1" dirty="0" smtClean="0"/>
                  <a:t>OBS</a:t>
                </a:r>
                <a:r>
                  <a:rPr lang="pt-BR" sz="1400" dirty="0"/>
                  <a:t>.: </a:t>
                </a:r>
                <a:r>
                  <a:rPr lang="pt-BR" sz="1400" dirty="0" smtClean="0"/>
                  <a:t>Notem que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</m:e>
                      <m:sup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sz="1400" dirty="0"/>
                  <a:t> aqui não significa “ao quadrado”, mas sim a indicação de que se trata de uma saída da camada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sz="140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5355" y="5751492"/>
                <a:ext cx="2563445" cy="987001"/>
              </a:xfrm>
              <a:prstGeom prst="rect">
                <a:avLst/>
              </a:prstGeom>
              <a:blipFill rotWithShape="0">
                <a:blip r:embed="rId4"/>
                <a:stretch>
                  <a:fillRect r="-1425" b="-24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58218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0805"/>
            <a:ext cx="10515600" cy="792163"/>
          </a:xfrm>
        </p:spPr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Portanto,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𝜹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pt-BR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  <m:mr>
                            <m:e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1,2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𝛿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 smtClean="0"/>
                  <a:t>Agora, para calcularmos </a:t>
                </a:r>
                <a:r>
                  <a:rPr lang="pt-BR" dirty="0"/>
                  <a:t>o gradiente, </a:t>
                </a:r>
                <a:r>
                  <a:rPr lang="pt-BR" dirty="0" smtClean="0"/>
                  <a:t>multiplicamos as </a:t>
                </a:r>
                <a:r>
                  <a:rPr lang="pt-BR" b="1" i="1" dirty="0" smtClean="0"/>
                  <a:t>sensibilidades</a:t>
                </a:r>
                <a:r>
                  <a:rPr lang="pt-BR" dirty="0" smtClean="0"/>
                  <a:t> pelas entradas correspondentes.</a:t>
                </a:r>
              </a:p>
              <a:p>
                <a:r>
                  <a:rPr lang="pt-BR" dirty="0" smtClean="0"/>
                  <a:t>Por exemplo, as </a:t>
                </a:r>
                <a:r>
                  <a:rPr lang="pt-BR" dirty="0"/>
                  <a:t>derivadas parciais com relação aos pesos do </a:t>
                </a:r>
                <a:r>
                  <a:rPr lang="pt-BR" b="1" i="1" dirty="0"/>
                  <a:t>nó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da camada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são </a:t>
                </a:r>
                <a:r>
                  <a:rPr lang="pt-BR" dirty="0" smtClean="0"/>
                  <a:t>mostradas abaixo</a:t>
                </a:r>
                <a:endParaRPr lang="pt-BR" dirty="0"/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</m:num>
                                  <m:den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Sup>
                                      <m:sSubSup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1,1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p>
                                    </m:sSubSup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1,</m:t>
                                              </m:r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</m:num>
                                        <m:den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Sup>
                                            <m:sSubSupPr>
                                              <m:ctrlP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SupPr>
                                            <m:e>
                                              <m:r>
                                                <a:rPr lang="pt-BR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𝑏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  <m:sup>
                                              <m:r>
                                                <a:rPr lang="pt-BR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p>
                                          </m:sSubSup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−2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−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d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′1</m:t>
                          </m:r>
                        </m:sup>
                      </m:s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43013"/>
                <a:ext cx="11136086" cy="5614987"/>
              </a:xfrm>
              <a:blipFill rotWithShape="0">
                <a:blip r:embed="rId2"/>
                <a:stretch>
                  <a:fillRect l="-876" t="-27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9593943" y="3736605"/>
            <a:ext cx="2598057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Os pesos de </a:t>
            </a:r>
            <a:r>
              <a:rPr lang="pt-BR" sz="1600" b="1" i="1" dirty="0" smtClean="0"/>
              <a:t>bias</a:t>
            </a:r>
            <a:r>
              <a:rPr lang="pt-BR" sz="1600" dirty="0" smtClean="0"/>
              <a:t> </a:t>
            </a:r>
            <a:r>
              <a:rPr lang="pt-BR" sz="1600" dirty="0"/>
              <a:t>estão ligados a entradas com valores constantes iguais a </a:t>
            </a:r>
            <a:r>
              <a:rPr lang="pt-BR" sz="1600" dirty="0" smtClean="0"/>
              <a:t>1.</a:t>
            </a:r>
            <a:endParaRPr lang="pt-BR" sz="1600" dirty="0"/>
          </a:p>
        </p:txBody>
      </p:sp>
      <p:cxnSp>
        <p:nvCxnSpPr>
          <p:cNvPr id="6" name="Straight Arrow Connector 5"/>
          <p:cNvCxnSpPr/>
          <p:nvPr/>
        </p:nvCxnSpPr>
        <p:spPr>
          <a:xfrm flipH="1">
            <a:off x="9347200" y="4567602"/>
            <a:ext cx="1545771" cy="109296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0181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da retropropagação do erro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</p:spPr>
            <p:txBody>
              <a:bodyPr/>
              <a:lstStyle/>
              <a:p>
                <a:r>
                  <a:rPr lang="pt-BR" dirty="0" smtClean="0"/>
                  <a:t>Se fôssemos calcular as derivadas aplicando a regra da cadeia diretamente, elas seriam calculadas como mostrado abaixo.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𝑓</m:t>
                                      </m:r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𝑢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p>
                            <m:s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</m:e>
                          </m:d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  <m:f>
                        <m:f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num>
                        <m:den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𝜕</m:t>
                          </m:r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den>
                      </m:f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50601" cy="5032376"/>
              </a:xfrm>
              <a:blipFill rotWithShape="0">
                <a:blip r:embed="rId2"/>
                <a:stretch>
                  <a:fillRect l="-929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472168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T320 - Quiz – Redes Neurais Artificiais (Parte VI)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8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tupid Neural Network - 9GA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2965" y="480707"/>
            <a:ext cx="3401957" cy="21890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Don't be afraid of artificial neural networks - it is easy to start! An overview of deep learning with links to didactic materials.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93788" y="480707"/>
            <a:ext cx="3730405" cy="2612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urney to Machine Learning – Towards Data Scienc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6206" y="3360518"/>
            <a:ext cx="3815474" cy="2148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8" descr="13 Best New Neural Network Books To Read In 2020 - BookAuthority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24" r="9242" b="29845"/>
          <a:stretch/>
        </p:blipFill>
        <p:spPr bwMode="auto">
          <a:xfrm>
            <a:off x="4672303" y="3938633"/>
            <a:ext cx="2050141" cy="2749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10" descr="https://storage.googleapis.com/groundai-web-prod/media/users/user_129478/project_202937/images/x1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7616" y="4070557"/>
            <a:ext cx="2476500" cy="24860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Introduction to Deep Learning | Hacker Noon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2017" y="565503"/>
            <a:ext cx="2855639" cy="2861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770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Consideramos agora, o processo de otimização, ou seja, de </a:t>
                </a:r>
                <a:r>
                  <a:rPr lang="pt-BR" dirty="0" smtClean="0"/>
                  <a:t>atualização dos </a:t>
                </a:r>
                <a:r>
                  <a:rPr lang="pt-BR" b="1" i="1" dirty="0"/>
                  <a:t>pesos </a:t>
                </a:r>
                <a:r>
                  <a:rPr lang="pt-BR" b="1" i="1" dirty="0" smtClean="0"/>
                  <a:t>sinápticos</a:t>
                </a:r>
                <a:r>
                  <a:rPr lang="pt-BR" dirty="0" smtClean="0"/>
                  <a:t>.</a:t>
                </a:r>
                <a:endParaRPr lang="pt-BR" dirty="0"/>
              </a:p>
              <a:p>
                <a:r>
                  <a:rPr lang="pt-BR" dirty="0" smtClean="0"/>
                  <a:t>Assim como vimos anteriormente, o processo </a:t>
                </a:r>
                <a:r>
                  <a:rPr lang="pt-BR" dirty="0"/>
                  <a:t>de otimização corresponde a </a:t>
                </a:r>
                <a:r>
                  <a:rPr lang="pt-BR" dirty="0" smtClean="0"/>
                  <a:t>um </a:t>
                </a:r>
                <a:r>
                  <a:rPr lang="pt-BR" b="1" i="1" dirty="0" smtClean="0"/>
                  <a:t>problema de </a:t>
                </a:r>
                <a:r>
                  <a:rPr lang="pt-BR" b="1" i="1" dirty="0"/>
                  <a:t>minimização</a:t>
                </a:r>
                <a:r>
                  <a:rPr lang="pt-BR" dirty="0"/>
                  <a:t> de uma </a:t>
                </a:r>
                <a:r>
                  <a:rPr lang="pt-BR" b="1" i="1" dirty="0"/>
                  <a:t>função custo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, com respeito a um vetor de pesos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Portanto, o problema de aprendizado em redes neurais pode ser formulado como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i="0" smtClean="0">
                                  <a:latin typeface="Cambria Math" panose="02040503050406030204" pitchFamily="18" charset="0"/>
                                </a:rPr>
                                <m:t>min</m:t>
                              </m:r>
                            </m:e>
                            <m:lim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lim>
                          </m:limLow>
                        </m:fName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𝐽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𝒘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Normalmente, esse processo de otimização é conduzido de forma iterativa, o que dá um sentido mais natural à noção de aprendizado (como um processo gradual</a:t>
                </a:r>
                <a:r>
                  <a:rPr lang="pt-BR" dirty="0" smtClean="0"/>
                  <a:t>).</a:t>
                </a:r>
                <a:endParaRPr lang="pt-BR" dirty="0"/>
              </a:p>
              <a:p>
                <a:r>
                  <a:rPr lang="pt-BR" dirty="0"/>
                  <a:t>Existem vários métodos de otimização aplicáveis, mas, sem dúvida, os mais utilizados são aqueles baseados nas derivadas da função custo,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36086" cy="5032375"/>
              </a:xfrm>
              <a:blipFill rotWithShape="0">
                <a:blip r:embed="rId3"/>
                <a:stretch>
                  <a:fillRect l="-876" t="-2421" r="-13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4610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89079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3418607" y="1393371"/>
            <a:ext cx="7290582" cy="4399794"/>
            <a:chOff x="3418607" y="1393371"/>
            <a:chExt cx="7290582" cy="4399794"/>
          </a:xfrm>
        </p:grpSpPr>
        <p:grpSp>
          <p:nvGrpSpPr>
            <p:cNvPr id="73" name="Group 72"/>
            <p:cNvGrpSpPr/>
            <p:nvPr/>
          </p:nvGrpSpPr>
          <p:grpSpPr>
            <a:xfrm>
              <a:off x="3418607" y="1393371"/>
              <a:ext cx="7098192" cy="4399794"/>
              <a:chOff x="3418607" y="1393371"/>
              <a:chExt cx="7098192" cy="43997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" name="Rectangle 3"/>
                  <p:cNvSpPr/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4" name="Rectangle 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4" y="2673830"/>
                    <a:ext cx="653105" cy="54000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Rectangle 4"/>
                  <p:cNvSpPr/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" name="Rectangle 4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734135" y="3924267"/>
                    <a:ext cx="653104" cy="54000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9174" r="-1835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pt-B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(.)</m:t>
                          </m:r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638905" y="3223227"/>
                    <a:ext cx="642017" cy="540000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10185" r="-277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7" name="Group 6"/>
              <p:cNvGrpSpPr/>
              <p:nvPr/>
            </p:nvGrpSpPr>
            <p:grpSpPr>
              <a:xfrm>
                <a:off x="5757023" y="2712359"/>
                <a:ext cx="540000" cy="539571"/>
                <a:chOff x="4419599" y="2282943"/>
                <a:chExt cx="468000" cy="539571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" name="Straight Arrow Connector 10"/>
              <p:cNvCxnSpPr>
                <a:stCxn id="8" idx="6"/>
                <a:endCxn id="4" idx="1"/>
              </p:cNvCxnSpPr>
              <p:nvPr/>
            </p:nvCxnSpPr>
            <p:spPr>
              <a:xfrm flipV="1">
                <a:off x="6297023" y="2943830"/>
                <a:ext cx="437111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4" name="Group 13"/>
              <p:cNvGrpSpPr/>
              <p:nvPr/>
            </p:nvGrpSpPr>
            <p:grpSpPr>
              <a:xfrm>
                <a:off x="5750690" y="3962796"/>
                <a:ext cx="540000" cy="539571"/>
                <a:chOff x="4419599" y="2282943"/>
                <a:chExt cx="468000" cy="539571"/>
              </a:xfrm>
            </p:grpSpPr>
            <p:sp>
              <p:nvSpPr>
                <p:cNvPr id="15" name="Oval 14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" name="Rectangle 15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7" name="Group 16"/>
              <p:cNvGrpSpPr/>
              <p:nvPr/>
            </p:nvGrpSpPr>
            <p:grpSpPr>
              <a:xfrm>
                <a:off x="8730204" y="3256232"/>
                <a:ext cx="540000" cy="539571"/>
                <a:chOff x="4419599" y="2282943"/>
                <a:chExt cx="468000" cy="539571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419599" y="2282943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sz="1200" dirty="0">
                    <a:solidFill>
                      <a:schemeClr val="tx1"/>
                    </a:solidFill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" name="Rectangle 18"/>
                    <p:cNvSpPr/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</p:spPr>
                  <p:txBody>
                    <a:bodyPr wrap="squar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nary>
                              <m:naryPr>
                                <m:chr m:val="∑"/>
                                <m:subHide m:val="on"/>
                                <m:supHide m:val="on"/>
                                <m:ctrlPr>
                                  <a:rPr lang="pt-BR" sz="12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/>
                              <m:sup/>
                              <m:e/>
                            </m:nary>
                          </m:oMath>
                        </m:oMathPara>
                      </a14:m>
                      <a:endParaRPr lang="pt-BR" sz="1200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62121" y="2282943"/>
                      <a:ext cx="327535" cy="539571"/>
                    </a:xfrm>
                    <a:prstGeom prst="rect">
                      <a:avLst/>
                    </a:prstGeom>
                    <a:blipFill rotWithShape="0">
                      <a:blip r:embed="rId5"/>
                      <a:stretch>
                        <a:fillRect l="-154717" t="-117045" r="-154717" b="-165909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0" name="Straight Arrow Connector 19"/>
              <p:cNvCxnSpPr>
                <a:stCxn id="18" idx="6"/>
                <a:endCxn id="6" idx="1"/>
              </p:cNvCxnSpPr>
              <p:nvPr/>
            </p:nvCxnSpPr>
            <p:spPr>
              <a:xfrm>
                <a:off x="9270204" y="3490232"/>
                <a:ext cx="368701" cy="299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/>
                  <p:cNvSpPr/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1" name="Oval 2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2673830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6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2" name="Straight Arrow Connector 21"/>
              <p:cNvCxnSpPr>
                <a:stCxn id="4" idx="3"/>
                <a:endCxn id="21" idx="2"/>
              </p:cNvCxnSpPr>
              <p:nvPr/>
            </p:nvCxnSpPr>
            <p:spPr>
              <a:xfrm>
                <a:off x="7387239" y="2943830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Oval 22"/>
                  <p:cNvSpPr/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23" name="Oval 2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09546" y="3924267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7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4" name="Straight Arrow Connector 23"/>
              <p:cNvCxnSpPr>
                <a:stCxn id="5" idx="3"/>
                <a:endCxn id="23" idx="2"/>
              </p:cNvCxnSpPr>
              <p:nvPr/>
            </p:nvCxnSpPr>
            <p:spPr>
              <a:xfrm>
                <a:off x="7387239" y="4194267"/>
                <a:ext cx="32230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Arrow Connector 25"/>
              <p:cNvCxnSpPr>
                <a:stCxn id="21" idx="6"/>
                <a:endCxn id="18" idx="2"/>
              </p:cNvCxnSpPr>
              <p:nvPr/>
            </p:nvCxnSpPr>
            <p:spPr>
              <a:xfrm>
                <a:off x="8249546" y="2943830"/>
                <a:ext cx="480658" cy="5464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>
                <a:stCxn id="23" idx="6"/>
                <a:endCxn id="18" idx="2"/>
              </p:cNvCxnSpPr>
              <p:nvPr/>
            </p:nvCxnSpPr>
            <p:spPr>
              <a:xfrm flipV="1">
                <a:off x="8249546" y="3490232"/>
                <a:ext cx="480658" cy="70403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>
                <a:stCxn id="6" idx="3"/>
              </p:cNvCxnSpPr>
              <p:nvPr/>
            </p:nvCxnSpPr>
            <p:spPr>
              <a:xfrm>
                <a:off x="10280922" y="3493227"/>
                <a:ext cx="235877" cy="216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Oval 30"/>
                  <p:cNvSpPr/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Oval 3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1461493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9"/>
                    <a:stretch>
                      <a:fillRect l="-1099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Oval 31"/>
                  <p:cNvSpPr/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2" name="Oval 3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9806" y="2676359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0"/>
                    <a:stretch>
                      <a:fillRect l="-2222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Oval 32"/>
                  <p:cNvSpPr/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2,1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3" name="Oval 3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3926796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1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4" name="Straight Arrow Connector 33"/>
              <p:cNvCxnSpPr>
                <a:stCxn id="32" idx="6"/>
                <a:endCxn id="8" idx="2"/>
              </p:cNvCxnSpPr>
              <p:nvPr/>
            </p:nvCxnSpPr>
            <p:spPr>
              <a:xfrm>
                <a:off x="5359806" y="2946359"/>
                <a:ext cx="39721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>
                <a:stCxn id="33" idx="6"/>
                <a:endCxn id="15" idx="2"/>
              </p:cNvCxnSpPr>
              <p:nvPr/>
            </p:nvCxnSpPr>
            <p:spPr>
              <a:xfrm>
                <a:off x="5356133" y="4196796"/>
                <a:ext cx="394557" cy="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Oval 35"/>
                  <p:cNvSpPr/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noFill/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2,2</m:t>
                              </m:r>
                            </m:sub>
                            <m:sup>
                              <m:r>
                                <a:rPr lang="pt-B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6" name="Oval 3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16133" y="5212804"/>
                    <a:ext cx="540000" cy="540000"/>
                  </a:xfrm>
                  <a:prstGeom prst="ellipse">
                    <a:avLst/>
                  </a:prstGeom>
                  <a:blipFill rotWithShape="0">
                    <a:blip r:embed="rId12"/>
                    <a:stretch>
                      <a:fillRect l="-2198"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Straight Arrow Connector 37"/>
              <p:cNvCxnSpPr>
                <a:stCxn id="31" idx="6"/>
                <a:endCxn id="8" idx="2"/>
              </p:cNvCxnSpPr>
              <p:nvPr/>
            </p:nvCxnSpPr>
            <p:spPr>
              <a:xfrm>
                <a:off x="5356133" y="1731493"/>
                <a:ext cx="400890" cy="1214866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/>
              <p:cNvCxnSpPr>
                <a:stCxn id="15" idx="6"/>
                <a:endCxn id="5" idx="1"/>
              </p:cNvCxnSpPr>
              <p:nvPr/>
            </p:nvCxnSpPr>
            <p:spPr>
              <a:xfrm flipV="1">
                <a:off x="6290690" y="4194267"/>
                <a:ext cx="443445" cy="2529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>
                <a:stCxn id="36" idx="6"/>
                <a:endCxn id="15" idx="2"/>
              </p:cNvCxnSpPr>
              <p:nvPr/>
            </p:nvCxnSpPr>
            <p:spPr>
              <a:xfrm flipV="1">
                <a:off x="5356133" y="4196796"/>
                <a:ext cx="394557" cy="128600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Rectangle 50"/>
              <p:cNvSpPr/>
              <p:nvPr/>
            </p:nvSpPr>
            <p:spPr>
              <a:xfrm>
                <a:off x="3743115" y="22489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2" name="Rectangle 51"/>
              <p:cNvSpPr/>
              <p:nvPr/>
            </p:nvSpPr>
            <p:spPr>
              <a:xfrm>
                <a:off x="3736782" y="4754126"/>
                <a:ext cx="180000" cy="180000"/>
              </a:xfrm>
              <a:prstGeom prst="rect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54" name="Straight Arrow Connector 53"/>
              <p:cNvCxnSpPr>
                <a:stCxn id="51" idx="3"/>
                <a:endCxn id="31" idx="2"/>
              </p:cNvCxnSpPr>
              <p:nvPr/>
            </p:nvCxnSpPr>
            <p:spPr>
              <a:xfrm flipV="1">
                <a:off x="3923115" y="1731493"/>
                <a:ext cx="893018" cy="60743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/>
              <p:cNvCxnSpPr>
                <a:stCxn id="51" idx="3"/>
                <a:endCxn id="33" idx="2"/>
              </p:cNvCxnSpPr>
              <p:nvPr/>
            </p:nvCxnSpPr>
            <p:spPr>
              <a:xfrm>
                <a:off x="3923115" y="2338926"/>
                <a:ext cx="893018" cy="1857870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/>
              <p:cNvCxnSpPr>
                <a:stCxn id="52" idx="3"/>
                <a:endCxn id="32" idx="2"/>
              </p:cNvCxnSpPr>
              <p:nvPr/>
            </p:nvCxnSpPr>
            <p:spPr>
              <a:xfrm flipV="1">
                <a:off x="3916782" y="2946359"/>
                <a:ext cx="903024" cy="1897767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/>
              <p:cNvCxnSpPr>
                <a:stCxn id="52" idx="3"/>
                <a:endCxn id="36" idx="2"/>
              </p:cNvCxnSpPr>
              <p:nvPr/>
            </p:nvCxnSpPr>
            <p:spPr>
              <a:xfrm>
                <a:off x="3916782" y="4844126"/>
                <a:ext cx="899351" cy="638678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TextBox 60"/>
                  <p:cNvSpPr txBox="1"/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1" name="TextBox 6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2152953"/>
                    <a:ext cx="276101" cy="276999"/>
                  </a:xfrm>
                  <a:prstGeom prst="rect">
                    <a:avLst/>
                  </a:prstGeom>
                  <a:blipFill rotWithShape="0">
                    <a:blip r:embed="rId13"/>
                    <a:stretch>
                      <a:fillRect l="-13333" r="-6667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TextBox 61"/>
                  <p:cNvSpPr txBox="1"/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62" name="TextBox 6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418607" y="4701300"/>
                    <a:ext cx="281423" cy="276999"/>
                  </a:xfrm>
                  <a:prstGeom prst="rect">
                    <a:avLst/>
                  </a:prstGeom>
                  <a:blipFill rotWithShape="0">
                    <a:blip r:embed="rId14"/>
                    <a:stretch>
                      <a:fillRect l="-13043" r="-6522" b="-15217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9" name="Straight Arrow Connector 68"/>
              <p:cNvCxnSpPr/>
              <p:nvPr/>
            </p:nvCxnSpPr>
            <p:spPr>
              <a:xfrm rot="5400000">
                <a:off x="5900480" y="2581353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TextBox 70"/>
              <p:cNvSpPr txBox="1"/>
              <p:nvPr/>
            </p:nvSpPr>
            <p:spPr>
              <a:xfrm>
                <a:off x="5982076" y="14772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grpSp>
            <p:nvGrpSpPr>
              <p:cNvPr id="74" name="Group 73"/>
              <p:cNvGrpSpPr/>
              <p:nvPr/>
            </p:nvGrpSpPr>
            <p:grpSpPr>
              <a:xfrm>
                <a:off x="5799754" y="19771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85045" y="1808576"/>
                      <a:ext cx="287643" cy="279628"/>
                    </a:xfrm>
                    <a:prstGeom prst="rect">
                      <a:avLst/>
                    </a:prstGeom>
                    <a:blipFill rotWithShape="0">
                      <a:blip r:embed="rId15"/>
                      <a:stretch>
                        <a:fillRect l="-19149" t="-2174" r="-8511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2" name="Oval 71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75" name="Straight Arrow Connector 74"/>
              <p:cNvCxnSpPr/>
              <p:nvPr/>
            </p:nvCxnSpPr>
            <p:spPr>
              <a:xfrm rot="5400000">
                <a:off x="5908025" y="1841252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TextBox 76"/>
              <p:cNvSpPr txBox="1"/>
              <p:nvPr/>
            </p:nvSpPr>
            <p:spPr>
              <a:xfrm>
                <a:off x="5959215" y="5439804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81" name="Straight Arrow Connector 80"/>
              <p:cNvCxnSpPr/>
              <p:nvPr/>
            </p:nvCxnSpPr>
            <p:spPr>
              <a:xfrm rot="16200000">
                <a:off x="5899194" y="455664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2" name="Group 81"/>
              <p:cNvGrpSpPr/>
              <p:nvPr/>
            </p:nvGrpSpPr>
            <p:grpSpPr>
              <a:xfrm>
                <a:off x="5784267" y="470130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3" name="TextBox 82"/>
                    <p:cNvSpPr txBox="1"/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3" name="TextBox 8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87643" cy="280141"/>
                    </a:xfrm>
                    <a:prstGeom prst="rect">
                      <a:avLst/>
                    </a:prstGeom>
                    <a:blipFill rotWithShape="0">
                      <a:blip r:embed="rId16"/>
                      <a:stretch>
                        <a:fillRect l="-18750" t="-2174" r="-6250" b="-1739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4" name="Oval 83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5" name="Straight Arrow Connector 84"/>
              <p:cNvCxnSpPr/>
              <p:nvPr/>
            </p:nvCxnSpPr>
            <p:spPr>
              <a:xfrm rot="16200000">
                <a:off x="5891996" y="5325201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86" name="Group 85"/>
              <p:cNvGrpSpPr/>
              <p:nvPr/>
            </p:nvGrpSpPr>
            <p:grpSpPr>
              <a:xfrm>
                <a:off x="8779268" y="3971180"/>
                <a:ext cx="468000" cy="468000"/>
                <a:chOff x="5750690" y="1752807"/>
                <a:chExt cx="468000" cy="46800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7" name="TextBox 86"/>
                    <p:cNvSpPr txBox="1"/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Sup>
                              <m:sSubSup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bSup>
                          </m:oMath>
                        </m:oMathPara>
                      </a14:m>
                      <a:endParaRPr lang="pt-BR" dirty="0"/>
                    </a:p>
                  </p:txBody>
                </p:sp>
              </mc:Choice>
              <mc:Fallback xmlns="">
                <p:sp>
                  <p:nvSpPr>
                    <p:cNvPr id="87" name="TextBox 8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790186" y="1818321"/>
                      <a:ext cx="292580" cy="280205"/>
                    </a:xfrm>
                    <a:prstGeom prst="rect">
                      <a:avLst/>
                    </a:prstGeom>
                    <a:blipFill rotWithShape="0">
                      <a:blip r:embed="rId17"/>
                      <a:stretch>
                        <a:fillRect l="-20833" t="-2174" r="-4167" b="-195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pt-BR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8" name="Oval 87"/>
                <p:cNvSpPr/>
                <p:nvPr/>
              </p:nvSpPr>
              <p:spPr>
                <a:xfrm>
                  <a:off x="5750690" y="1752807"/>
                  <a:ext cx="468000" cy="468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p:grpSp>
          <p:cxnSp>
            <p:nvCxnSpPr>
              <p:cNvPr id="89" name="Straight Arrow Connector 88"/>
              <p:cNvCxnSpPr/>
              <p:nvPr/>
            </p:nvCxnSpPr>
            <p:spPr>
              <a:xfrm rot="16200000">
                <a:off x="8879954" y="3847435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0" name="TextBox 89"/>
              <p:cNvSpPr txBox="1"/>
              <p:nvPr/>
            </p:nvSpPr>
            <p:spPr>
              <a:xfrm>
                <a:off x="8947173" y="4679512"/>
                <a:ext cx="11702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pt-BR" dirty="0"/>
                  <a:t>1</a:t>
                </a:r>
              </a:p>
            </p:txBody>
          </p:sp>
          <p:cxnSp>
            <p:nvCxnSpPr>
              <p:cNvPr id="91" name="Straight Arrow Connector 90"/>
              <p:cNvCxnSpPr/>
              <p:nvPr/>
            </p:nvCxnSpPr>
            <p:spPr>
              <a:xfrm rot="16200000">
                <a:off x="8879954" y="4564909"/>
                <a:ext cx="252000" cy="54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46" name="Rectangle 4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205033" y="3118271"/>
                    <a:ext cx="483787" cy="372538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8" name="Rectangle 77"/>
                  <p:cNvSpPr/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8" name="Rectangle 7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2544578"/>
                    <a:ext cx="478849" cy="371961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Rectangle 78"/>
                  <p:cNvSpPr/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7754" y="4208793"/>
                    <a:ext cx="478849" cy="372474"/>
                  </a:xfrm>
                  <a:prstGeom prst="rect">
                    <a:avLst/>
                  </a:prstGeom>
                  <a:blipFill rotWithShape="0">
                    <a:blip r:embed="rId2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Rectangle 66"/>
              <p:cNvSpPr/>
              <p:nvPr/>
            </p:nvSpPr>
            <p:spPr>
              <a:xfrm>
                <a:off x="4576220" y="1393371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3" name="Rectangle 92"/>
              <p:cNvSpPr/>
              <p:nvPr/>
            </p:nvSpPr>
            <p:spPr>
              <a:xfrm>
                <a:off x="4569886" y="3857405"/>
                <a:ext cx="2927666" cy="193576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4" name="Rectangle 93"/>
              <p:cNvSpPr/>
              <p:nvPr/>
            </p:nvSpPr>
            <p:spPr>
              <a:xfrm>
                <a:off x="7570816" y="2593205"/>
                <a:ext cx="2835927" cy="2363305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909657" y="142339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1</a:t>
                </a:r>
                <a:endParaRPr lang="pt-BR" sz="1600" b="1" dirty="0"/>
              </a:p>
            </p:txBody>
          </p:sp>
          <p:sp>
            <p:nvSpPr>
              <p:cNvPr id="95" name="TextBox 94"/>
              <p:cNvSpPr txBox="1"/>
              <p:nvPr/>
            </p:nvSpPr>
            <p:spPr>
              <a:xfrm>
                <a:off x="6902485" y="5418214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2</a:t>
                </a:r>
                <a:endParaRPr lang="pt-BR" sz="1600" b="1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9762362" y="4595572"/>
                <a:ext cx="64590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600" b="1" dirty="0" smtClean="0"/>
                  <a:t>Nó 3</a:t>
                </a:r>
                <a:endParaRPr lang="pt-BR" sz="1600" b="1" dirty="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32979" y="3271023"/>
                  <a:ext cx="276210" cy="372538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39130"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672006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" name="Group 197"/>
          <p:cNvGrpSpPr/>
          <p:nvPr/>
        </p:nvGrpSpPr>
        <p:grpSpPr>
          <a:xfrm>
            <a:off x="1813708" y="1513572"/>
            <a:ext cx="9981331" cy="3270415"/>
            <a:chOff x="1813708" y="1513572"/>
            <a:chExt cx="9981331" cy="327041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0" y="1676400"/>
                  <a:ext cx="653105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4"/>
                <p:cNvSpPr/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37501" y="4126987"/>
                  <a:ext cx="653104" cy="5400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9174" r="-183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24755" y="2782771"/>
                  <a:ext cx="642017" cy="54000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0185" r="-277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Oval 7"/>
            <p:cNvSpPr/>
            <p:nvPr/>
          </p:nvSpPr>
          <p:spPr>
            <a:xfrm>
              <a:off x="3760389" y="1714929"/>
              <a:ext cx="540000" cy="468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1200" dirty="0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sz="1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9453" y="1714929"/>
                  <a:ext cx="377925" cy="539571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32258" t="-115730" r="-130645" b="-16292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/>
            <p:cNvCxnSpPr>
              <a:stCxn id="8" idx="6"/>
              <a:endCxn id="4" idx="1"/>
            </p:cNvCxnSpPr>
            <p:nvPr/>
          </p:nvCxnSpPr>
          <p:spPr>
            <a:xfrm flipV="1">
              <a:off x="4300389" y="1946400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4" name="Group 13"/>
            <p:cNvGrpSpPr/>
            <p:nvPr/>
          </p:nvGrpSpPr>
          <p:grpSpPr>
            <a:xfrm>
              <a:off x="3754056" y="4165516"/>
              <a:ext cx="540000" cy="539571"/>
              <a:chOff x="4419599" y="2282943"/>
              <a:chExt cx="468000" cy="539571"/>
            </a:xfrm>
          </p:grpSpPr>
          <p:sp>
            <p:nvSpPr>
              <p:cNvPr id="15" name="Oval 14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Rectangle 15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7" name="Group 16"/>
            <p:cNvGrpSpPr/>
            <p:nvPr/>
          </p:nvGrpSpPr>
          <p:grpSpPr>
            <a:xfrm>
              <a:off x="9816054" y="2815776"/>
              <a:ext cx="540000" cy="539571"/>
              <a:chOff x="4419599" y="2282943"/>
              <a:chExt cx="468000" cy="539571"/>
            </a:xfrm>
          </p:grpSpPr>
          <p:sp>
            <p:nvSpPr>
              <p:cNvPr id="18" name="Oval 1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Rectangle 1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0" name="Straight Arrow Connector 19"/>
            <p:cNvCxnSpPr>
              <a:stCxn id="18" idx="6"/>
              <a:endCxn id="6" idx="1"/>
            </p:cNvCxnSpPr>
            <p:nvPr/>
          </p:nvCxnSpPr>
          <p:spPr>
            <a:xfrm>
              <a:off x="10356054" y="3049776"/>
              <a:ext cx="368701" cy="299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Oval 20"/>
                <p:cNvSpPr/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Oval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1642824"/>
                  <a:ext cx="540000" cy="540000"/>
                </a:xfrm>
                <a:prstGeom prst="ellipse">
                  <a:avLst/>
                </a:prstGeom>
                <a:blipFill rotWithShape="0">
                  <a:blip r:embed="rId6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/>
            <p:cNvCxnSpPr>
              <a:stCxn id="4" idx="3"/>
              <a:endCxn id="106" idx="2"/>
            </p:cNvCxnSpPr>
            <p:nvPr/>
          </p:nvCxnSpPr>
          <p:spPr>
            <a:xfrm flipV="1">
              <a:off x="5390605" y="1941969"/>
              <a:ext cx="474707" cy="443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Oval 22"/>
                <p:cNvSpPr/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3" name="Oval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95396" y="4120081"/>
                  <a:ext cx="540000" cy="540000"/>
                </a:xfrm>
                <a:prstGeom prst="ellipse">
                  <a:avLst/>
                </a:prstGeom>
                <a:blipFill rotWithShape="0">
                  <a:blip r:embed="rId7"/>
                  <a:stretch>
                    <a:fillRect l="-1111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/>
            <p:cNvCxnSpPr>
              <a:stCxn id="5" idx="3"/>
              <a:endCxn id="111" idx="2"/>
            </p:cNvCxnSpPr>
            <p:nvPr/>
          </p:nvCxnSpPr>
          <p:spPr>
            <a:xfrm flipV="1">
              <a:off x="5390605" y="4392795"/>
              <a:ext cx="479357" cy="419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/>
            <p:cNvCxnSpPr>
              <a:stCxn id="21" idx="6"/>
              <a:endCxn id="18" idx="2"/>
            </p:cNvCxnSpPr>
            <p:nvPr/>
          </p:nvCxnSpPr>
          <p:spPr>
            <a:xfrm>
              <a:off x="9335396" y="1912824"/>
              <a:ext cx="480658" cy="11369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>
              <a:stCxn id="23" idx="6"/>
              <a:endCxn id="18" idx="2"/>
            </p:cNvCxnSpPr>
            <p:nvPr/>
          </p:nvCxnSpPr>
          <p:spPr>
            <a:xfrm flipV="1">
              <a:off x="9335396" y="3049776"/>
              <a:ext cx="480658" cy="13403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3"/>
            </p:cNvCxnSpPr>
            <p:nvPr/>
          </p:nvCxnSpPr>
          <p:spPr>
            <a:xfrm>
              <a:off x="11366772" y="3052771"/>
              <a:ext cx="235877" cy="216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/>
                <p:cNvSpPr/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Oval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1682733"/>
                  <a:ext cx="540000" cy="540000"/>
                </a:xfrm>
                <a:prstGeom prst="ellipse">
                  <a:avLst/>
                </a:prstGeom>
                <a:blipFill rotWithShape="0">
                  <a:blip r:embed="rId8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/>
                <p:cNvSpPr/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2497426"/>
                  <a:ext cx="540000" cy="540000"/>
                </a:xfrm>
                <a:prstGeom prst="ellipse">
                  <a:avLst/>
                </a:prstGeom>
                <a:blipFill rotWithShape="0">
                  <a:blip r:embed="rId9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317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/>
            <p:cNvCxnSpPr>
              <a:stCxn id="32" idx="6"/>
              <a:endCxn id="8" idx="2"/>
            </p:cNvCxnSpPr>
            <p:nvPr/>
          </p:nvCxnSpPr>
          <p:spPr>
            <a:xfrm flipV="1">
              <a:off x="3349975" y="1948929"/>
              <a:ext cx="410414" cy="8184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/>
            <p:cNvCxnSpPr>
              <a:stCxn id="33" idx="6"/>
              <a:endCxn id="15" idx="2"/>
            </p:cNvCxnSpPr>
            <p:nvPr/>
          </p:nvCxnSpPr>
          <p:spPr>
            <a:xfrm>
              <a:off x="3363172" y="3586656"/>
              <a:ext cx="390884" cy="81286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9975" y="4127416"/>
                  <a:ext cx="540000" cy="540000"/>
                </a:xfrm>
                <a:prstGeom prst="ellipse">
                  <a:avLst/>
                </a:prstGeom>
                <a:blipFill rotWithShape="0">
                  <a:blip r:embed="rId11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>
              <a:stCxn id="31" idx="6"/>
              <a:endCxn id="8" idx="2"/>
            </p:cNvCxnSpPr>
            <p:nvPr/>
          </p:nvCxnSpPr>
          <p:spPr>
            <a:xfrm flipV="1">
              <a:off x="3349975" y="1948929"/>
              <a:ext cx="410414" cy="380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>
              <a:stCxn id="15" idx="6"/>
              <a:endCxn id="5" idx="1"/>
            </p:cNvCxnSpPr>
            <p:nvPr/>
          </p:nvCxnSpPr>
          <p:spPr>
            <a:xfrm flipV="1">
              <a:off x="4294056" y="4396987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>
              <a:stCxn id="36" idx="6"/>
              <a:endCxn id="15" idx="2"/>
            </p:cNvCxnSpPr>
            <p:nvPr/>
          </p:nvCxnSpPr>
          <p:spPr>
            <a:xfrm>
              <a:off x="3349975" y="4397416"/>
              <a:ext cx="404081" cy="21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Rectangle 50"/>
            <p:cNvSpPr/>
            <p:nvPr/>
          </p:nvSpPr>
          <p:spPr>
            <a:xfrm>
              <a:off x="2115347" y="1860475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112348" y="4311988"/>
              <a:ext cx="180000" cy="1800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4" name="Straight Arrow Connector 53"/>
            <p:cNvCxnSpPr>
              <a:stCxn id="51" idx="3"/>
              <a:endCxn id="31" idx="2"/>
            </p:cNvCxnSpPr>
            <p:nvPr/>
          </p:nvCxnSpPr>
          <p:spPr>
            <a:xfrm>
              <a:off x="2295347" y="1950475"/>
              <a:ext cx="514628" cy="225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/>
            <p:cNvCxnSpPr>
              <a:stCxn id="51" idx="3"/>
              <a:endCxn id="33" idx="2"/>
            </p:cNvCxnSpPr>
            <p:nvPr/>
          </p:nvCxnSpPr>
          <p:spPr>
            <a:xfrm>
              <a:off x="2295347" y="1950475"/>
              <a:ext cx="527825" cy="163618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>
              <a:stCxn id="52" idx="3"/>
              <a:endCxn id="32" idx="2"/>
            </p:cNvCxnSpPr>
            <p:nvPr/>
          </p:nvCxnSpPr>
          <p:spPr>
            <a:xfrm flipV="1">
              <a:off x="2292348" y="2767426"/>
              <a:ext cx="517627" cy="16345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/>
            <p:cNvCxnSpPr>
              <a:stCxn id="52" idx="3"/>
              <a:endCxn id="36" idx="2"/>
            </p:cNvCxnSpPr>
            <p:nvPr/>
          </p:nvCxnSpPr>
          <p:spPr>
            <a:xfrm flipV="1">
              <a:off x="2292348" y="4397416"/>
              <a:ext cx="517627" cy="457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/>
                <p:cNvSpPr txBox="1"/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1" name="TextBox 6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9030" y="1777099"/>
                  <a:ext cx="276101" cy="276999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l="-13043" r="-6522" b="-1555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13708" y="4213634"/>
                  <a:ext cx="281423" cy="276999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l="-13043" r="-6522"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9" name="Straight Arrow Connector 68"/>
            <p:cNvCxnSpPr>
              <a:endCxn id="72" idx="4"/>
            </p:cNvCxnSpPr>
            <p:nvPr/>
          </p:nvCxnSpPr>
          <p:spPr>
            <a:xfrm flipV="1">
              <a:off x="4027517" y="2815567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TextBox 70"/>
            <p:cNvSpPr txBox="1"/>
            <p:nvPr/>
          </p:nvSpPr>
          <p:spPr>
            <a:xfrm>
              <a:off x="4075250" y="2814968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3795497" y="2347567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TextBox 69"/>
                  <p:cNvSpPr txBox="1"/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70" name="TextBox 6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87643" cy="279628"/>
                  </a:xfrm>
                  <a:prstGeom prst="rect">
                    <a:avLst/>
                  </a:prstGeom>
                  <a:blipFill rotWithShape="0">
                    <a:blip r:embed="rId15"/>
                    <a:stretch>
                      <a:fillRect l="-19149" t="-2174" r="-8511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2" name="Oval 71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75" name="Straight Arrow Connector 74"/>
            <p:cNvCxnSpPr>
              <a:stCxn id="72" idx="0"/>
              <a:endCxn id="8" idx="4"/>
            </p:cNvCxnSpPr>
            <p:nvPr/>
          </p:nvCxnSpPr>
          <p:spPr>
            <a:xfrm flipV="1">
              <a:off x="4029497" y="2182929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2" name="Group 81"/>
            <p:cNvGrpSpPr/>
            <p:nvPr/>
          </p:nvGrpSpPr>
          <p:grpSpPr>
            <a:xfrm>
              <a:off x="3801091" y="352845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TextBox 82"/>
                  <p:cNvSpPr txBox="1"/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3" name="TextBox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87643" cy="280141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 l="-18750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4" name="Oval 83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6" name="Group 85"/>
            <p:cNvGrpSpPr/>
            <p:nvPr/>
          </p:nvGrpSpPr>
          <p:grpSpPr>
            <a:xfrm>
              <a:off x="9865118" y="3530724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7" name="TextBox 86"/>
                  <p:cNvSpPr txBox="1"/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7" name="TextBox 8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1552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 l="-20833" t="-2174" r="-4167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8" name="Oval 87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89" name="Straight Arrow Connector 88"/>
            <p:cNvCxnSpPr/>
            <p:nvPr/>
          </p:nvCxnSpPr>
          <p:spPr>
            <a:xfrm rot="16200000">
              <a:off x="9965804" y="3406979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TextBox 89"/>
            <p:cNvSpPr txBox="1"/>
            <p:nvPr/>
          </p:nvSpPr>
          <p:spPr>
            <a:xfrm>
              <a:off x="10033023" y="4239056"/>
              <a:ext cx="117020" cy="276999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dirty="0"/>
                <a:t>1</a:t>
              </a:r>
            </a:p>
          </p:txBody>
        </p:sp>
        <p:cxnSp>
          <p:nvCxnSpPr>
            <p:cNvPr id="91" name="Straight Arrow Connector 90"/>
            <p:cNvCxnSpPr/>
            <p:nvPr/>
          </p:nvCxnSpPr>
          <p:spPr>
            <a:xfrm rot="16200000">
              <a:off x="9965804" y="4124453"/>
              <a:ext cx="252000" cy="54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0883" y="2677815"/>
                  <a:ext cx="483787" cy="373885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Rectangle 77"/>
                <p:cNvSpPr/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8" name="Rectangle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1547148"/>
                  <a:ext cx="478849" cy="371961"/>
                </a:xfrm>
                <a:prstGeom prst="rect">
                  <a:avLst/>
                </a:prstGeom>
                <a:blipFill rotWithShape="0">
                  <a:blip r:embed="rId1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1120" y="4411513"/>
                  <a:ext cx="478849" cy="372474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/>
                <p:cNvSpPr txBox="1"/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6" name="TextBox 7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518829" y="2830567"/>
                  <a:ext cx="276210" cy="373885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 r="-40000" b="-645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Rectangle 79"/>
                <p:cNvSpPr/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Rectangle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0" y="1665684"/>
                  <a:ext cx="653105" cy="540000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Rectangle 91"/>
                <p:cNvSpPr/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2" name="Rectangle 9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05151" y="4120081"/>
                  <a:ext cx="653104" cy="540000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 l="-9091" r="-181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7" name="Group 96"/>
            <p:cNvGrpSpPr/>
            <p:nvPr/>
          </p:nvGrpSpPr>
          <p:grpSpPr>
            <a:xfrm>
              <a:off x="6828039" y="1704213"/>
              <a:ext cx="540000" cy="539571"/>
              <a:chOff x="4419599" y="2282943"/>
              <a:chExt cx="468000" cy="539571"/>
            </a:xfrm>
          </p:grpSpPr>
          <p:sp>
            <p:nvSpPr>
              <p:cNvPr id="98" name="Oval 97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9" name="Rectangle 98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98" idx="6"/>
              <a:endCxn id="80" idx="1"/>
            </p:cNvCxnSpPr>
            <p:nvPr/>
          </p:nvCxnSpPr>
          <p:spPr>
            <a:xfrm flipV="1">
              <a:off x="7368039" y="1935684"/>
              <a:ext cx="437111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1" name="Group 100"/>
            <p:cNvGrpSpPr/>
            <p:nvPr/>
          </p:nvGrpSpPr>
          <p:grpSpPr>
            <a:xfrm>
              <a:off x="6821706" y="4158610"/>
              <a:ext cx="540000" cy="539571"/>
              <a:chOff x="4419599" y="2282943"/>
              <a:chExt cx="468000" cy="539571"/>
            </a:xfrm>
          </p:grpSpPr>
          <p:sp>
            <p:nvSpPr>
              <p:cNvPr id="102" name="Oval 101"/>
              <p:cNvSpPr/>
              <p:nvPr/>
            </p:nvSpPr>
            <p:spPr>
              <a:xfrm>
                <a:off x="4419599" y="2282943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200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Rectangle 102"/>
                  <p:cNvSpPr/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nary>
                            <m:naryPr>
                              <m:chr m:val="∑"/>
                              <m:subHide m:val="on"/>
                              <m:supHide m:val="on"/>
                              <m:ctrlPr>
                                <a:rPr lang="pt-BR" sz="1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/>
                          </m:nary>
                        </m:oMath>
                      </m:oMathPara>
                    </a14:m>
                    <a:endParaRPr lang="pt-BR" sz="12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62121" y="2282943"/>
                    <a:ext cx="327535" cy="539571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l="-154717" t="-117045" r="-154717" b="-16590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4" name="Straight Arrow Connector 103"/>
            <p:cNvCxnSpPr>
              <a:stCxn id="80" idx="3"/>
            </p:cNvCxnSpPr>
            <p:nvPr/>
          </p:nvCxnSpPr>
          <p:spPr>
            <a:xfrm>
              <a:off x="8458255" y="1935684"/>
              <a:ext cx="322307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Arrow Connector 104"/>
            <p:cNvCxnSpPr>
              <a:stCxn id="92" idx="3"/>
              <a:endCxn id="23" idx="2"/>
            </p:cNvCxnSpPr>
            <p:nvPr/>
          </p:nvCxnSpPr>
          <p:spPr>
            <a:xfrm>
              <a:off x="8458255" y="4390081"/>
              <a:ext cx="3371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Oval 105"/>
                <p:cNvSpPr/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6" name="Oval 10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1671969"/>
                  <a:ext cx="540000" cy="540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Oval 106"/>
                <p:cNvSpPr/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2,1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7" name="Oval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3316656"/>
                  <a:ext cx="540000" cy="540000"/>
                </a:xfrm>
                <a:prstGeom prst="ellipse">
                  <a:avLst/>
                </a:prstGeom>
                <a:blipFill rotWithShape="0">
                  <a:blip r:embed="rId25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Oval 110"/>
                <p:cNvSpPr/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1" name="Oval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9962" y="4122795"/>
                  <a:ext cx="540000" cy="540000"/>
                </a:xfrm>
                <a:prstGeom prst="ellipse">
                  <a:avLst/>
                </a:prstGeom>
                <a:blipFill rotWithShape="0">
                  <a:blip r:embed="rId26"/>
                  <a:stretch>
                    <a:fillRect l="-2198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6" idx="6"/>
              <a:endCxn id="98" idx="2"/>
            </p:cNvCxnSpPr>
            <p:nvPr/>
          </p:nvCxnSpPr>
          <p:spPr>
            <a:xfrm flipV="1">
              <a:off x="6405312" y="1938213"/>
              <a:ext cx="422727" cy="37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/>
            <p:cNvCxnSpPr>
              <a:stCxn id="102" idx="6"/>
              <a:endCxn id="92" idx="1"/>
            </p:cNvCxnSpPr>
            <p:nvPr/>
          </p:nvCxnSpPr>
          <p:spPr>
            <a:xfrm flipV="1">
              <a:off x="7361706" y="4390081"/>
              <a:ext cx="443445" cy="252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Arrow Connector 113"/>
            <p:cNvCxnSpPr>
              <a:stCxn id="111" idx="6"/>
              <a:endCxn id="102" idx="2"/>
            </p:cNvCxnSpPr>
            <p:nvPr/>
          </p:nvCxnSpPr>
          <p:spPr>
            <a:xfrm flipV="1">
              <a:off x="6409962" y="4392610"/>
              <a:ext cx="411744" cy="1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3" name="Group 122"/>
            <p:cNvGrpSpPr/>
            <p:nvPr/>
          </p:nvGrpSpPr>
          <p:grpSpPr>
            <a:xfrm>
              <a:off x="6880616" y="3531942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4" name="TextBox 123"/>
                  <p:cNvSpPr txBox="1"/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24" name="TextBox 12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90186" y="1818321"/>
                    <a:ext cx="292580" cy="280718"/>
                  </a:xfrm>
                  <a:prstGeom prst="rect">
                    <a:avLst/>
                  </a:prstGeom>
                  <a:blipFill rotWithShape="0">
                    <a:blip r:embed="rId27"/>
                    <a:stretch>
                      <a:fillRect l="-20833" t="-2174" r="-6250" b="-1956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5" name="Oval 12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Rectangle 126"/>
                <p:cNvSpPr/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7" name="Rectangle 1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1513572"/>
                  <a:ext cx="483787" cy="372538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Rectangle 127"/>
                <p:cNvSpPr/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8" name="Rectangle 1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8770" y="4396987"/>
                  <a:ext cx="483787" cy="373051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 b="-163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Oval 137"/>
                <p:cNvSpPr/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pt-BR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1,2</m:t>
                            </m:r>
                          </m:sub>
                          <m:sup>
                            <m:r>
                              <a:rPr lang="pt-BR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oMath>
                    </m:oMathPara>
                  </a14:m>
                  <a:endParaRPr lang="pt-BR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Oval 1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65312" y="2486420"/>
                  <a:ext cx="540000" cy="540000"/>
                </a:xfrm>
                <a:prstGeom prst="ellipse">
                  <a:avLst/>
                </a:prstGeom>
                <a:blipFill rotWithShape="0">
                  <a:blip r:embed="rId30"/>
                  <a:stretch>
                    <a:fillRect l="-1099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Straight Arrow Connector 140"/>
            <p:cNvCxnSpPr>
              <a:stCxn id="5" idx="3"/>
              <a:endCxn id="138" idx="2"/>
            </p:cNvCxnSpPr>
            <p:nvPr/>
          </p:nvCxnSpPr>
          <p:spPr>
            <a:xfrm flipV="1">
              <a:off x="5390605" y="2756420"/>
              <a:ext cx="474707" cy="1640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Arrow Connector 143"/>
            <p:cNvCxnSpPr>
              <a:stCxn id="4" idx="3"/>
              <a:endCxn id="107" idx="2"/>
            </p:cNvCxnSpPr>
            <p:nvPr/>
          </p:nvCxnSpPr>
          <p:spPr>
            <a:xfrm>
              <a:off x="5390605" y="1946400"/>
              <a:ext cx="474707" cy="16402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Arrow Connector 146"/>
            <p:cNvCxnSpPr>
              <a:stCxn id="138" idx="6"/>
              <a:endCxn id="98" idx="2"/>
            </p:cNvCxnSpPr>
            <p:nvPr/>
          </p:nvCxnSpPr>
          <p:spPr>
            <a:xfrm flipV="1">
              <a:off x="6405312" y="1938213"/>
              <a:ext cx="422727" cy="81820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Arrow Connector 150"/>
            <p:cNvCxnSpPr>
              <a:stCxn id="107" idx="6"/>
              <a:endCxn id="102" idx="2"/>
            </p:cNvCxnSpPr>
            <p:nvPr/>
          </p:nvCxnSpPr>
          <p:spPr>
            <a:xfrm>
              <a:off x="6405312" y="3586656"/>
              <a:ext cx="416394" cy="80595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Straight Arrow Connector 179"/>
            <p:cNvCxnSpPr/>
            <p:nvPr/>
          </p:nvCxnSpPr>
          <p:spPr>
            <a:xfrm>
              <a:off x="4040632" y="3998735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Straight Arrow Connector 180"/>
            <p:cNvCxnSpPr/>
            <p:nvPr/>
          </p:nvCxnSpPr>
          <p:spPr>
            <a:xfrm>
              <a:off x="4040244" y="3335439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4079136" y="330179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grpSp>
          <p:nvGrpSpPr>
            <p:cNvPr id="183" name="Group 182"/>
            <p:cNvGrpSpPr/>
            <p:nvPr/>
          </p:nvGrpSpPr>
          <p:grpSpPr>
            <a:xfrm>
              <a:off x="6861939" y="2331981"/>
              <a:ext cx="468000" cy="468000"/>
              <a:chOff x="5750690" y="1752807"/>
              <a:chExt cx="468000" cy="46800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4" name="TextBox 183"/>
                  <p:cNvSpPr txBox="1"/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184" name="TextBox 18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785045" y="1808576"/>
                    <a:ext cx="292580" cy="280205"/>
                  </a:xfrm>
                  <a:prstGeom prst="rect">
                    <a:avLst/>
                  </a:prstGeom>
                  <a:blipFill rotWithShape="0">
                    <a:blip r:embed="rId31"/>
                    <a:stretch>
                      <a:fillRect l="-20833" t="-2174" r="-6250" b="-1739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85" name="Oval 184"/>
              <p:cNvSpPr/>
              <p:nvPr/>
            </p:nvSpPr>
            <p:spPr>
              <a:xfrm>
                <a:off x="5750690" y="1752807"/>
                <a:ext cx="468000" cy="468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186" name="Straight Arrow Connector 185"/>
            <p:cNvCxnSpPr/>
            <p:nvPr/>
          </p:nvCxnSpPr>
          <p:spPr>
            <a:xfrm flipV="1">
              <a:off x="7096237" y="2174963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7" name="Straight Arrow Connector 186"/>
            <p:cNvCxnSpPr/>
            <p:nvPr/>
          </p:nvCxnSpPr>
          <p:spPr>
            <a:xfrm>
              <a:off x="7109241" y="3993086"/>
              <a:ext cx="892" cy="1646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8" name="Straight Arrow Connector 187"/>
            <p:cNvCxnSpPr/>
            <p:nvPr/>
          </p:nvCxnSpPr>
          <p:spPr>
            <a:xfrm flipV="1">
              <a:off x="7099862" y="2803440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9" name="TextBox 188"/>
            <p:cNvSpPr txBox="1"/>
            <p:nvPr/>
          </p:nvSpPr>
          <p:spPr>
            <a:xfrm>
              <a:off x="7147595" y="2779981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  <p:cxnSp>
          <p:nvCxnSpPr>
            <p:cNvPr id="190" name="Straight Arrow Connector 189"/>
            <p:cNvCxnSpPr/>
            <p:nvPr/>
          </p:nvCxnSpPr>
          <p:spPr>
            <a:xfrm>
              <a:off x="7112589" y="3330932"/>
              <a:ext cx="1980" cy="19528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1" name="TextBox 190"/>
            <p:cNvSpPr txBox="1"/>
            <p:nvPr/>
          </p:nvSpPr>
          <p:spPr>
            <a:xfrm>
              <a:off x="7151481" y="3297284"/>
              <a:ext cx="104196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r>
                <a:rPr lang="pt-BR" sz="1600" dirty="0"/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462495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2852698" y="487979"/>
            <a:ext cx="4296726" cy="5088350"/>
            <a:chOff x="2852698" y="487979"/>
            <a:chExt cx="4296726" cy="5088350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3220585" y="644070"/>
              <a:ext cx="0" cy="3600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3220585" y="4237494"/>
              <a:ext cx="3600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/>
                <p:cNvSpPr txBox="1"/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TextBox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72960" y="4021078"/>
                  <a:ext cx="37646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30110" y="487979"/>
                  <a:ext cx="33881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r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Connector 24"/>
            <p:cNvCxnSpPr/>
            <p:nvPr/>
          </p:nvCxnSpPr>
          <p:spPr>
            <a:xfrm>
              <a:off x="3220585" y="1170919"/>
              <a:ext cx="3039154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6290110" y="1168604"/>
              <a:ext cx="0" cy="30600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/>
            <p:nvPr/>
          </p:nvSpPr>
          <p:spPr>
            <a:xfrm>
              <a:off x="6184925" y="107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33"/>
            <p:cNvSpPr/>
            <p:nvPr/>
          </p:nvSpPr>
          <p:spPr>
            <a:xfrm>
              <a:off x="3130584" y="4138604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8922" y="1078604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6184925" y="4154070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3085572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0</a:t>
              </a:r>
              <a:endParaRPr lang="pt-BR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140171" y="4350354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2852698" y="983938"/>
              <a:ext cx="2667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smtClean="0"/>
                <a:t>1</a:t>
              </a:r>
              <a:endParaRPr lang="pt-BR" dirty="0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230110" y="644070"/>
              <a:ext cx="306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/>
                <a:t>XOR</a:t>
              </a:r>
              <a:endParaRPr lang="pt-BR" b="1" dirty="0"/>
            </a:p>
          </p:txBody>
        </p:sp>
        <p:sp>
          <p:nvSpPr>
            <p:cNvPr id="40" name="Oval 39"/>
            <p:cNvSpPr/>
            <p:nvPr/>
          </p:nvSpPr>
          <p:spPr>
            <a:xfrm>
              <a:off x="3128922" y="4852275"/>
              <a:ext cx="180000" cy="180000"/>
            </a:xfrm>
            <a:prstGeom prst="ellipse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>
              <a:off x="3128922" y="5317052"/>
              <a:ext cx="180000" cy="1800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3308922" y="4751436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0 (nível lógico 0)</a:t>
              </a:r>
              <a:endParaRPr lang="pt-BR" sz="1600" dirty="0"/>
            </a:p>
          </p:txBody>
        </p:sp>
        <p:sp>
          <p:nvSpPr>
            <p:cNvPr id="43" name="TextBox 42"/>
            <p:cNvSpPr txBox="1"/>
            <p:nvPr/>
          </p:nvSpPr>
          <p:spPr>
            <a:xfrm>
              <a:off x="3308921" y="5237775"/>
              <a:ext cx="255270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600" dirty="0" smtClean="0"/>
                <a:t>Classe 1 (nível lógico 1)</a:t>
              </a:r>
              <a:endParaRPr lang="pt-BR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64100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Dentre esses métodos, existem os de </a:t>
                </a:r>
                <a:r>
                  <a:rPr lang="pt-BR" b="1" i="1" dirty="0"/>
                  <a:t>primeira ordem </a:t>
                </a:r>
                <a:r>
                  <a:rPr lang="pt-BR" dirty="0"/>
                  <a:t>e 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Os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 são baseados nas derivadas parciais de primeira ordem da </a:t>
                </a:r>
                <a:r>
                  <a:rPr lang="pt-BR" b="1" i="1" dirty="0"/>
                  <a:t>função custo</a:t>
                </a:r>
                <a:r>
                  <a:rPr lang="pt-BR" dirty="0"/>
                  <a:t>, </a:t>
                </a:r>
                <a:r>
                  <a:rPr lang="pt-BR" dirty="0" smtClean="0"/>
                  <a:t>agrupadas no </a:t>
                </a:r>
                <a:r>
                  <a:rPr lang="pt-BR" b="1" i="1" dirty="0"/>
                  <a:t>vetor gradiente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sz="1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0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r>
                        <a:rPr lang="pt-BR" sz="2000" i="1">
                          <a:latin typeface="Cambria Math" panose="02040503050406030204" pitchFamily="18" charset="0"/>
                        </a:rPr>
                        <m:t>𝐽</m:t>
                      </m:r>
                      <m:d>
                        <m:dPr>
                          <m:ctrlPr>
                            <a:rPr lang="pt-BR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000" b="1" i="1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d>
                      <m:r>
                        <a:rPr lang="pt-BR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pt-BR" sz="20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 smtClean="0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pt-BR" sz="20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r>
                                      <a:rPr lang="pt-BR" sz="2000" i="1">
                                        <a:latin typeface="Cambria Math" panose="02040503050406030204" pitchFamily="18" charset="0"/>
                                      </a:rPr>
                                      <m:t>𝐽</m:t>
                                    </m:r>
                                    <m:d>
                                      <m:d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  <m:t>𝒘</m:t>
                                        </m:r>
                                      </m:e>
                                    </m:d>
                                  </m:num>
                                  <m:den>
                                    <m:r>
                                      <m:rPr>
                                        <m:brk m:alnAt="7"/>
                                      </m:rPr>
                                      <a:rPr lang="pt-BR" sz="2000" b="0" i="1">
                                        <a:latin typeface="Cambria Math" panose="02040503050406030204" pitchFamily="18" charset="0"/>
                                      </a:rPr>
                                      <m:t>𝜕</m:t>
                                    </m:r>
                                    <m:sSub>
                                      <m:sSubPr>
                                        <m:ctrlPr>
                                          <a:rPr lang="pt-BR" sz="2000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pt-BR" sz="20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  <m:sub>
                                        <m:r>
                                          <a:rPr lang="pt-BR" sz="20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0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000" b="1" i="1" smtClean="0">
                                          <a:latin typeface="Cambria Math" panose="02040503050406030204" pitchFamily="18" charset="0"/>
                                        </a:rPr>
                                        <m:t>⋮</m:t>
                                      </m:r>
                                    </m:e>
                                  </m:mr>
                                  <m:mr>
                                    <m:e>
                                      <m:f>
                                        <m:fPr>
                                          <m:ctrlPr>
                                            <a:rPr lang="pt-BR" sz="2000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r>
                                            <a:rPr lang="pt-BR" sz="2000" i="1">
                                              <a:latin typeface="Cambria Math" panose="02040503050406030204" pitchFamily="18" charset="0"/>
                                            </a:rPr>
                                            <m:t>𝐽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  <m:t>𝒘</m:t>
                                              </m:r>
                                            </m:e>
                                          </m:d>
                                        </m:num>
                                        <m:den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000" b="0" i="1">
                                              <a:latin typeface="Cambria Math" panose="02040503050406030204" pitchFamily="18" charset="0"/>
                                            </a:rPr>
                                            <m:t>𝜕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2000" b="1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2000" i="1">
                                                  <a:latin typeface="Cambria Math" panose="02040503050406030204" pitchFamily="18" charset="0"/>
                                                </a:rPr>
                                                <m:t>𝑤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000" dirty="0"/>
              </a:p>
              <a:p>
                <a:r>
                  <a:rPr lang="pt-BR" dirty="0"/>
                  <a:t>Como já vimos, o gradiente aponta na direção </a:t>
                </a:r>
                <a:r>
                  <a:rPr lang="pt-BR" dirty="0" smtClean="0"/>
                  <a:t>de </a:t>
                </a:r>
                <a:r>
                  <a:rPr lang="pt-BR" dirty="0"/>
                  <a:t>maior crescimento da função e portanto, caminhar em </a:t>
                </a:r>
                <a:r>
                  <a:rPr lang="pt-BR" dirty="0" smtClean="0"/>
                  <a:t>sentido contrário </a:t>
                </a:r>
                <a:r>
                  <a:rPr lang="pt-BR" dirty="0"/>
                  <a:t>a ele é uma forma adequada de se buscar iterativamente a minimização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63632"/>
                <a:ext cx="11107057" cy="5032376"/>
              </a:xfrm>
              <a:blipFill rotWithShape="0">
                <a:blip r:embed="rId2"/>
                <a:stretch>
                  <a:fillRect l="-933" t="-2663" b="-32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5801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Desta maneira, temos a seguinte </a:t>
                </a:r>
                <a:r>
                  <a:rPr lang="pt-BR" b="1" i="1" dirty="0"/>
                  <a:t>equação de atualização dos pesos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passo de </a:t>
                </a:r>
                <a:r>
                  <a:rPr lang="pt-BR" b="1" i="1" dirty="0" smtClean="0"/>
                  <a:t>aprendizagem</a:t>
                </a:r>
                <a:r>
                  <a:rPr lang="pt-BR" dirty="0" smtClean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 smtClean="0"/>
                  <a:t> é a iteração de atualização.</a:t>
                </a:r>
                <a:endParaRPr lang="pt-BR" dirty="0"/>
              </a:p>
              <a:p>
                <a:r>
                  <a:rPr lang="pt-BR" dirty="0" smtClean="0"/>
                  <a:t>Já </a:t>
                </a:r>
                <a:r>
                  <a:rPr lang="pt-BR" dirty="0"/>
                  <a:t>os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, são baseados na informação trazida pela derivada parcial de segunda ordem da função custo. Essa informação está contida na </a:t>
                </a:r>
                <a:r>
                  <a:rPr lang="pt-BR" b="1" i="1" dirty="0"/>
                  <a:t>matriz </a:t>
                </a:r>
                <a:r>
                  <a:rPr lang="pt-BR" b="1" i="1" dirty="0" smtClean="0"/>
                  <a:t>Hessiana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𝑯</m:t>
                    </m:r>
                  </m:oMath>
                </a14:m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𝑯</m:t>
                    </m:r>
                    <m:d>
                      <m:d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 smtClean="0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𝛻</m:t>
                        </m:r>
                      </m:e>
                      <m:sup>
                        <m:r>
                          <a:rPr lang="pt-BR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sz="2400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sz="2400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400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d>
                    <m:r>
                      <a:rPr lang="pt-BR" sz="2400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sz="2400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sz="2400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>
                                <m:fPr>
                                  <m:ctrlPr>
                                    <a:rPr lang="pt-BR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b="0" i="1" smtClean="0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  <m:e>
                              <m:f>
                                <m:fPr>
                                  <m:ctrl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𝜕</m:t>
                                      </m:r>
                                    </m:e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𝐽</m:t>
                                  </m:r>
                                  <m:d>
                                    <m:dPr>
                                      <m:ctrlP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2400" b="1" i="1">
                                          <a:latin typeface="Cambria Math" panose="02040503050406030204" pitchFamily="18" charset="0"/>
                                        </a:rPr>
                                        <m:t>𝒘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m:rPr>
                                      <m:brk m:alnAt="7"/>
                                    </m:rPr>
                                    <a:rPr lang="pt-BR" sz="2400" i="1">
                                      <a:latin typeface="Cambria Math" panose="02040503050406030204" pitchFamily="18" charset="0"/>
                                    </a:rPr>
                                    <m:t>𝜕</m:t>
                                  </m:r>
                                  <m:sSubSup>
                                    <m:sSubSupPr>
                                      <m:ctrlP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𝑤</m:t>
                                      </m:r>
                                    </m:e>
                                    <m:sub>
                                      <m:r>
                                        <a:rPr lang="pt-BR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  <m:sup>
                                      <m:r>
                                        <a:rPr lang="pt-BR" sz="24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bSup>
                                </m:den>
                              </m:f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⋯</m:t>
                                    </m:r>
                                  </m:e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pt-BR" sz="2400" b="1" i="1" smtClean="0">
                                        <a:latin typeface="Cambria Math" panose="02040503050406030204" pitchFamily="18" charset="0"/>
                                      </a:rPr>
                                      <m:t>⋮</m:t>
                                    </m:r>
                                  </m:e>
                                </m:mr>
                                <m:mr>
                                  <m:e>
                                    <m:f>
                                      <m:fPr>
                                        <m:ctrl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sSup>
                                          <m:sSup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</m:e>
                                          <m:sup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  <m: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𝐽</m:t>
                                        </m:r>
                                        <m:d>
                                          <m:dPr>
                                            <m:ctrlP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sz="2400" b="1" i="1">
                                                <a:latin typeface="Cambria Math" panose="02040503050406030204" pitchFamily="18" charset="0"/>
                                              </a:rPr>
                                              <m:t>𝒘</m:t>
                                            </m:r>
                                          </m:e>
                                        </m:d>
                                      </m:num>
                                      <m:den>
                                        <m:r>
                                          <m:rPr>
                                            <m:brk m:alnAt="7"/>
                                          </m:rPr>
                                          <a:rPr lang="pt-BR" sz="2400" i="1">
                                            <a:latin typeface="Cambria Math" panose="02040503050406030204" pitchFamily="18" charset="0"/>
                                          </a:rPr>
                                          <m:t>𝜕</m:t>
                                        </m:r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𝜕</m:t>
                                            </m:r>
                                            <m:r>
                                              <a:rPr lang="pt-BR" sz="2400" i="1">
                                                <a:latin typeface="Cambria Math" panose="02040503050406030204" pitchFamily="18" charset="0"/>
                                              </a:rPr>
                                              <m:t>𝑤</m:t>
                                            </m:r>
                                          </m:e>
                                          <m:sub>
                                            <m:r>
                                              <a:rPr lang="pt-BR" sz="24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b>
                                        </m:sSub>
                                      </m:den>
                                    </m:f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pt-BR" sz="24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⋱</m:t>
                                          </m:r>
                                        </m:e>
                                        <m:e>
                                          <m: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⋮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  <m:m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pt-BR" sz="24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pt-BR" sz="2400" b="1" i="1" smtClean="0">
                                              <a:latin typeface="Cambria Math" panose="02040503050406030204" pitchFamily="18" charset="0"/>
                                            </a:rPr>
                                            <m:t>⋯</m:t>
                                          </m:r>
                                        </m:e>
                                        <m:e>
                                          <m:f>
                                            <m:fPr>
                                              <m:ctrl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fPr>
                                            <m:num>
                                              <m:sSup>
                                                <m:s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pPr>
                                                <m:e>
                                                  <m:r>
                                                    <m:rPr>
                                                      <m:brk m:alnAt="7"/>
                                                    </m:r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𝜕</m:t>
                                                  </m:r>
                                                </m:e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p>
                                              <m: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𝐽</m:t>
                                              </m:r>
                                              <m:d>
                                                <m:dPr>
                                                  <m:ctrlP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r>
                                                    <a:rPr lang="pt-BR" sz="2400" b="1" i="1">
                                                      <a:latin typeface="Cambria Math" panose="02040503050406030204" pitchFamily="18" charset="0"/>
                                                    </a:rPr>
                                                    <m:t>𝒘</m:t>
                                                  </m:r>
                                                </m:e>
                                              </m:d>
                                            </m:num>
                                            <m:den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400" i="1">
                                                  <a:latin typeface="Cambria Math" panose="02040503050406030204" pitchFamily="18" charset="0"/>
                                                </a:rPr>
                                                <m:t>𝜕</m:t>
                                              </m:r>
                                              <m:sSubSup>
                                                <m:sSubSupPr>
                                                  <m:ctrlP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SupPr>
                                                <m:e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𝑤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pt-BR" sz="24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𝐾</m:t>
                                                  </m:r>
                                                </m:sub>
                                                <m:sup>
                                                  <m:r>
                                                    <a:rPr lang="pt-BR" sz="2400" i="1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p>
                                              </m:sSubSup>
                                            </m:den>
                                          </m:f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2058"/>
                <a:ext cx="11005457" cy="5275942"/>
              </a:xfrm>
              <a:blipFill rotWithShape="0">
                <a:blip r:embed="rId2"/>
                <a:stretch>
                  <a:fillRect l="-1107" t="-26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381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Aprendizado em Redes Neurais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/>
                  <a:t>De posse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, é possível fazer uma aproximação de Taylor de segunda ordem da </a:t>
                </a:r>
                <a:r>
                  <a:rPr lang="pt-BR" b="1" i="1" dirty="0"/>
                  <a:t>função de custo</a:t>
                </a:r>
                <a:r>
                  <a:rPr lang="pt-BR" dirty="0"/>
                  <a:t>, o que leva à seguinte expressão para adaptação dos pesos: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𝑯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𝐽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Essa expressão requer que 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seja inversível e </a:t>
                </a:r>
                <a:r>
                  <a:rPr lang="pt-BR" b="1" i="1" dirty="0"/>
                  <a:t>definida positiva</a:t>
                </a:r>
                <a:r>
                  <a:rPr lang="pt-BR" dirty="0"/>
                  <a:t> a cada iteração,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𝒛</m:t>
                        </m:r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𝑯𝒛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0 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𝒛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pt-BR" dirty="0"/>
                  <a:t> (vetor nulo).</a:t>
                </a:r>
              </a:p>
              <a:p>
                <a:r>
                  <a:rPr lang="pt-BR" dirty="0"/>
                  <a:t>A aproximação de Taylor com informação de segunda ordem é mais precisa que a fornecida por métodos de primeira ordem.</a:t>
                </a:r>
              </a:p>
              <a:p>
                <a:r>
                  <a:rPr lang="pt-BR" dirty="0"/>
                  <a:t>Portanto, a tendência é que métodos de </a:t>
                </a:r>
                <a:r>
                  <a:rPr lang="pt-BR" b="1" i="1" dirty="0"/>
                  <a:t>segunda ordem</a:t>
                </a:r>
                <a:r>
                  <a:rPr lang="pt-BR" dirty="0"/>
                  <a:t> convirjam em menos passos que métodos de </a:t>
                </a:r>
                <a:r>
                  <a:rPr lang="pt-BR" b="1" i="1" dirty="0"/>
                  <a:t>primeira ordem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o cálculo exato da </a:t>
                </a:r>
                <a:r>
                  <a:rPr lang="pt-BR" b="1" i="1" dirty="0"/>
                  <a:t>matriz Hessiana</a:t>
                </a:r>
                <a:r>
                  <a:rPr lang="pt-BR" dirty="0"/>
                  <a:t> pode ser complicado em vários casos práticos. </a:t>
                </a:r>
              </a:p>
              <a:p>
                <a:r>
                  <a:rPr lang="pt-BR" dirty="0"/>
                  <a:t>Porém, há um conjunto de métodos de segunda ordem que evitam esse cálculo direto, como os métodos </a:t>
                </a:r>
                <a:r>
                  <a:rPr lang="pt-BR" b="1" i="1" dirty="0"/>
                  <a:t>quase-Newton</a:t>
                </a:r>
                <a:r>
                  <a:rPr lang="pt-BR" dirty="0"/>
                  <a:t> ou os métodos de </a:t>
                </a:r>
                <a:r>
                  <a:rPr lang="pt-BR" b="1" i="1" dirty="0"/>
                  <a:t>gradiente escalonado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95495" cy="5032375"/>
              </a:xfrm>
              <a:blipFill rotWithShape="0">
                <a:blip r:embed="rId3"/>
                <a:stretch>
                  <a:fillRect l="-714" t="-2300" r="-9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82084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427907" cy="5032376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É importante </a:t>
            </a:r>
            <a:r>
              <a:rPr lang="pt-BR" dirty="0" smtClean="0"/>
              <a:t>ressaltarmos </a:t>
            </a:r>
            <a:r>
              <a:rPr lang="pt-BR" dirty="0"/>
              <a:t>que todos esses métodos são métodos de </a:t>
            </a:r>
            <a:r>
              <a:rPr lang="pt-BR" b="1" i="1" dirty="0"/>
              <a:t>busca local</a:t>
            </a:r>
            <a:r>
              <a:rPr lang="pt-BR" dirty="0"/>
              <a:t>, ou seja, eles têm convergência assegurada para </a:t>
            </a:r>
            <a:r>
              <a:rPr lang="pt-BR" b="1" i="1" dirty="0"/>
              <a:t>mínimos locais</a:t>
            </a:r>
            <a:r>
              <a:rPr lang="pt-BR" dirty="0"/>
              <a:t>. </a:t>
            </a:r>
          </a:p>
          <a:p>
            <a:r>
              <a:rPr lang="pt-BR" dirty="0"/>
              <a:t>Para relembrarmos o que é um mínimo local, vejamos a figura ao lado onde existem dois mínimos: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 deles é uma solução ótima em relação a seus vizinhos, ou seja, um </a:t>
            </a:r>
            <a:r>
              <a:rPr lang="pt-BR" b="1" i="1" dirty="0"/>
              <a:t>mínimo local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outro também é uma solução ótima em relação a seus vizinhos (</a:t>
            </a:r>
            <a:r>
              <a:rPr lang="pt-BR" b="1" i="1" dirty="0"/>
              <a:t>mínimo local</a:t>
            </a:r>
            <a:r>
              <a:rPr lang="pt-BR" dirty="0" smtClean="0"/>
              <a:t>), mas também </a:t>
            </a:r>
            <a:r>
              <a:rPr lang="pt-BR" dirty="0"/>
              <a:t>em relação a todo o domínio considerado. Este é um </a:t>
            </a:r>
            <a:r>
              <a:rPr lang="pt-BR" b="1" i="1" dirty="0"/>
              <a:t>mínimo global</a:t>
            </a:r>
            <a:r>
              <a:rPr lang="pt-BR" dirty="0" smtClean="0"/>
              <a:t>.</a:t>
            </a:r>
          </a:p>
          <a:p>
            <a:r>
              <a:rPr lang="pt-BR" dirty="0" smtClean="0"/>
              <a:t>Por serem formadas pela combinação de vários nós com funções de ativação não-lineares, as superfícies de erro de redes neurais não são convexas, portanto, pode-se ter vários mínimos locais.</a:t>
            </a:r>
            <a:endParaRPr lang="pt-BR" dirty="0"/>
          </a:p>
        </p:txBody>
      </p:sp>
      <p:grpSp>
        <p:nvGrpSpPr>
          <p:cNvPr id="10" name="Group 9"/>
          <p:cNvGrpSpPr/>
          <p:nvPr/>
        </p:nvGrpSpPr>
        <p:grpSpPr>
          <a:xfrm>
            <a:off x="8266107" y="1825624"/>
            <a:ext cx="3836993" cy="3402648"/>
            <a:chOff x="9102437" y="2064497"/>
            <a:chExt cx="3061853" cy="2795274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 rotWithShape="1">
            <a:blip r:embed="rId3"/>
            <a:srcRect l="6242" t="5396" r="8367" b="4906"/>
            <a:stretch/>
          </p:blipFill>
          <p:spPr>
            <a:xfrm>
              <a:off x="9102437" y="2064497"/>
              <a:ext cx="3061853" cy="2795274"/>
            </a:xfrm>
            <a:prstGeom prst="rect">
              <a:avLst/>
            </a:prstGeom>
          </p:spPr>
        </p:pic>
        <p:sp>
          <p:nvSpPr>
            <p:cNvPr id="6" name="Oval 5"/>
            <p:cNvSpPr/>
            <p:nvPr/>
          </p:nvSpPr>
          <p:spPr>
            <a:xfrm>
              <a:off x="10046624" y="327798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11540144" y="4321924"/>
              <a:ext cx="72000" cy="72000"/>
            </a:xfrm>
            <a:prstGeom prst="ellips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9705434" y="3339548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local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1234954" y="3673354"/>
              <a:ext cx="75438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mínimo global</a:t>
              </a:r>
            </a:p>
          </p:txBody>
        </p:sp>
      </p:grpSp>
      <p:sp>
        <p:nvSpPr>
          <p:cNvPr id="5" name="Rectangle 4"/>
          <p:cNvSpPr/>
          <p:nvPr/>
        </p:nvSpPr>
        <p:spPr>
          <a:xfrm>
            <a:off x="8496300" y="5339406"/>
            <a:ext cx="36068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600" dirty="0" smtClean="0"/>
              <a:t>Para muitos problemas envolvendo redes neurais, </a:t>
            </a:r>
            <a:r>
              <a:rPr lang="pt-BR" sz="1600" dirty="0"/>
              <a:t>quase todos os mínimos locais têm um valor </a:t>
            </a:r>
            <a:r>
              <a:rPr lang="pt-BR" sz="1600" dirty="0" smtClean="0"/>
              <a:t>muito </a:t>
            </a:r>
            <a:r>
              <a:rPr lang="pt-BR" sz="1600" dirty="0"/>
              <a:t>semelhante ao </a:t>
            </a:r>
            <a:r>
              <a:rPr lang="pt-BR" sz="1600" dirty="0" smtClean="0"/>
              <a:t>do mínimo global </a:t>
            </a:r>
            <a:r>
              <a:rPr lang="pt-BR" sz="1600" dirty="0"/>
              <a:t>e, portanto, encontrar um mínimo local </a:t>
            </a:r>
            <a:r>
              <a:rPr lang="pt-BR" sz="1600" dirty="0" smtClean="0"/>
              <a:t>já é </a:t>
            </a:r>
            <a:r>
              <a:rPr lang="pt-BR" sz="1600" dirty="0"/>
              <a:t>bom o suficiente.</a:t>
            </a:r>
          </a:p>
        </p:txBody>
      </p:sp>
      <p:sp>
        <p:nvSpPr>
          <p:cNvPr id="12" name="Title 1"/>
          <p:cNvSpPr txBox="1">
            <a:spLocks/>
          </p:cNvSpPr>
          <p:nvPr/>
        </p:nvSpPr>
        <p:spPr>
          <a:xfrm>
            <a:off x="838200" y="219985"/>
            <a:ext cx="1103448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mtClean="0"/>
              <a:t>Mínimos Locais, Globais, Pontos de Sela e Platôs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43551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27200"/>
            <a:ext cx="7371488" cy="5130800"/>
          </a:xfrm>
        </p:spPr>
        <p:txBody>
          <a:bodyPr>
            <a:normAutofit/>
          </a:bodyPr>
          <a:lstStyle/>
          <a:p>
            <a:r>
              <a:rPr lang="pt-BR" dirty="0" smtClean="0"/>
              <a:t>Outra irregularidade que podemos encontrar são </a:t>
            </a:r>
            <a:r>
              <a:rPr lang="pt-BR" dirty="0"/>
              <a:t>os chamados </a:t>
            </a:r>
            <a:r>
              <a:rPr lang="pt-BR" b="1" i="1" dirty="0"/>
              <a:t>pontos de </a:t>
            </a:r>
            <a:r>
              <a:rPr lang="pt-BR" b="1" i="1" dirty="0" smtClean="0"/>
              <a:t>sela</a:t>
            </a:r>
            <a:r>
              <a:rPr lang="en-US" dirty="0" smtClean="0"/>
              <a:t>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U</a:t>
            </a:r>
            <a:r>
              <a:rPr lang="en-US" dirty="0" smtClean="0"/>
              <a:t>m</a:t>
            </a:r>
            <a:r>
              <a:rPr lang="en-US" dirty="0"/>
              <a:t> </a:t>
            </a:r>
            <a:r>
              <a:rPr lang="en-US" dirty="0" err="1"/>
              <a:t>ponto</a:t>
            </a:r>
            <a:r>
              <a:rPr lang="en-US" dirty="0"/>
              <a:t> que é um </a:t>
            </a:r>
            <a:r>
              <a:rPr lang="en-US" dirty="0" err="1"/>
              <a:t>mínimo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um </a:t>
            </a:r>
            <a:r>
              <a:rPr lang="en-US" dirty="0" err="1"/>
              <a:t>eixo</a:t>
            </a:r>
            <a:r>
              <a:rPr lang="en-US" dirty="0"/>
              <a:t>, mas um </a:t>
            </a:r>
            <a:r>
              <a:rPr lang="en-US" dirty="0" err="1"/>
              <a:t>máximo</a:t>
            </a:r>
            <a:r>
              <a:rPr lang="en-US" dirty="0"/>
              <a:t> </a:t>
            </a:r>
            <a:r>
              <a:rPr lang="en-US" dirty="0" err="1"/>
              <a:t>ao</a:t>
            </a:r>
            <a:r>
              <a:rPr lang="en-US" dirty="0"/>
              <a:t> </a:t>
            </a:r>
            <a:r>
              <a:rPr lang="en-US" dirty="0" err="1"/>
              <a:t>longo</a:t>
            </a:r>
            <a:r>
              <a:rPr lang="en-US" dirty="0"/>
              <a:t> de outro.</a:t>
            </a:r>
            <a:r>
              <a:rPr lang="en-US" dirty="0" smtClean="0">
                <a:cs typeface="Calibri"/>
              </a:rPr>
              <a:t>​</a:t>
            </a:r>
            <a:endParaRPr lang="pt-BR" dirty="0"/>
          </a:p>
          <a:p>
            <a:r>
              <a:rPr lang="pt-BR" dirty="0" smtClean="0"/>
              <a:t>O </a:t>
            </a:r>
            <a:r>
              <a:rPr lang="pt-BR" dirty="0"/>
              <a:t>algoritmo </a:t>
            </a:r>
            <a:r>
              <a:rPr lang="pt-BR" dirty="0" smtClean="0"/>
              <a:t>pode </a:t>
            </a:r>
            <a:r>
              <a:rPr lang="pt-BR" dirty="0"/>
              <a:t>passar um longo período de tempo sendo atraído por eles, o que prejudica seu desempenho</a:t>
            </a:r>
            <a:r>
              <a:rPr lang="pt-BR" dirty="0" smtClean="0"/>
              <a:t>.</a:t>
            </a:r>
          </a:p>
          <a:p>
            <a:r>
              <a:rPr lang="pt-BR" dirty="0" smtClean="0"/>
              <a:t>Para escapar destes pontos, usa-se </a:t>
            </a:r>
            <a:r>
              <a:rPr lang="pt-BR" dirty="0"/>
              <a:t>métodos de </a:t>
            </a:r>
            <a:r>
              <a:rPr lang="pt-BR" b="1" i="1" dirty="0"/>
              <a:t>segunda ordem</a:t>
            </a:r>
            <a:r>
              <a:rPr lang="pt-BR" dirty="0"/>
              <a:t> </a:t>
            </a:r>
            <a:r>
              <a:rPr lang="pt-BR" dirty="0" smtClean="0"/>
              <a:t>ou </a:t>
            </a:r>
            <a:r>
              <a:rPr lang="pt-BR" b="1" i="1" dirty="0" smtClean="0"/>
              <a:t>versões ruidosas do gradiente descendente</a:t>
            </a:r>
            <a:r>
              <a:rPr lang="pt-BR" dirty="0" smtClean="0"/>
              <a:t>, como, por exemplo, o </a:t>
            </a:r>
            <a:r>
              <a:rPr lang="pt-BR" b="1" i="1" dirty="0" smtClean="0"/>
              <a:t>Gradiente Descendente Estocástico</a:t>
            </a:r>
            <a:r>
              <a:rPr lang="pt-BR" dirty="0" smtClean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7092" t="7106" r="5392" b="6373"/>
          <a:stretch/>
        </p:blipFill>
        <p:spPr>
          <a:xfrm>
            <a:off x="8089271" y="2088595"/>
            <a:ext cx="4089646" cy="3513919"/>
          </a:xfrm>
          <a:prstGeom prst="rect">
            <a:avLst/>
          </a:prstGeom>
        </p:spPr>
      </p:pic>
      <p:sp>
        <p:nvSpPr>
          <p:cNvPr id="5" name="Oval 4"/>
          <p:cNvSpPr/>
          <p:nvPr/>
        </p:nvSpPr>
        <p:spPr>
          <a:xfrm>
            <a:off x="10098094" y="3643086"/>
            <a:ext cx="72000" cy="72000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6355443" y="2497029"/>
            <a:ext cx="3708451" cy="114605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878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9985"/>
            <a:ext cx="11034486" cy="1325563"/>
          </a:xfrm>
        </p:spPr>
        <p:txBody>
          <a:bodyPr/>
          <a:lstStyle/>
          <a:p>
            <a:r>
              <a:rPr lang="pt-BR" dirty="0"/>
              <a:t>Mínimos Locais, </a:t>
            </a:r>
            <a:r>
              <a:rPr lang="pt-BR" dirty="0" smtClean="0"/>
              <a:t>Globais, </a:t>
            </a:r>
            <a:r>
              <a:rPr lang="pt-BR" dirty="0"/>
              <a:t>Pontos de </a:t>
            </a:r>
            <a:r>
              <a:rPr lang="pt-BR" dirty="0" smtClean="0"/>
              <a:t>Sela e Platôs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727200"/>
            <a:ext cx="7371488" cy="5130800"/>
          </a:xfrm>
        </p:spPr>
        <p:txBody>
          <a:bodyPr>
            <a:normAutofit fontScale="92500"/>
          </a:bodyPr>
          <a:lstStyle/>
          <a:p>
            <a:r>
              <a:rPr lang="pt-BR" dirty="0" smtClean="0"/>
              <a:t>Outro tipo de irregularidade são os </a:t>
            </a:r>
            <a:r>
              <a:rPr lang="pt-BR" b="1" i="1" dirty="0" smtClean="0"/>
              <a:t>platôs</a:t>
            </a:r>
            <a:r>
              <a:rPr lang="pt-BR" dirty="0" smtClean="0"/>
              <a:t>: regiões planas, mas com erro elevado.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Como a inclinação nesta região é próxima de zero (</a:t>
            </a:r>
            <a:r>
              <a:rPr lang="pt-BR" dirty="0"/>
              <a:t>gradiente próximo de </a:t>
            </a:r>
            <a:r>
              <a:rPr lang="pt-BR" dirty="0" smtClean="0"/>
              <a:t>zero) o algoritmo pode levar muito tempo para atravesá-la.</a:t>
            </a:r>
          </a:p>
          <a:p>
            <a:r>
              <a:rPr lang="pt-BR" dirty="0" smtClean="0"/>
              <a:t>Para </a:t>
            </a:r>
            <a:r>
              <a:rPr lang="pt-BR" dirty="0"/>
              <a:t>se escapar </a:t>
            </a:r>
            <a:r>
              <a:rPr lang="pt-BR" dirty="0" smtClean="0"/>
              <a:t>destas regiões, usa-se </a:t>
            </a:r>
            <a:r>
              <a:rPr lang="pt-BR" dirty="0"/>
              <a:t>métodos de </a:t>
            </a:r>
            <a:r>
              <a:rPr lang="pt-BR" b="1" i="1" dirty="0"/>
              <a:t>aprendizado adaptativo </a:t>
            </a:r>
            <a:r>
              <a:rPr lang="pt-BR" dirty="0"/>
              <a:t>como AdaGrad, RMSProp, Adam</a:t>
            </a:r>
            <a:r>
              <a:rPr lang="pt-BR" dirty="0" smtClean="0"/>
              <a:t>, </a:t>
            </a:r>
            <a:r>
              <a:rPr lang="pt-BR" dirty="0"/>
              <a:t>etc</a:t>
            </a:r>
            <a:r>
              <a:rPr lang="pt-BR" dirty="0" smtClean="0"/>
              <a:t>.</a:t>
            </a:r>
            <a:endParaRPr lang="pt-BR" dirty="0"/>
          </a:p>
          <a:p>
            <a:r>
              <a:rPr lang="pt-BR" dirty="0" smtClean="0"/>
              <a:t>Portanto, como </a:t>
            </a:r>
            <a:r>
              <a:rPr lang="pt-BR" dirty="0"/>
              <a:t>garantir que o mínimo encontrado </a:t>
            </a:r>
            <a:r>
              <a:rPr lang="pt-BR" dirty="0" smtClean="0"/>
              <a:t>é bom o suficiente?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Treina-se o </a:t>
            </a:r>
            <a:r>
              <a:rPr lang="pt-BR" dirty="0"/>
              <a:t>modelo várias vezes, sempre inicializando os </a:t>
            </a:r>
            <a:r>
              <a:rPr lang="pt-BR" b="1" i="1" dirty="0"/>
              <a:t>pesos aleatoriamente</a:t>
            </a:r>
            <a:r>
              <a:rPr lang="pt-BR" dirty="0"/>
              <a:t>, com a esperança de que em alguma dessas vezes ele inicialize mais próximo do mínimo </a:t>
            </a:r>
            <a:r>
              <a:rPr lang="pt-BR" dirty="0" smtClean="0"/>
              <a:t>global</a:t>
            </a:r>
            <a:r>
              <a:rPr lang="pt-BR" dirty="0"/>
              <a:t> ou de um bom mínimo local</a:t>
            </a:r>
            <a:r>
              <a:rPr lang="pt-BR" dirty="0" smtClean="0"/>
              <a:t>. 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6591869" y="2142699"/>
            <a:ext cx="4585647" cy="202438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865"/>
          <a:stretch/>
        </p:blipFill>
        <p:spPr>
          <a:xfrm>
            <a:off x="8038531" y="2916489"/>
            <a:ext cx="4153469" cy="2501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98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15697</TotalTime>
  <Words>1862</Words>
  <Application>Microsoft Office PowerPoint</Application>
  <PresentationFormat>Widescreen</PresentationFormat>
  <Paragraphs>314</Paragraphs>
  <Slides>34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Wingdings</vt:lpstr>
      <vt:lpstr>Office Theme</vt:lpstr>
      <vt:lpstr>T320 - Introdução ao Aprendizado de Máquina II: Redes Neurais Artificiais (Parte III)</vt:lpstr>
      <vt:lpstr>Recapitulando</vt:lpstr>
      <vt:lpstr>Aprendizado em Redes Neurais</vt:lpstr>
      <vt:lpstr>Aprendizado em Redes Neurais</vt:lpstr>
      <vt:lpstr>Aprendizado em Redes Neurais</vt:lpstr>
      <vt:lpstr>Aprendizado em Redes Neurais</vt:lpstr>
      <vt:lpstr>PowerPoint Presentation</vt:lpstr>
      <vt:lpstr>Mínimos Locais, Globais, Pontos de Sela e Platôs</vt:lpstr>
      <vt:lpstr>Mínimos Locais, Globais, Pontos de Sela e Platôs</vt:lpstr>
      <vt:lpstr>Tarefa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 do Erro</vt:lpstr>
      <vt:lpstr>Retropropagação: Algumas noções básicas</vt:lpstr>
      <vt:lpstr>Retropropagação: Algumas noções básicas</vt:lpstr>
      <vt:lpstr>Retropropagando o erro</vt:lpstr>
      <vt:lpstr>Retropropagando o erro</vt:lpstr>
      <vt:lpstr>Retropropagando o erro</vt:lpstr>
      <vt:lpstr>Exemplo da retropropagação do erro</vt:lpstr>
      <vt:lpstr>Exemplo da retropropagação do erro</vt:lpstr>
      <vt:lpstr>Exemplo da retropropagação do erro</vt:lpstr>
      <vt:lpstr>Exemplo da retropropagação do erro</vt:lpstr>
      <vt:lpstr>Tarefas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1231</cp:revision>
  <dcterms:created xsi:type="dcterms:W3CDTF">2020-04-06T23:46:10Z</dcterms:created>
  <dcterms:modified xsi:type="dcterms:W3CDTF">2021-11-13T00:27:42Z</dcterms:modified>
</cp:coreProperties>
</file>