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4" r:id="rId3"/>
    <p:sldId id="363" r:id="rId4"/>
    <p:sldId id="364" r:id="rId5"/>
    <p:sldId id="365" r:id="rId6"/>
    <p:sldId id="346" r:id="rId7"/>
    <p:sldId id="347" r:id="rId8"/>
    <p:sldId id="348" r:id="rId9"/>
    <p:sldId id="349" r:id="rId10"/>
    <p:sldId id="366" r:id="rId11"/>
    <p:sldId id="324" r:id="rId12"/>
    <p:sldId id="306" r:id="rId13"/>
    <p:sldId id="367" r:id="rId1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357" autoAdjust="0"/>
  </p:normalViewPr>
  <p:slideViewPr>
    <p:cSldViewPr snapToGrid="0">
      <p:cViewPr varScale="1">
        <p:scale>
          <a:sx n="69" d="100"/>
          <a:sy n="69" d="100"/>
        </p:scale>
        <p:origin x="774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28/07/2021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 smtClean="0"/>
              <a:t>Classificadores lineares </a:t>
            </a:r>
            <a:r>
              <a:rPr lang="pt-BR" dirty="0" smtClean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 smtClean="0"/>
          </a:p>
          <a:p>
            <a:r>
              <a:rPr lang="pt-BR" dirty="0" smtClean="0"/>
              <a:t>Além disso, os </a:t>
            </a:r>
            <a:r>
              <a:rPr lang="pt-BR" b="1" i="1" dirty="0" smtClean="0"/>
              <a:t>classificadores lineares </a:t>
            </a:r>
            <a:r>
              <a:rPr lang="pt-BR" dirty="0" smtClean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sempre anuncia uma previsão completamente confiante de 0 ou 1, mesmo para exemplos muito próximos do limite. Em muitas situações, precisamos realmente de previsões mais graduadas.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https://colab.research.google.com/github/zz4fap/t320_aprendizado_de_maquina/blob/main/notebooks/classificação/</a:t>
            </a:r>
            <a:r>
              <a:rPr lang="pt-BR" sz="1200" dirty="0" smtClean="0"/>
              <a:t>classificador_linear_com_limiar_rigido.ipynb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1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smtClean="0"/>
              <a:t>Laboratório #2</a:t>
            </a:r>
            <a:r>
              <a:rPr lang="pt-BR" sz="1200" smtClean="0"/>
              <a:t>: </a:t>
            </a:r>
            <a:r>
              <a:rPr lang="pt-BR" sz="1200" dirty="0" smtClean="0"/>
              <a:t>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28/07/2021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2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Classificadores lineares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13435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Outro problema com classificadores que usam </a:t>
                </a:r>
                <a:r>
                  <a:rPr lang="pt-BR" b="1" i="1" dirty="0" smtClean="0"/>
                  <a:t>limiar de decisão rígido </a:t>
                </a:r>
                <a:r>
                  <a:rPr lang="pt-BR" dirty="0" smtClean="0"/>
                  <a:t>é a falta de informação sobre a confiança do classificador quanto a um resultado.</a:t>
                </a:r>
              </a:p>
              <a:p>
                <a:r>
                  <a:rPr lang="pt-BR" dirty="0" smtClean="0"/>
                  <a:t>No exemplo ao lado, dois exemplos estão bem próximos da </a:t>
                </a:r>
                <a:r>
                  <a:rPr lang="pt-BR" b="1" i="1" dirty="0" smtClean="0"/>
                  <a:t>fronteira de decisão </a:t>
                </a:r>
                <a:r>
                  <a:rPr lang="pt-BR" dirty="0" smtClean="0"/>
                  <a:t>enquanto outros dois estão bem distantes dela.</a:t>
                </a:r>
              </a:p>
              <a:p>
                <a:r>
                  <a:rPr lang="pt-BR" dirty="0" smtClean="0"/>
                  <a:t>O classificador com limiar rígido, faria uma previsão completamente confiante pelo valor 1 para os dois pontos azuis e 0 para os dois triângulos vermelhos, mesmo eles tendo valores bem diferentes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/>
                  <a:t>muitas situações, nós precisamos de previsões mais graduadas, que indiquem incertezas quanto à classificação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134350" cy="5032376"/>
              </a:xfrm>
              <a:blipFill rotWithShape="0">
                <a:blip r:embed="rId2"/>
                <a:stretch>
                  <a:fillRect l="-1199" t="-2421" r="-2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565" r="7668"/>
          <a:stretch/>
        </p:blipFill>
        <p:spPr>
          <a:xfrm>
            <a:off x="8972550" y="1668433"/>
            <a:ext cx="3193143" cy="2750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77944" y="4418722"/>
                <a:ext cx="358775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Os pontos distantes da </a:t>
                </a:r>
                <a:r>
                  <a:rPr lang="pt-BR" sz="1600" b="1" i="1" dirty="0" smtClean="0"/>
                  <a:t>fronteira de decisão </a:t>
                </a:r>
                <a:r>
                  <a:rPr lang="pt-BR" sz="1600" dirty="0" smtClean="0"/>
                  <a:t>têm valores absolutos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600" dirty="0" smtClean="0"/>
                  <a:t> bem maiores do que os dos pontos próximos, os quais têm valores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 smtClean="0"/>
                  <a:t> muito próximos de 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Ou seja, a cofiança deveria ser maior pra pontos distantes.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Porém, isso não é refletido na saída do classificador com limiar rígido.</a:t>
                </a:r>
                <a:endParaRPr lang="pt-BR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944" y="4418722"/>
                <a:ext cx="358775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679" t="-792" r="-1698" b="-2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#2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010190" y="182109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Qual a certeza destas classificações?</a:t>
              </a:r>
              <a:endParaRPr lang="pt-BR" sz="14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646893"/>
          </a:xfrm>
        </p:spPr>
        <p:txBody>
          <a:bodyPr>
            <a:normAutofit/>
          </a:bodyPr>
          <a:lstStyle/>
          <a:p>
            <a:r>
              <a:rPr lang="pt-BR" dirty="0" smtClean="0"/>
              <a:t>Anteriormente, vimos exemplos de uso de algoritmos de </a:t>
            </a:r>
            <a:r>
              <a:rPr lang="pt-BR" b="1" i="1" dirty="0" smtClean="0"/>
              <a:t>classificação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Reconhecimento de dígitos.</a:t>
            </a:r>
          </a:p>
          <a:p>
            <a:r>
              <a:rPr lang="pt-BR" dirty="0" smtClean="0"/>
              <a:t>Definimos o problema da classificação e concluímos que ele também é um problema de aprendizado do supervisionado.</a:t>
            </a:r>
          </a:p>
          <a:p>
            <a:r>
              <a:rPr lang="pt-BR" dirty="0" smtClean="0"/>
              <a:t>Aprendemos que as classes são separadas através de </a:t>
            </a:r>
            <a:r>
              <a:rPr lang="pt-BR" b="1" i="1" dirty="0" smtClean="0"/>
              <a:t>funções discriminantes </a:t>
            </a:r>
            <a:r>
              <a:rPr lang="pt-BR" dirty="0" smtClean="0"/>
              <a:t>e que o desafio é encontrar uma função adequada e os pesos correspondentes.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0993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Como vimos, </a:t>
                </a:r>
                <a:r>
                  <a:rPr lang="pt-BR" dirty="0"/>
                  <a:t>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atributos) de, por exemplo, um objeto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tomando uma decisão de classificação com base no valor de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discriminante</a:t>
                </a:r>
                <a:r>
                  <a:rPr lang="pt-BR" dirty="0" smtClean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saída de um classificador linear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função de limiar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Função </a:t>
                </a:r>
                <a:r>
                  <a:rPr lang="pt-BR" b="1" i="1" dirty="0"/>
                  <a:t>de limiar de decisão </a:t>
                </a:r>
                <a:r>
                  <a:rPr lang="pt-BR" dirty="0" smtClean="0"/>
                  <a:t>é </a:t>
                </a:r>
                <a:r>
                  <a:rPr lang="pt-BR" dirty="0"/>
                  <a:t>uma função que converte a saída da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discriminante</a:t>
                </a:r>
                <a:r>
                  <a:rPr lang="pt-BR" dirty="0" smtClean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(produto escalar), </a:t>
                </a:r>
                <a:r>
                  <a:rPr lang="pt-BR" dirty="0"/>
                  <a:t>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 do objeto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Ela é apenas uma formalização matemática para os </a:t>
                </a:r>
                <a:r>
                  <a:rPr lang="pt-BR" b="1" i="1" dirty="0" smtClean="0"/>
                  <a:t>if</a:t>
                </a:r>
                <a:r>
                  <a:rPr lang="pt-BR" dirty="0" smtClean="0"/>
                  <a:t>s e </a:t>
                </a:r>
                <a:r>
                  <a:rPr lang="pt-BR" b="1" i="1" dirty="0" smtClean="0"/>
                  <a:t>else</a:t>
                </a:r>
                <a:r>
                  <a:rPr lang="pt-BR" dirty="0" smtClean="0"/>
                  <a:t>s que usamos para definir as classes.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é conhecida como </a:t>
                </a:r>
                <a:r>
                  <a:rPr lang="pt-BR" b="1" i="1" dirty="0" smtClean="0"/>
                  <a:t>função </a:t>
                </a:r>
                <a:r>
                  <a:rPr lang="pt-BR" b="1" i="1" dirty="0"/>
                  <a:t>hipótese de </a:t>
                </a:r>
                <a:r>
                  <a:rPr lang="pt-BR" b="1" i="1" dirty="0" smtClean="0"/>
                  <a:t>classificação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0993" cy="5032375"/>
              </a:xfrm>
              <a:blipFill rotWithShape="0">
                <a:blip r:embed="rId3"/>
                <a:stretch>
                  <a:fillRect l="-933" t="-2421" r="-10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/>
                  <a:t>aprender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 smtClean="0"/>
                  <a:t>hipótese de classificação</a:t>
                </a:r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que </a:t>
                </a:r>
                <a:r>
                  <a:rPr lang="pt-BR" dirty="0" smtClean="0"/>
                  <a:t>recebe </a:t>
                </a:r>
                <a:r>
                  <a:rPr lang="pt-BR" dirty="0"/>
                  <a:t>um </a:t>
                </a:r>
                <a:r>
                  <a:rPr lang="pt-BR" dirty="0" smtClean="0"/>
                  <a:t>exemplo </a:t>
                </a:r>
                <a:r>
                  <a:rPr lang="pt-BR" dirty="0"/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</a:t>
                </a:r>
                <a:r>
                  <a:rPr lang="pt-BR" dirty="0" smtClean="0"/>
                  <a:t>retorna a classe do exemplo.</a:t>
                </a:r>
              </a:p>
              <a:p>
                <a:r>
                  <a:rPr lang="pt-BR" dirty="0" smtClean="0"/>
                  <a:t>Classificadores binários têm como saída o valor </a:t>
                </a:r>
                <a:r>
                  <a:rPr lang="pt-BR" b="1" i="1" dirty="0" smtClean="0"/>
                  <a:t>0</a:t>
                </a:r>
                <a:r>
                  <a:rPr lang="pt-BR" dirty="0" smtClean="0"/>
                  <a:t> caso o exemplo pertença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(também chamada de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negativa</a:t>
                </a:r>
                <a:r>
                  <a:rPr lang="pt-BR" dirty="0"/>
                  <a:t>) ou </a:t>
                </a:r>
                <a:r>
                  <a:rPr lang="pt-BR" b="1" i="1" dirty="0"/>
                  <a:t>1</a:t>
                </a:r>
                <a:r>
                  <a:rPr lang="pt-BR" dirty="0"/>
                  <a:t> caso </a:t>
                </a:r>
                <a:r>
                  <a:rPr lang="pt-BR" dirty="0" smtClean="0"/>
                  <a:t>ele pertença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 smtClean="0"/>
                  <a:t>(</a:t>
                </a:r>
                <a:r>
                  <a:rPr lang="pt-BR" dirty="0"/>
                  <a:t>também chamada de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positiva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Na figura ao lado,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é uma reta.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linear </a:t>
                </a:r>
                <a:r>
                  <a:rPr lang="pt-BR" dirty="0"/>
                  <a:t>é chamada de </a:t>
                </a:r>
                <a:r>
                  <a:rPr lang="pt-BR" b="1" i="1" dirty="0"/>
                  <a:t>separador linear </a:t>
                </a:r>
                <a:r>
                  <a:rPr lang="pt-BR" dirty="0"/>
                  <a:t>e dados que admitem tal separador são chamados de </a:t>
                </a:r>
                <a:r>
                  <a:rPr lang="pt-BR" b="1" i="1" dirty="0"/>
                  <a:t>linearmente separáveis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  <a:blipFill rotWithShape="0">
                <a:blip r:embed="rId2"/>
                <a:stretch>
                  <a:fillRect l="-1231" t="-1769" r="-1846" b="-20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>
            <a:endCxn id="11" idx="3"/>
          </p:cNvCxnSpPr>
          <p:nvPr/>
        </p:nvCxnSpPr>
        <p:spPr>
          <a:xfrm rot="5400000" flipH="1" flipV="1">
            <a:off x="10470295" y="2604730"/>
            <a:ext cx="785346" cy="16462"/>
          </a:xfrm>
          <a:prstGeom prst="curvedConnector4">
            <a:avLst>
              <a:gd name="adj1" fmla="val 36283"/>
              <a:gd name="adj2" fmla="val 14886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58472" y="2004844"/>
            <a:ext cx="1512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Frontreira de decisão, onde </a:t>
            </a:r>
            <a:r>
              <a:rPr lang="pt-BR" sz="1100" i="1" dirty="0" smtClean="0"/>
              <a:t>g</a:t>
            </a:r>
            <a:r>
              <a:rPr lang="pt-BR" sz="1100" dirty="0" smtClean="0"/>
              <a:t>(</a:t>
            </a:r>
            <a:r>
              <a:rPr lang="pt-BR" sz="1100" b="1" i="1" dirty="0" smtClean="0"/>
              <a:t>x</a:t>
            </a:r>
            <a:r>
              <a:rPr lang="pt-BR" sz="1100" dirty="0" smtClean="0"/>
              <a:t>) = 0</a:t>
            </a:r>
            <a:endParaRPr lang="pt-BR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763755" y="2675878"/>
            <a:ext cx="3428245" cy="2966329"/>
            <a:chOff x="8763755" y="2675878"/>
            <a:chExt cx="3428245" cy="2966329"/>
          </a:xfrm>
        </p:grpSpPr>
        <p:grpSp>
          <p:nvGrpSpPr>
            <p:cNvPr id="7" name="Group 6"/>
            <p:cNvGrpSpPr/>
            <p:nvPr/>
          </p:nvGrpSpPr>
          <p:grpSpPr>
            <a:xfrm>
              <a:off x="8763755" y="2675878"/>
              <a:ext cx="3289300" cy="2966329"/>
              <a:chOff x="7391400" y="1415171"/>
              <a:chExt cx="3289300" cy="2966329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3"/>
              <a:srcRect l="4242" t="5371" r="8525" b="1204"/>
              <a:stretch/>
            </p:blipFill>
            <p:spPr>
              <a:xfrm>
                <a:off x="7391400" y="1415171"/>
                <a:ext cx="3289300" cy="2966329"/>
              </a:xfrm>
              <a:prstGeom prst="rect">
                <a:avLst/>
              </a:prstGeom>
            </p:spPr>
          </p:pic>
          <p:cxnSp>
            <p:nvCxnSpPr>
              <p:cNvPr id="9" name="Straight Connector 8"/>
              <p:cNvCxnSpPr/>
              <p:nvPr/>
            </p:nvCxnSpPr>
            <p:spPr>
              <a:xfrm flipV="1">
                <a:off x="7986117" y="1483242"/>
                <a:ext cx="1703388" cy="2582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0679273" y="4392529"/>
              <a:ext cx="15127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i="1" dirty="0" smtClean="0"/>
                <a:t>g</a:t>
              </a:r>
              <a:r>
                <a:rPr lang="pt-BR" sz="1100" dirty="0" smtClean="0"/>
                <a:t>(</a:t>
              </a:r>
              <a:r>
                <a:rPr lang="pt-BR" sz="1100" b="1" i="1" dirty="0" smtClean="0"/>
                <a:t>x</a:t>
              </a:r>
              <a:r>
                <a:rPr lang="pt-BR" sz="1100" dirty="0" smtClean="0"/>
                <a:t>) ≥ 0</a:t>
              </a:r>
              <a:endParaRPr lang="pt-BR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67760" y="3290116"/>
              <a:ext cx="15127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i="1" dirty="0" smtClean="0"/>
                <a:t>g</a:t>
              </a:r>
              <a:r>
                <a:rPr lang="pt-BR" sz="1100" dirty="0" smtClean="0"/>
                <a:t>(</a:t>
              </a:r>
              <a:r>
                <a:rPr lang="pt-BR" sz="1100" b="1" i="1" dirty="0" smtClean="0"/>
                <a:t>x</a:t>
              </a:r>
              <a:r>
                <a:rPr lang="pt-BR" sz="1100" dirty="0" smtClean="0"/>
                <a:t>) </a:t>
              </a:r>
              <a:r>
                <a:rPr lang="pt-BR" sz="1100" dirty="0"/>
                <a:t>&lt;</a:t>
              </a:r>
              <a:r>
                <a:rPr lang="pt-BR" sz="1100" dirty="0" smtClean="0"/>
                <a:t> 0</a:t>
              </a:r>
              <a:endParaRPr lang="pt-B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5"/>
            <a:ext cx="10515600" cy="1325563"/>
          </a:xfrm>
        </p:spPr>
        <p:txBody>
          <a:bodyPr/>
          <a:lstStyle/>
          <a:p>
            <a:r>
              <a:rPr lang="pt-BR" dirty="0" smtClean="0"/>
              <a:t>Limiar </a:t>
            </a:r>
            <a:r>
              <a:rPr lang="pt-BR" dirty="0"/>
              <a:t>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Para </a:t>
                </a:r>
                <a:r>
                  <a:rPr lang="pt-BR" dirty="0"/>
                  <a:t>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 smtClean="0"/>
                  <a:t>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/>
                  <a:t>Percebam que a saída da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hipótese</a:t>
                </a:r>
                <a:r>
                  <a:rPr lang="pt-BR" dirty="0" smtClean="0"/>
                  <a:t> é binária, ou seja, temos apenas 2 possíveis valores, 0 ou 1.</a:t>
                </a:r>
              </a:p>
              <a:p>
                <a:r>
                  <a:rPr lang="pt-BR" dirty="0" smtClean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e a saída 0 ou 1 é feita através da </a:t>
                </a:r>
                <a:r>
                  <a:rPr lang="pt-BR" b="1" i="1" dirty="0" smtClean="0"/>
                  <a:t>função de limiar de decisão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Uma </a:t>
                </a:r>
                <a:r>
                  <a:rPr lang="pt-BR" b="1" i="1" dirty="0" smtClean="0"/>
                  <a:t>função de limiar de decisão</a:t>
                </a:r>
                <a:r>
                  <a:rPr lang="pt-BR" dirty="0" smtClean="0"/>
                  <a:t>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em apenas 2 valores é chamada de </a:t>
                </a:r>
                <a:r>
                  <a:rPr lang="pt-BR" b="1" i="1" dirty="0" smtClean="0"/>
                  <a:t>função de limiar </a:t>
                </a:r>
                <a:r>
                  <a:rPr lang="pt-BR" b="1" i="1" dirty="0"/>
                  <a:t>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dirty="0"/>
                  <a:t>função de limiar </a:t>
                </a:r>
                <a:r>
                  <a:rPr lang="pt-BR" b="1" dirty="0" smtClean="0"/>
                  <a:t>de decisão rígido </a:t>
                </a:r>
                <a:r>
                  <a:rPr lang="pt-BR" dirty="0"/>
                  <a:t>é mostrada na figura ao </a:t>
                </a:r>
                <a:r>
                  <a:rPr lang="pt-BR" dirty="0" smtClean="0"/>
                  <a:t>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  <a:blipFill rotWithShape="0">
                <a:blip r:embed="rId2"/>
                <a:stretch>
                  <a:fillRect l="-923" t="-2476" r="-1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763755" y="18440"/>
            <a:ext cx="3428245" cy="3487817"/>
            <a:chOff x="8763755" y="2154390"/>
            <a:chExt cx="3428245" cy="3487817"/>
          </a:xfrm>
        </p:grpSpPr>
        <p:sp>
          <p:nvSpPr>
            <p:cNvPr id="5" name="TextBox 4"/>
            <p:cNvSpPr txBox="1"/>
            <p:nvPr/>
          </p:nvSpPr>
          <p:spPr>
            <a:xfrm>
              <a:off x="8988368" y="2154390"/>
              <a:ext cx="15127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/>
                <a:t>Frontreira de decisão, onde </a:t>
              </a:r>
              <a:r>
                <a:rPr lang="pt-BR" sz="1100" i="1" dirty="0" smtClean="0"/>
                <a:t>g</a:t>
              </a:r>
              <a:r>
                <a:rPr lang="pt-BR" sz="1100" dirty="0" smtClean="0"/>
                <a:t>(</a:t>
              </a:r>
              <a:r>
                <a:rPr lang="pt-BR" sz="1100" b="1" i="1" dirty="0" smtClean="0"/>
                <a:t>x</a:t>
              </a:r>
              <a:r>
                <a:rPr lang="pt-BR" sz="1100" dirty="0" smtClean="0"/>
                <a:t>) = 0</a:t>
              </a:r>
              <a:endParaRPr lang="pt-BR" sz="11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 smtClean="0"/>
                  <a:t>g</a:t>
                </a:r>
                <a:r>
                  <a:rPr lang="pt-BR" sz="1100" dirty="0" smtClean="0"/>
                  <a:t>(</a:t>
                </a:r>
                <a:r>
                  <a:rPr lang="pt-BR" sz="1100" b="1" i="1" dirty="0" smtClean="0"/>
                  <a:t>x</a:t>
                </a:r>
                <a:r>
                  <a:rPr lang="pt-BR" sz="1100" dirty="0" smtClean="0"/>
                  <a:t>) ≥ 0</a:t>
                </a:r>
                <a:endParaRPr lang="pt-BR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 smtClean="0"/>
                  <a:t>g</a:t>
                </a:r>
                <a:r>
                  <a:rPr lang="pt-BR" sz="1100" dirty="0" smtClean="0"/>
                  <a:t>(</a:t>
                </a:r>
                <a:r>
                  <a:rPr lang="pt-BR" sz="1100" b="1" i="1" dirty="0" smtClean="0"/>
                  <a:t>x</a:t>
                </a:r>
                <a:r>
                  <a:rPr lang="pt-BR" sz="1100" dirty="0" smtClean="0"/>
                  <a:t>) </a:t>
                </a:r>
                <a:r>
                  <a:rPr lang="pt-BR" sz="1100" dirty="0"/>
                  <a:t>&lt;</a:t>
                </a:r>
                <a:r>
                  <a:rPr lang="pt-BR" sz="1100" dirty="0" smtClean="0"/>
                  <a:t> 0</a:t>
                </a:r>
                <a:endParaRPr lang="pt-BR" sz="1100" dirty="0"/>
              </a:p>
            </p:txBody>
          </p:sp>
        </p:grpSp>
        <p:cxnSp>
          <p:nvCxnSpPr>
            <p:cNvPr id="4" name="Curved Connector 3"/>
            <p:cNvCxnSpPr>
              <a:endCxn id="5" idx="3"/>
            </p:cNvCxnSpPr>
            <p:nvPr/>
          </p:nvCxnSpPr>
          <p:spPr>
            <a:xfrm rot="16200000" flipV="1">
              <a:off x="10316647" y="2554282"/>
              <a:ext cx="710292" cy="34139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8763755" y="3800192"/>
            <a:ext cx="3289300" cy="30527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988368" y="3547226"/>
            <a:ext cx="3064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/>
              <a:t>Função heaviside</a:t>
            </a:r>
            <a:endParaRPr lang="pt-BR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1560" y="5821528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Conhecida também como </a:t>
            </a:r>
            <a:r>
              <a:rPr lang="pt-BR" sz="1600" b="1" i="1" dirty="0" smtClean="0"/>
              <a:t>função heaviside.</a:t>
            </a:r>
            <a:endParaRPr lang="pt-BR" sz="1600" b="1" i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984611" y="6223378"/>
            <a:ext cx="600502" cy="27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8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Classificadores lineares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8980"/>
                <a:ext cx="8202176" cy="49180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Agora que 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 smtClean="0"/>
                  <a:t>, </a:t>
                </a:r>
                <a:r>
                  <a:rPr lang="pt-BR" dirty="0" smtClean="0"/>
                  <a:t>tem uma forma matemática bem definida, nós podemos pensar em como escolher os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que </a:t>
                </a:r>
                <a:r>
                  <a:rPr lang="pt-BR" b="1" i="1" dirty="0" smtClean="0"/>
                  <a:t>minimizem o erro de classificação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No caso da </a:t>
                </a:r>
                <a:r>
                  <a:rPr lang="pt-BR" b="1" i="1" dirty="0" smtClean="0"/>
                  <a:t>regressão linear</a:t>
                </a:r>
                <a:r>
                  <a:rPr lang="pt-BR" dirty="0" smtClean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 smtClean="0"/>
                  <a:t>de forma fechada (através da </a:t>
                </a:r>
                <a:r>
                  <a:rPr lang="pt-BR" b="1" i="1" dirty="0" smtClean="0"/>
                  <a:t>equação normal</a:t>
                </a:r>
                <a:r>
                  <a:rPr lang="pt-BR" dirty="0" smtClean="0"/>
                  <a:t>) fazendo o gradiente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 smtClean="0"/>
                  <a:t>e através do algoritmo do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 a </a:t>
                </a:r>
                <a:r>
                  <a:rPr lang="pt-BR" b="1" i="1" dirty="0" smtClean="0"/>
                  <a:t>função de limiar rígido</a:t>
                </a:r>
                <a:r>
                  <a:rPr lang="pt-BR" dirty="0" smtClean="0"/>
                  <a:t>, nenhuma das duas abordagens é possível devido ao fato do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 ser igual a zero em todos os pontos do espaço de pesos exceto no ponto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e mesmo assim, o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 é indeterminado nesse ponto.</a:t>
                </a:r>
              </a:p>
              <a:p>
                <a:r>
                  <a:rPr lang="pt-BR" b="1" dirty="0" smtClean="0">
                    <a:solidFill>
                      <a:srgbClr val="FF0000"/>
                    </a:solidFill>
                  </a:rPr>
                  <a:t>Portanto, o que podemos fazer?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8980"/>
                <a:ext cx="8202176" cy="4918075"/>
              </a:xfrm>
              <a:blipFill rotWithShape="0">
                <a:blip r:embed="rId3"/>
                <a:stretch>
                  <a:fillRect l="-1190" t="-3226" r="-1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9040376" y="2424035"/>
            <a:ext cx="3072122" cy="28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Classificadores lineares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4680"/>
                <a:ext cx="11158182" cy="503237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Uma possível abordagem para o problema quando utilizamos um </a:t>
                </a:r>
                <a:r>
                  <a:rPr lang="pt-BR" b="1" i="1" dirty="0" smtClean="0"/>
                  <a:t>limiar de decisão rígido</a:t>
                </a:r>
                <a:r>
                  <a:rPr lang="pt-BR" dirty="0" smtClean="0"/>
                  <a:t> é utilizar uma </a:t>
                </a:r>
                <a:r>
                  <a:rPr lang="pt-BR" b="1" i="1" dirty="0" smtClean="0"/>
                  <a:t>regra intuitiva </a:t>
                </a:r>
                <a:r>
                  <a:rPr lang="pt-BR" dirty="0" smtClean="0"/>
                  <a:t>de atualização dos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que converge para uma solução </a:t>
                </a:r>
                <a:r>
                  <a:rPr lang="pt-BR" b="1" i="1" dirty="0" smtClean="0"/>
                  <a:t>dado que os dados sejam linearmente separáveis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atualização dos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é dada pela seguinte equação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a</a:t>
                </a:r>
                <a:r>
                  <a:rPr lang="pt-BR" dirty="0" smtClean="0"/>
                  <a:t> qual é essencialmente idêntica à regra de atualização para a </a:t>
                </a:r>
                <a:r>
                  <a:rPr lang="pt-BR" b="1" i="1" dirty="0" smtClean="0"/>
                  <a:t>regressão linear</a:t>
                </a:r>
                <a:r>
                  <a:rPr lang="pt-BR" dirty="0" smtClean="0"/>
                  <a:t> quando utilizamos o </a:t>
                </a:r>
                <a:r>
                  <a:rPr lang="pt-BR" b="1" i="1" dirty="0" smtClean="0"/>
                  <a:t>gradiente descendente estocástico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Esta regra é chamada de </a:t>
                </a:r>
                <a:r>
                  <a:rPr lang="pt-BR" b="1" i="1" dirty="0" smtClean="0"/>
                  <a:t>regra de aprendizagem do perceptron</a:t>
                </a:r>
                <a:r>
                  <a:rPr lang="pt-BR" dirty="0" smtClean="0"/>
                  <a:t>, por razões que discutiremos em breve.</a:t>
                </a:r>
              </a:p>
              <a:p>
                <a:r>
                  <a:rPr lang="pt-BR" dirty="0" smtClean="0"/>
                  <a:t>Essa </a:t>
                </a:r>
                <a:r>
                  <a:rPr lang="pt-BR" dirty="0"/>
                  <a:t>regra de aprendizagem é aplicada a um exemplo por vez, escolhendo exemplos aleatóriamente,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Como estamos considerando classificadores com valores de saída 0 ou 1, o comportamento da regra de atualização será diferente do comportamento para  a regressão linear, como veremos a seguir.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4680"/>
                <a:ext cx="11158182" cy="5032376"/>
              </a:xfrm>
              <a:blipFill rotWithShape="0">
                <a:blip r:embed="rId2"/>
                <a:stretch>
                  <a:fillRect l="-874" t="-2303" b="-27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333932" y="2511183"/>
            <a:ext cx="189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Os pesos são atualizados a cada novo exemplo.</a:t>
            </a:r>
            <a:endParaRPr lang="pt-BR" sz="16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847463" y="2926682"/>
            <a:ext cx="1486469" cy="280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0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Classificadores lineares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Ambos, o valor desejado,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3 possibilidades: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a saída estiver correta,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então os pesos não são atualizados.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 smtClean="0"/>
                  <a:t>diminuído</a:t>
                </a:r>
                <a:r>
                  <a:rPr lang="pt-BR" dirty="0" smtClean="0"/>
                  <a:t>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  <a:endParaRPr lang="pt-BR" dirty="0" smtClean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Isso </a:t>
                </a:r>
                <a:r>
                  <a:rPr lang="pt-BR" dirty="0"/>
                  <a:t>faz sentido pois nós queremos aumentar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diminuido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  <a:endParaRPr lang="pt-BR" dirty="0" smtClean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Isso </a:t>
                </a:r>
                <a:r>
                  <a:rPr lang="pt-BR" dirty="0"/>
                  <a:t>faz sentido pois nós queremos diminuir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dirty="0" smtClean="0"/>
                  <a:t> </a:t>
                </a:r>
                <a:r>
                  <a:rPr lang="pt-BR" dirty="0"/>
                  <a:t>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  <a:blipFill rotWithShape="0">
                <a:blip r:embed="rId2"/>
                <a:stretch>
                  <a:fillRect l="-970" r="-2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Classificadores lineares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7498"/>
                <a:ext cx="1120942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converge para um </a:t>
                </a:r>
                <a:r>
                  <a:rPr lang="pt-BR" b="1" i="1" dirty="0"/>
                  <a:t>separador linear </a:t>
                </a:r>
                <a:r>
                  <a:rPr lang="pt-BR" b="1" i="1" dirty="0" smtClean="0"/>
                  <a:t>perfeito</a:t>
                </a:r>
                <a:r>
                  <a:rPr lang="pt-BR" dirty="0"/>
                  <a:t> </a:t>
                </a:r>
                <a:r>
                  <a:rPr lang="pt-BR" dirty="0" smtClean="0"/>
                  <a:t>quando </a:t>
                </a:r>
                <a:r>
                  <a:rPr lang="pt-BR" dirty="0"/>
                  <a:t>os dados são </a:t>
                </a:r>
                <a:r>
                  <a:rPr lang="pt-BR" b="1" i="1" dirty="0"/>
                  <a:t>linearmente </a:t>
                </a:r>
                <a:r>
                  <a:rPr lang="pt-BR" b="1" i="1" dirty="0" smtClean="0"/>
                  <a:t>separáveis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Separador </a:t>
                </a:r>
                <a:r>
                  <a:rPr lang="pt-BR" b="1" i="1" dirty="0"/>
                  <a:t>linear </a:t>
                </a:r>
                <a:r>
                  <a:rPr lang="pt-BR" b="1" i="1" dirty="0" smtClean="0"/>
                  <a:t>perfeito: </a:t>
                </a:r>
                <a:r>
                  <a:rPr lang="pt-BR" dirty="0"/>
                  <a:t>com erro igual a </a:t>
                </a:r>
                <a:r>
                  <a:rPr lang="pt-BR" dirty="0" smtClean="0"/>
                  <a:t>zero, ou seja, todos os exemplos são perfeitamente classificados.</a:t>
                </a:r>
              </a:p>
              <a:p>
                <a:r>
                  <a:rPr lang="pt-BR" dirty="0" smtClean="0"/>
                  <a:t>Porém</a:t>
                </a:r>
                <a:r>
                  <a:rPr lang="pt-BR" dirty="0"/>
                  <a:t>, na prática essa situação não é muito comum.</a:t>
                </a:r>
              </a:p>
              <a:p>
                <a:r>
                  <a:rPr lang="pt-BR" dirty="0"/>
                  <a:t>Nesse caso,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</a:t>
                </a:r>
                <a:r>
                  <a:rPr lang="pt-BR" dirty="0" smtClean="0"/>
                  <a:t>perfeita. 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/>
                  <a:t>geral, essa regra não converge para uma solução estável para valores fixos do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mas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iterações, então a regra tem uma chance de convergir para uma solução de erro mínimo quando os exemplos são apresentados de forma aleatória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também usar o </a:t>
                </a:r>
                <a:r>
                  <a:rPr lang="pt-BR" b="1" i="1" dirty="0" smtClean="0"/>
                  <a:t>early-stop</a:t>
                </a:r>
                <a:r>
                  <a:rPr lang="pt-BR" dirty="0" smtClean="0"/>
                  <a:t> e utilizar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que resultaram no menor erro de validação.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7498"/>
                <a:ext cx="11209421" cy="5032375"/>
              </a:xfrm>
              <a:blipFill rotWithShape="0">
                <a:blip r:embed="rId3"/>
                <a:stretch>
                  <a:fillRect l="-924" t="-2788" r="-435" b="-3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654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5546</TotalTime>
  <Words>810</Words>
  <Application>Microsoft Office PowerPoint</Application>
  <PresentationFormat>Widescreen</PresentationFormat>
  <Paragraphs>106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Limiar de decisão rígido</vt:lpstr>
      <vt:lpstr>Classificadores lineares com limiar de decisão rígido</vt:lpstr>
      <vt:lpstr>Classificadores lineares com limiar de decisão rígido</vt:lpstr>
      <vt:lpstr>Classificadores lineares com limiar de decisão rígido</vt:lpstr>
      <vt:lpstr>Classificadores lineares com limiar de decisão rígido</vt:lpstr>
      <vt:lpstr>Classificadores lineares com limiar de decisão rígido</vt:lpstr>
      <vt:lpstr>Tarefas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1578</cp:revision>
  <dcterms:created xsi:type="dcterms:W3CDTF">2020-01-20T13:50:05Z</dcterms:created>
  <dcterms:modified xsi:type="dcterms:W3CDTF">2021-07-28T18:32:39Z</dcterms:modified>
</cp:coreProperties>
</file>