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63" r:id="rId3"/>
    <p:sldId id="350" r:id="rId4"/>
    <p:sldId id="351" r:id="rId5"/>
    <p:sldId id="352" r:id="rId6"/>
    <p:sldId id="353" r:id="rId7"/>
    <p:sldId id="373" r:id="rId8"/>
    <p:sldId id="366" r:id="rId9"/>
    <p:sldId id="356" r:id="rId10"/>
    <p:sldId id="357" r:id="rId11"/>
    <p:sldId id="367" r:id="rId12"/>
    <p:sldId id="368" r:id="rId13"/>
    <p:sldId id="324" r:id="rId14"/>
    <p:sldId id="306" r:id="rId15"/>
    <p:sldId id="362" r:id="rId16"/>
    <p:sldId id="369" r:id="rId17"/>
    <p:sldId id="370" r:id="rId18"/>
    <p:sldId id="372" r:id="rId19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 autoAdjust="0"/>
    <p:restoredTop sz="69850" autoAdjust="0"/>
  </p:normalViewPr>
  <p:slideViewPr>
    <p:cSldViewPr snapToGrid="0">
      <p:cViewPr varScale="1">
        <p:scale>
          <a:sx n="81" d="100"/>
          <a:sy n="81" d="100"/>
        </p:scale>
        <p:origin x="2118" y="90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5/03/2022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SPAMClassificationLogisticRegressionSciKit.ipynb</a:t>
            </a:r>
          </a:p>
          <a:p>
            <a:endParaRPr lang="pt-BR" dirty="0"/>
          </a:p>
          <a:p>
            <a:r>
              <a:rPr lang="pt-BR" b="1" i="0" dirty="0"/>
              <a:t>OBS</a:t>
            </a:r>
            <a:r>
              <a:rPr lang="pt-BR" dirty="0"/>
              <a:t>.: Assim como os outros modelos lineares, os modelos de Regressão Logística podem ser regularizados usando penalidades de L1 ou L2. O Scitkit-Learn adiciona uma penalidade L2 por padrão.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630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89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532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648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O objetivo do treinamento é definir o vetor de pesos 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𝒂</a:t>
                </a:r>
                <a:r>
                  <a:rPr lang="pt-BR" dirty="0" smtClean="0"/>
                  <a:t> </a:t>
                </a:r>
                <a:r>
                  <a:rPr lang="pt-BR" dirty="0"/>
                  <a:t>para que o modelo </a:t>
                </a:r>
                <a:r>
                  <a:rPr lang="pt-BR" dirty="0" smtClean="0"/>
                  <a:t>atribua valores altos de probabilidade </a:t>
                </a:r>
                <a:r>
                  <a:rPr lang="pt-BR" dirty="0"/>
                  <a:t>para exemplos </a:t>
                </a:r>
                <a:r>
                  <a:rPr lang="pt-BR" dirty="0" smtClean="0"/>
                  <a:t>positivos (i.e.,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𝑦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 smtClean="0"/>
                  <a:t>) </a:t>
                </a:r>
                <a:r>
                  <a:rPr lang="pt-BR" dirty="0"/>
                  <a:t>e </a:t>
                </a:r>
                <a:r>
                  <a:rPr lang="pt-BR" dirty="0" smtClean="0"/>
                  <a:t>valores baixos de probabilidade </a:t>
                </a:r>
                <a:r>
                  <a:rPr lang="pt-BR" dirty="0"/>
                  <a:t>para </a:t>
                </a:r>
                <a:r>
                  <a:rPr lang="pt-BR" dirty="0" smtClean="0"/>
                  <a:t>exemplos negativos </a:t>
                </a:r>
                <a:r>
                  <a:rPr lang="pt-BR" dirty="0"/>
                  <a:t>(</a:t>
                </a:r>
                <a:r>
                  <a:rPr lang="pt-BR" dirty="0" smtClean="0"/>
                  <a:t>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 smtClean="0"/>
                  <a:t>).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Essa</a:t>
                </a:r>
                <a:r>
                  <a:rPr lang="pt-BR" baseline="0" dirty="0" smtClean="0"/>
                  <a:t> função de</a:t>
                </a:r>
                <a:r>
                  <a:rPr lang="pt-BR" dirty="0" smtClean="0"/>
                  <a:t> erro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faz sentido porque -log(z) se torna muito grande quando z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se aproxima de 0, então o erro será grande se o modelo estimar uma probabilidade próxima a 0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positivo e também será muito grande se o modelo estimar uma probabilidade próxima a 1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negativo. Por outro lado, -log(z) se</a:t>
                </a:r>
                <a:r>
                  <a:rPr lang="pt-BR" baseline="0" dirty="0" smtClean="0"/>
                  <a:t> torna</a:t>
                </a:r>
                <a:r>
                  <a:rPr lang="pt-BR" dirty="0" smtClean="0"/>
                  <a:t> próximo de 0 quando z se aproxima de 1, portanto, o erro será próximo de 0 se a probabilidade estimada for próxima de 0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negativo ou próxima de 1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positivo, que é exatamente o que queremos.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379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→1, o erro tende a infinito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esquerda</a:t>
                </a:r>
                <a:r>
                  <a:rPr lang="pt-BR" dirty="0" smtClean="0"/>
                  <a:t>, o custo 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→ 0, o custo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direita</a:t>
                </a:r>
                <a:r>
                  <a:rPr lang="pt-BR" dirty="0" smtClean="0"/>
                  <a:t>, o custo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1</a:t>
                </a:r>
                <a:r>
                  <a:rPr lang="pt-BR" dirty="0" smtClean="0"/>
                  <a:t> é corretamente identificada). Conforme</a:t>
                </a:r>
                <a:r>
                  <a:rPr lang="pt-BR" baseline="0" dirty="0" smtClean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→1, o custo tende a infinito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183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 função de erro para todo o conjunto de treinamento é simplesmente o erro médio para todos</a:t>
            </a:r>
            <a:r>
              <a:rPr lang="pt-BR" sz="1200" baseline="0" dirty="0"/>
              <a:t> os exemplos </a:t>
            </a:r>
            <a:r>
              <a:rPr lang="pt-BR" sz="1200" dirty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Ela pode ser escrita em uma única expressão</a:t>
            </a:r>
            <a:r>
              <a:rPr lang="pt-BR" sz="1200" baseline="0" dirty="0"/>
              <a:t> como mostrado acima</a:t>
            </a:r>
            <a:r>
              <a:rPr lang="pt-BR" sz="1200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 there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analytical solution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since these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parameters fall into a set of nonlinear equations.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is that the logistic sigmoid is non-linear.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logistic regression, there is no longer a closed-form solution, due to the nonlinearity of the logistic sigmoid function. </a:t>
            </a:r>
            <a:endParaRPr lang="pt-BR" sz="120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Explicação do porque não é possível se encontrar uma forma fechada para o regressor logístico: [2].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[2] </a:t>
            </a:r>
            <a:r>
              <a:rPr lang="pt-BR" sz="1200" baseline="0" dirty="0" smtClean="0"/>
              <a:t>https://stats.stackexchange.com/questions/949/when-is-logistic-regression-solved-in-closed-form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348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https://colab.research.google.com/github/zz4fap/t320_aprendizado_de_maquina/blob/main/notebooks/classificação/logistic_regression_with_gradient_descent.ipynb</a:t>
            </a: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b="1" dirty="0"/>
          </a:p>
          <a:p>
            <a:r>
              <a:rPr lang="pt-BR" b="1" dirty="0"/>
              <a:t>Referência</a:t>
            </a:r>
            <a:r>
              <a:rPr lang="pt-BR" dirty="0"/>
              <a:t>:</a:t>
            </a:r>
          </a:p>
          <a:p>
            <a:r>
              <a:rPr lang="pt-BR" dirty="0">
                <a:hlinkClick r:id="rId3"/>
              </a:rPr>
              <a:t>https://math.stackexchange.com/questions/477207/derivative-of-cost-function-for-logistic-regression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138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#3</a:t>
            </a:r>
            <a:r>
              <a:rPr lang="pt-BR" sz="1200" dirty="0"/>
              <a:t> https://mybinder.org/v2/gh/zz4fap/t320_aprendizado_de_maquina/main?filepath=labs%2FLaboratorio3.ipynb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05/03/2022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hyperlink" Target="https://colab.research.google.com/github/zz4fap/t320_aprendizado_de_maquina/blob/main/notebooks/classifica&#231;&#227;o/logistic_regression_with_gradient_descent.ipynb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3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classifica&#231;&#227;o/logistic_regression_with_gradient_descent.ipynb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0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10" Type="http://schemas.openxmlformats.org/officeDocument/2006/relationships/image" Target="../media/image29.png"/><Relationship Id="rId4" Type="http://schemas.openxmlformats.org/officeDocument/2006/relationships/image" Target="../media/image4.emf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Classificação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821991"/>
          </a:xfrm>
        </p:spPr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1496"/>
                <a:ext cx="11129211" cy="5526504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 smtClean="0"/>
                  <a:t>Nós podemos reduzir a definição da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para </a:t>
                </a:r>
                <a:r>
                  <a:rPr lang="pt-BR" b="1" i="1" dirty="0"/>
                  <a:t>cada exemplo </a:t>
                </a:r>
                <a:r>
                  <a:rPr lang="pt-BR" dirty="0"/>
                  <a:t>a uma expressão única, dada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func>
                                <m:func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lim>
                      </m:limLow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lim>
                      </m:limLow>
                    </m:oMath>
                  </m:oMathPara>
                </a14:m>
                <a:endParaRPr lang="pt-BR" sz="2400" dirty="0"/>
              </a:p>
              <a:p>
                <a:r>
                  <a:rPr lang="pt-BR" dirty="0"/>
                  <a:t>Com isto, podemos definir a seguinte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pt-BR" sz="23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b="1" i="1" dirty="0"/>
              </a:p>
              <a:p>
                <a:r>
                  <a:rPr lang="pt-BR" dirty="0"/>
                  <a:t>A má notícia é que não existe uma </a:t>
                </a:r>
                <a:r>
                  <a:rPr lang="pt-BR" b="1" i="1" dirty="0"/>
                  <a:t>equação de forma fechada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minimizem essa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(ou seja, não há um equivalente da </a:t>
                </a:r>
                <a:r>
                  <a:rPr lang="pt-BR" b="1" i="1" dirty="0"/>
                  <a:t>equação normal</a:t>
                </a:r>
                <a:r>
                  <a:rPr lang="pt-BR" dirty="0"/>
                  <a:t>). </a:t>
                </a:r>
              </a:p>
              <a:p>
                <a:r>
                  <a:rPr lang="pt-BR" dirty="0"/>
                  <a:t>A boa notícia é que essa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é </a:t>
                </a:r>
                <a:r>
                  <a:rPr lang="pt-BR" b="1" i="1" dirty="0"/>
                  <a:t>convexa</a:t>
                </a:r>
                <a:r>
                  <a:rPr lang="pt-BR" dirty="0"/>
                  <a:t> e portanto, é garantido que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encontre</a:t>
                </a:r>
                <a:r>
                  <a:rPr lang="pt-BR" b="1" i="1" dirty="0"/>
                  <a:t> </a:t>
                </a:r>
                <a:r>
                  <a:rPr lang="pt-BR" dirty="0"/>
                  <a:t>o mínimo global (dado que a </a:t>
                </a:r>
                <a:r>
                  <a:rPr lang="pt-BR" b="1" i="1" dirty="0"/>
                  <a:t>taxa de aprendizagem</a:t>
                </a:r>
                <a:r>
                  <a:rPr lang="pt-BR" dirty="0"/>
                  <a:t> não seja muito grande e você espere tempo suficiente).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1496"/>
                <a:ext cx="11129211" cy="5526504"/>
              </a:xfrm>
              <a:blipFill rotWithShape="0">
                <a:blip r:embed="rId3"/>
                <a:stretch>
                  <a:fillRect l="-877" t="-16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350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79629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Semelhante ao que 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usamos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atualização iterativa dos </a:t>
                </a:r>
                <a:r>
                  <a:rPr lang="pt-BR" b="1" i="1" dirty="0"/>
                  <a:t>pesos</a:t>
                </a:r>
                <a:r>
                  <a:rPr lang="pt-BR" dirty="0"/>
                  <a:t>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Percebam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 para a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é similar àquele obtido para a </a:t>
                </a:r>
                <a:r>
                  <a:rPr lang="pt-BR" b="1" i="1" dirty="0"/>
                  <a:t>regressão linear </a:t>
                </a:r>
                <a:r>
                  <a:rPr lang="pt-BR" dirty="0"/>
                  <a:t>com a função de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Agora, de posse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, podemos usá-lo no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(nas versões em batelada, estocástico ou mini-batch).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79629" cy="5032375"/>
              </a:xfrm>
              <a:blipFill rotWithShape="0">
                <a:blip r:embed="rId3"/>
                <a:stretch>
                  <a:fillRect l="-818" t="-3027" r="-709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968945" y="1259607"/>
            <a:ext cx="50488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>
                <a:hlinkClick r:id="rId4"/>
              </a:rPr>
              <a:t>Exemplo</a:t>
            </a:r>
            <a:r>
              <a:rPr lang="pt-BR" sz="1600" dirty="0">
                <a:hlinkClick r:id="rId4"/>
              </a:rPr>
              <a:t>: logistic_regression_with_gradient_descent.ipynb</a:t>
            </a:r>
            <a:endParaRPr lang="pt-BR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600764" y="2492643"/>
                <a:ext cx="2261036" cy="1393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Aqui consideramos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400" dirty="0"/>
                  <a:t> como sendo a equação de um </a:t>
                </a:r>
                <a:r>
                  <a:rPr lang="pt-BR" sz="1400" b="1" i="1" dirty="0"/>
                  <a:t>hiperplano</a:t>
                </a:r>
                <a:r>
                  <a:rPr lang="pt-BR" sz="1400" dirty="0"/>
                  <a:t>: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sz="1400" dirty="0"/>
                  <a:t>, mas o resultado é diretamente estendido para polinômios.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764" y="2492643"/>
                <a:ext cx="2261036" cy="1393779"/>
              </a:xfrm>
              <a:prstGeom prst="rect">
                <a:avLst/>
              </a:prstGeom>
              <a:blipFill rotWithShape="0">
                <a:blip r:embed="rId5"/>
                <a:stretch>
                  <a:fillRect l="-8625" t="-873" r="-1348" b="-39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H="1">
            <a:off x="6968945" y="3672114"/>
            <a:ext cx="2755626" cy="609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827657" y="4021358"/>
                <a:ext cx="1364343" cy="774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ctr">
                  <a:defRPr sz="1400"/>
                </a:lvl1pPr>
              </a:lstStyle>
              <a:p>
                <a:r>
                  <a:rPr lang="pt-BR" dirty="0"/>
                  <a:t>Forma matricial: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7657" y="4021358"/>
                <a:ext cx="1364343" cy="774443"/>
              </a:xfrm>
              <a:prstGeom prst="rect">
                <a:avLst/>
              </a:prstGeom>
              <a:blipFill rotWithShape="0">
                <a:blip r:embed="rId6"/>
                <a:stretch>
                  <a:fillRect l="-1339" t="-1575" r="-4018" b="-70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9971315" y="4281714"/>
            <a:ext cx="856342" cy="1268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19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4499"/>
            <a:ext cx="10515600" cy="1325563"/>
          </a:xfrm>
        </p:spPr>
        <p:txBody>
          <a:bodyPr/>
          <a:lstStyle/>
          <a:p>
            <a:r>
              <a:rPr lang="pt-BR" dirty="0"/>
              <a:t>Observações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88786"/>
                <a:ext cx="8525421" cy="516921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Como vimos, 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pode também assumir a forma de um </a:t>
                </a:r>
                <a:r>
                  <a:rPr lang="pt-BR" b="1" i="1" dirty="0"/>
                  <a:t>polinômio</a:t>
                </a:r>
                <a:r>
                  <a:rPr lang="pt-BR" dirty="0"/>
                  <a:t>, mas, muitas vezes, nós não sabemos qual a melhor ordem para este polinômio.</a:t>
                </a:r>
              </a:p>
              <a:p>
                <a:r>
                  <a:rPr lang="pt-BR" dirty="0"/>
                  <a:t>Assim, como nós discutimos 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modelos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também</a:t>
                </a:r>
                <a:r>
                  <a:rPr lang="pt-BR" b="1" i="1" dirty="0"/>
                  <a:t> </a:t>
                </a:r>
                <a:r>
                  <a:rPr lang="pt-BR" dirty="0"/>
                  <a:t>estão sujeitos à ocorrência de </a:t>
                </a:r>
                <a:r>
                  <a:rPr lang="pt-BR" b="1" i="1" dirty="0"/>
                  <a:t>sobreajuste</a:t>
                </a:r>
                <a:r>
                  <a:rPr lang="pt-BR" dirty="0"/>
                  <a:t> e </a:t>
                </a:r>
                <a:r>
                  <a:rPr lang="pt-BR" b="1" i="1" dirty="0"/>
                  <a:t>subajuste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Na primeira figura, a </a:t>
                </a:r>
                <a:r>
                  <a:rPr lang="pt-BR" b="1" i="1" dirty="0"/>
                  <a:t>falta de flexibilidade </a:t>
                </a:r>
                <a:r>
                  <a:rPr lang="pt-BR" dirty="0"/>
                  <a:t>da reta usada faz com que o erro de classificação seja alto.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Na última figura, a </a:t>
                </a:r>
                <a:r>
                  <a:rPr lang="pt-BR" b="1" i="1" dirty="0"/>
                  <a:t>flexibilidade excessiva </a:t>
                </a:r>
                <a:r>
                  <a:rPr lang="pt-BR" dirty="0"/>
                  <a:t>do modelo (explorando um polinômio de ordem elevada) dá origem a contorções na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na tentativa de minimizar o erro de classificação junto aos dados de treinamento. Porém, o modelo ficou mais susceptível a erros de classificação para novos dados, ou seja, não irá generalizar bem.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Já a figura do meio mostra o que seria uma boa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isso, </a:t>
                </a:r>
                <a:r>
                  <a:rPr lang="pt-BR" b="1" i="1" dirty="0"/>
                  <a:t>técnicas de regularização </a:t>
                </a:r>
                <a:r>
                  <a:rPr lang="pt-BR" dirty="0"/>
                  <a:t>(e.g., LASSO, Ridge, Elastic-Net, Early-stop) também</a:t>
                </a:r>
                <a:r>
                  <a:rPr lang="pt-BR" b="1" i="1" dirty="0"/>
                  <a:t> </a:t>
                </a:r>
                <a:r>
                  <a:rPr lang="pt-BR" dirty="0"/>
                  <a:t>podem ser empregadas em seu treinamento, assim como </a:t>
                </a:r>
                <a:r>
                  <a:rPr lang="pt-BR" b="1" i="1" dirty="0"/>
                  <a:t>validação cruzada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88786"/>
                <a:ext cx="8525421" cy="5169214"/>
              </a:xfrm>
              <a:blipFill rotWithShape="0">
                <a:blip r:embed="rId2"/>
                <a:stretch>
                  <a:fillRect l="-929" t="-2241" b="-18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446249" y="2416097"/>
            <a:ext cx="2614572" cy="2059728"/>
            <a:chOff x="12672659" y="1187117"/>
            <a:chExt cx="2796787" cy="210991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835767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6200000">
              <a:off x="13909339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2835767" y="1187117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35767" y="1187117"/>
                  <a:ext cx="380827" cy="25789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5088619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8619" y="3030229"/>
                  <a:ext cx="380827" cy="2578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/>
            <p:cNvSpPr/>
            <p:nvPr/>
          </p:nvSpPr>
          <p:spPr>
            <a:xfrm>
              <a:off x="13553334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3561681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13295320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3414187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3816131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3839512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14066354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15"/>
            <p:cNvSpPr/>
            <p:nvPr/>
          </p:nvSpPr>
          <p:spPr>
            <a:xfrm>
              <a:off x="13829460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16"/>
            <p:cNvSpPr/>
            <p:nvPr/>
          </p:nvSpPr>
          <p:spPr>
            <a:xfrm>
              <a:off x="13345007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7"/>
            <p:cNvSpPr/>
            <p:nvPr/>
          </p:nvSpPr>
          <p:spPr>
            <a:xfrm>
              <a:off x="13909339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8"/>
            <p:cNvSpPr/>
            <p:nvPr/>
          </p:nvSpPr>
          <p:spPr>
            <a:xfrm>
              <a:off x="13669702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19"/>
            <p:cNvSpPr/>
            <p:nvPr/>
          </p:nvSpPr>
          <p:spPr>
            <a:xfrm>
              <a:off x="14059696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20"/>
            <p:cNvSpPr/>
            <p:nvPr/>
          </p:nvSpPr>
          <p:spPr>
            <a:xfrm>
              <a:off x="14308370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14507886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22"/>
            <p:cNvSpPr/>
            <p:nvPr/>
          </p:nvSpPr>
          <p:spPr>
            <a:xfrm>
              <a:off x="13674403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23"/>
            <p:cNvSpPr/>
            <p:nvPr/>
          </p:nvSpPr>
          <p:spPr>
            <a:xfrm>
              <a:off x="14616909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24"/>
            <p:cNvSpPr/>
            <p:nvPr/>
          </p:nvSpPr>
          <p:spPr>
            <a:xfrm>
              <a:off x="14276702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25"/>
            <p:cNvSpPr/>
            <p:nvPr/>
          </p:nvSpPr>
          <p:spPr>
            <a:xfrm>
              <a:off x="14101561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26"/>
            <p:cNvSpPr/>
            <p:nvPr/>
          </p:nvSpPr>
          <p:spPr>
            <a:xfrm>
              <a:off x="14078959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27"/>
            <p:cNvSpPr/>
            <p:nvPr/>
          </p:nvSpPr>
          <p:spPr>
            <a:xfrm>
              <a:off x="14308370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28"/>
            <p:cNvSpPr/>
            <p:nvPr/>
          </p:nvSpPr>
          <p:spPr>
            <a:xfrm>
              <a:off x="13999936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29"/>
            <p:cNvSpPr/>
            <p:nvPr/>
          </p:nvSpPr>
          <p:spPr>
            <a:xfrm>
              <a:off x="13211391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30"/>
            <p:cNvSpPr/>
            <p:nvPr/>
          </p:nvSpPr>
          <p:spPr>
            <a:xfrm>
              <a:off x="13083425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31"/>
            <p:cNvSpPr/>
            <p:nvPr/>
          </p:nvSpPr>
          <p:spPr>
            <a:xfrm>
              <a:off x="12887780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32"/>
            <p:cNvSpPr/>
            <p:nvPr/>
          </p:nvSpPr>
          <p:spPr>
            <a:xfrm>
              <a:off x="12864580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33"/>
            <p:cNvSpPr/>
            <p:nvPr/>
          </p:nvSpPr>
          <p:spPr>
            <a:xfrm>
              <a:off x="14518766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34"/>
            <p:cNvSpPr/>
            <p:nvPr/>
          </p:nvSpPr>
          <p:spPr>
            <a:xfrm>
              <a:off x="12953812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35"/>
            <p:cNvSpPr/>
            <p:nvPr/>
          </p:nvSpPr>
          <p:spPr>
            <a:xfrm>
              <a:off x="14283730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36"/>
            <p:cNvSpPr/>
            <p:nvPr/>
          </p:nvSpPr>
          <p:spPr>
            <a:xfrm>
              <a:off x="14410280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14491843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13078193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13323864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13749168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13507181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12998875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43"/>
            <p:cNvSpPr/>
            <p:nvPr/>
          </p:nvSpPr>
          <p:spPr>
            <a:xfrm>
              <a:off x="14136782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44"/>
            <p:cNvSpPr/>
            <p:nvPr/>
          </p:nvSpPr>
          <p:spPr>
            <a:xfrm>
              <a:off x="14476369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45"/>
            <p:cNvSpPr/>
            <p:nvPr/>
          </p:nvSpPr>
          <p:spPr>
            <a:xfrm>
              <a:off x="13134348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46"/>
            <p:cNvSpPr/>
            <p:nvPr/>
          </p:nvSpPr>
          <p:spPr>
            <a:xfrm>
              <a:off x="13496384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47"/>
            <p:cNvSpPr/>
            <p:nvPr/>
          </p:nvSpPr>
          <p:spPr>
            <a:xfrm>
              <a:off x="12841249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48"/>
            <p:cNvSpPr/>
            <p:nvPr/>
          </p:nvSpPr>
          <p:spPr>
            <a:xfrm>
              <a:off x="13871464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13195406" y="1351116"/>
              <a:ext cx="1903847" cy="1403682"/>
            </a:xfrm>
            <a:custGeom>
              <a:avLst/>
              <a:gdLst>
                <a:gd name="connsiteX0" fmla="*/ 532941 w 2034195"/>
                <a:gd name="connsiteY0" fmla="*/ 0 h 1853444"/>
                <a:gd name="connsiteX1" fmla="*/ 14326 w 2034195"/>
                <a:gd name="connsiteY1" fmla="*/ 1105469 h 1853444"/>
                <a:gd name="connsiteX2" fmla="*/ 1037908 w 2034195"/>
                <a:gd name="connsiteY2" fmla="*/ 1842448 h 1853444"/>
                <a:gd name="connsiteX3" fmla="*/ 2034195 w 2034195"/>
                <a:gd name="connsiteY3" fmla="*/ 1501254 h 185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4195" h="1853444">
                  <a:moveTo>
                    <a:pt x="532941" y="0"/>
                  </a:moveTo>
                  <a:cubicBezTo>
                    <a:pt x="231553" y="399197"/>
                    <a:pt x="-69835" y="798394"/>
                    <a:pt x="14326" y="1105469"/>
                  </a:cubicBezTo>
                  <a:cubicBezTo>
                    <a:pt x="98487" y="1412544"/>
                    <a:pt x="701263" y="1776484"/>
                    <a:pt x="1037908" y="1842448"/>
                  </a:cubicBezTo>
                  <a:cubicBezTo>
                    <a:pt x="1374553" y="1908412"/>
                    <a:pt x="1679353" y="1662752"/>
                    <a:pt x="2034195" y="1501254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438342" y="367002"/>
            <a:ext cx="2614571" cy="2044068"/>
            <a:chOff x="9561094" y="1203158"/>
            <a:chExt cx="2796786" cy="2093874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/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57"/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58"/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59"/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60"/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61"/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62"/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63"/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64"/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65"/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66"/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67"/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68"/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69"/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70"/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71"/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72"/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73"/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74"/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75"/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76"/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77"/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78"/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79"/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80"/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81"/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82"/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83"/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84"/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85"/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86"/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87"/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88"/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89"/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90"/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91"/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92"/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93"/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94"/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95"/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9468851" y="4502836"/>
            <a:ext cx="2614572" cy="2075388"/>
            <a:chOff x="15842602" y="1171075"/>
            <a:chExt cx="2796787" cy="2125957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Oval 102"/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Oval 103"/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Oval 104"/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Oval 105"/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Oval 106"/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Oval 107"/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Oval 113"/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Oval 114"/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Oval 115"/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Oval 116"/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Oval 117"/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Oval 118"/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Oval 119"/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Oval 120"/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Oval 121"/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Multiply 122"/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Multiply 123"/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Multiply 124"/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Multiply 125"/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Multiply 126"/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Multiply 127"/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Multiply 128"/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Oval 129"/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Oval 130"/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Oval 131"/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ultiply 133"/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34"/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Multiply 135"/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Multiply 136"/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Multiply 137"/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Multiply 138"/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Multiply 139"/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Multiply 140"/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Multiply 141"/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Multiply 142"/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67246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#3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Atividades podem ser feitas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58566" y="1398666"/>
            <a:ext cx="1352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positive)</a:t>
            </a:r>
          </a:p>
        </p:txBody>
      </p:sp>
      <p:sp>
        <p:nvSpPr>
          <p:cNvPr id="3" name="Rectangle 2"/>
          <p:cNvSpPr/>
          <p:nvPr/>
        </p:nvSpPr>
        <p:spPr>
          <a:xfrm>
            <a:off x="5509740" y="1859785"/>
            <a:ext cx="1080000" cy="108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89740" y="1859785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509740" y="2939785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00732" y="2939785"/>
            <a:ext cx="1080000" cy="10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50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3949292" y="2755120"/>
            <a:ext cx="216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Predicted label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04243" y="4242116"/>
            <a:ext cx="216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True label</a:t>
            </a:r>
          </a:p>
        </p:txBody>
      </p:sp>
      <p:sp>
        <p:nvSpPr>
          <p:cNvPr id="37" name="TextBox 36"/>
          <p:cNvSpPr txBox="1"/>
          <p:nvPr/>
        </p:nvSpPr>
        <p:spPr>
          <a:xfrm rot="5400000">
            <a:off x="4810354" y="224589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 rot="5400000">
            <a:off x="4817238" y="332589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09740" y="4019785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89740" y="4023495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000082" y="1701430"/>
            <a:ext cx="741238" cy="358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56470" y="1918181"/>
            <a:ext cx="131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positive)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331651" y="2137330"/>
            <a:ext cx="548575" cy="126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47586" y="3664858"/>
            <a:ext cx="136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negative)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963085" y="3729816"/>
            <a:ext cx="1152054" cy="173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53799" y="3434337"/>
            <a:ext cx="1326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negative)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7450909" y="3726439"/>
            <a:ext cx="503539" cy="4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06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816771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Aprendemos outra função de limiar, chamada de </a:t>
                </a:r>
                <a:r>
                  <a:rPr lang="pt-BR" b="1" i="1" dirty="0"/>
                  <a:t>função logística</a:t>
                </a:r>
                <a:r>
                  <a:rPr lang="pt-BR" dirty="0"/>
                  <a:t>, com a qual é possível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encontrar uma solução eficiente para o problema da </a:t>
                </a:r>
                <a:r>
                  <a:rPr lang="pt-BR" b="1" i="1" dirty="0"/>
                  <a:t>classificação binária</a:t>
                </a:r>
                <a:r>
                  <a:rPr lang="pt-BR" dirty="0"/>
                  <a:t> com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termos o </a:t>
                </a:r>
                <a:r>
                  <a:rPr lang="pt-BR" b="1" i="1" dirty="0"/>
                  <a:t>grau de confiança </a:t>
                </a:r>
                <a:r>
                  <a:rPr lang="pt-BR" dirty="0"/>
                  <a:t>de uma classificação, ou seja,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de um exemplo de entrada pertencer a uma das duas classes (Positiva ou Negativa).</a:t>
                </a:r>
              </a:p>
              <a:p>
                <a:r>
                  <a:rPr lang="pt-BR" dirty="0"/>
                  <a:t>Vimos também que a </a:t>
                </a:r>
                <a:r>
                  <a:rPr lang="pt-BR" b="1" i="1" dirty="0"/>
                  <a:t>função discriminate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pode ser a equação de um </a:t>
                </a:r>
                <a:r>
                  <a:rPr lang="pt-BR" b="1" i="1" dirty="0"/>
                  <a:t>polinômio</a:t>
                </a:r>
                <a:r>
                  <a:rPr lang="pt-BR" dirty="0"/>
                  <a:t>, incluindo a equação do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vai variar dependendo da </a:t>
                </a:r>
                <a:r>
                  <a:rPr lang="pt-BR" b="1" i="1" dirty="0"/>
                  <a:t>função discriminate </a:t>
                </a:r>
                <a:r>
                  <a:rPr lang="pt-BR" dirty="0"/>
                  <a:t>adotada.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816771" cy="4351338"/>
              </a:xfrm>
              <a:blipFill rotWithShape="0">
                <a:blip r:embed="rId2"/>
                <a:stretch>
                  <a:fillRect l="-958" t="-3081" r="-17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9914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36087" cy="482191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(equação de uma reta)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(equação de um círculo)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36087" cy="4821919"/>
              </a:xfrm>
              <a:blipFill rotWithShape="0">
                <a:blip r:embed="rId2"/>
                <a:stretch>
                  <a:fillRect l="-1095" t="-2781" b="-13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690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831287" cy="4821919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 (equação de uma </a:t>
                </a:r>
                <a:r>
                  <a:rPr lang="pt-BR" dirty="0"/>
                  <a:t>hipérbole retangular</a:t>
                </a:r>
                <a:r>
                  <a:rPr lang="pt-BR" dirty="0">
                    <a:latin typeface="Cambria Math" panose="02040503050406030204" pitchFamily="18" charset="0"/>
                  </a:rPr>
                  <a:t>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lang="pt-BR" dirty="0"/>
                  <a:t> é a multiplicação elemento-a-elemento. </a:t>
                </a:r>
              </a:p>
              <a:p>
                <a:r>
                  <a:rPr lang="pt-BR" dirty="0"/>
                  <a:t>De posse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, podemos usá-lo com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 para atualizar os pesos.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831287" cy="4821919"/>
              </a:xfrm>
              <a:blipFill rotWithShape="0">
                <a:blip r:embed="rId2"/>
                <a:stretch>
                  <a:fillRect l="-1125" t="-20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027001" y="6443925"/>
            <a:ext cx="50488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>
                <a:hlinkClick r:id="rId3"/>
              </a:rPr>
              <a:t>Exemplo</a:t>
            </a:r>
            <a:r>
              <a:rPr lang="pt-BR" sz="1600" dirty="0">
                <a:hlinkClick r:id="rId3"/>
              </a:rPr>
              <a:t>: logistic_regression_with_gradient_descent.ipynb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0084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Anteriormente, aprendemos que a </a:t>
            </a:r>
            <a:r>
              <a:rPr lang="pt-BR" b="1" i="1" dirty="0"/>
              <a:t>classificação</a:t>
            </a:r>
            <a:r>
              <a:rPr lang="pt-BR" dirty="0"/>
              <a:t> pode ser feita usando-se uma </a:t>
            </a:r>
            <a:r>
              <a:rPr lang="pt-BR" b="1" i="1" dirty="0"/>
              <a:t>função discriminante</a:t>
            </a:r>
            <a:r>
              <a:rPr lang="pt-BR" dirty="0"/>
              <a:t>, que nada mais é do que um </a:t>
            </a:r>
            <a:r>
              <a:rPr lang="pt-BR" b="1" i="1" dirty="0"/>
              <a:t>polinômio</a:t>
            </a:r>
            <a:r>
              <a:rPr lang="pt-BR" dirty="0"/>
              <a:t>, que tem sua saída passada através de outra função chamada de </a:t>
            </a:r>
            <a:r>
              <a:rPr lang="pt-BR" b="1" i="1" dirty="0"/>
              <a:t>função de limiar</a:t>
            </a:r>
            <a:r>
              <a:rPr lang="pt-BR" dirty="0"/>
              <a:t>.</a:t>
            </a:r>
          </a:p>
          <a:p>
            <a:r>
              <a:rPr lang="pt-BR" dirty="0"/>
              <a:t>Como na </a:t>
            </a:r>
            <a:r>
              <a:rPr lang="pt-BR" b="1" i="1" dirty="0"/>
              <a:t>regressão linear</a:t>
            </a:r>
            <a:r>
              <a:rPr lang="pt-BR" dirty="0"/>
              <a:t>, o problema da classificação está em encontrar os pesos da </a:t>
            </a:r>
            <a:r>
              <a:rPr lang="pt-BR" b="1" i="1" dirty="0"/>
              <a:t>função discriminante </a:t>
            </a:r>
            <a:r>
              <a:rPr lang="pt-BR" dirty="0"/>
              <a:t>de tal forma que as classes sejam separadas da melhor forma possível.</a:t>
            </a:r>
          </a:p>
          <a:p>
            <a:r>
              <a:rPr lang="pt-BR" dirty="0"/>
              <a:t>Vimos que a função de limiar mais simples é a de </a:t>
            </a:r>
            <a:r>
              <a:rPr lang="pt-BR" b="1" i="1" dirty="0"/>
              <a:t>limiar rígido</a:t>
            </a:r>
            <a:r>
              <a:rPr lang="pt-BR" dirty="0"/>
              <a:t>, porém, ela apresenta alguns problemas como não poder ser utilizada para encontrar uma </a:t>
            </a:r>
            <a:r>
              <a:rPr lang="pt-BR" b="1" i="1" dirty="0"/>
              <a:t>solução em forma fechada </a:t>
            </a:r>
            <a:r>
              <a:rPr lang="pt-BR" dirty="0"/>
              <a:t>ou com o </a:t>
            </a:r>
            <a:r>
              <a:rPr lang="pt-BR" b="1" i="1" dirty="0"/>
              <a:t>gradiente descendente </a:t>
            </a:r>
            <a:r>
              <a:rPr lang="pt-BR" dirty="0"/>
              <a:t>e não nos dar a </a:t>
            </a:r>
            <a:r>
              <a:rPr lang="pt-BR" b="1" i="1" dirty="0"/>
              <a:t>confiança de um resultado </a:t>
            </a:r>
            <a:r>
              <a:rPr lang="pt-BR" dirty="0"/>
              <a:t>de classificação.</a:t>
            </a:r>
          </a:p>
          <a:p>
            <a:r>
              <a:rPr lang="pt-BR" dirty="0"/>
              <a:t>Aprendemos também, uma forma intuitiva e iterativa de encontrar os pesos da </a:t>
            </a:r>
            <a:r>
              <a:rPr lang="pt-BR" b="1" i="1" dirty="0"/>
              <a:t>função discriminante </a:t>
            </a:r>
            <a:r>
              <a:rPr lang="pt-BR" dirty="0"/>
              <a:t>quando usamos o </a:t>
            </a:r>
            <a:r>
              <a:rPr lang="pt-BR" b="1" i="1" dirty="0"/>
              <a:t>limiar rígido</a:t>
            </a:r>
            <a:r>
              <a:rPr lang="pt-BR" dirty="0"/>
              <a:t>.</a:t>
            </a:r>
          </a:p>
          <a:p>
            <a:r>
              <a:rPr lang="pt-BR" dirty="0"/>
              <a:t>Na sequência, introduziremos outra função de limiar, chamada de </a:t>
            </a:r>
            <a:r>
              <a:rPr lang="pt-BR" b="1" i="1" dirty="0"/>
              <a:t>função logística</a:t>
            </a:r>
            <a:r>
              <a:rPr lang="pt-BR" dirty="0"/>
              <a:t>, com a qual é possível se encontrar uma solução eficiente com o </a:t>
            </a:r>
            <a:r>
              <a:rPr lang="pt-BR" b="1" i="1" dirty="0"/>
              <a:t>gradiente descendente </a:t>
            </a:r>
            <a:r>
              <a:rPr lang="pt-BR" dirty="0"/>
              <a:t>e termos o </a:t>
            </a:r>
            <a:r>
              <a:rPr lang="pt-BR" b="1" i="1" dirty="0"/>
              <a:t>grau de confiança </a:t>
            </a:r>
            <a:r>
              <a:rPr lang="pt-BR" dirty="0"/>
              <a:t>de uma classificação.</a:t>
            </a:r>
          </a:p>
        </p:txBody>
      </p:sp>
    </p:spTree>
    <p:extLst>
      <p:ext uri="{BB962C8B-B14F-4D97-AF65-F5344CB8AC3E}">
        <p14:creationId xmlns:p14="http://schemas.microsoft.com/office/powerpoint/2010/main" val="10561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87857"/>
                <a:ext cx="11076296" cy="50701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Como discutimos anteriormente, a </a:t>
                </a:r>
                <a:r>
                  <a:rPr lang="pt-BR" b="1" i="1" dirty="0"/>
                  <a:t>função</a:t>
                </a:r>
                <a:r>
                  <a:rPr lang="pt-BR" i="1" dirty="0"/>
                  <a:t> </a:t>
                </a:r>
                <a:r>
                  <a:rPr lang="pt-BR" b="1" i="1" dirty="0"/>
                  <a:t>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), com </a:t>
                </a:r>
                <a:r>
                  <a:rPr lang="pt-BR" b="1" i="1" dirty="0"/>
                  <a:t>limiar de decisão rígido </a:t>
                </a:r>
                <a:r>
                  <a:rPr lang="pt-BR" dirty="0"/>
                  <a:t>é descontínua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tem derivada igual a zero para todos os outros valores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Além disso,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sempre faz </a:t>
                </a:r>
                <a:r>
                  <a:rPr lang="pt-BR" b="1" i="1" dirty="0"/>
                  <a:t>previsões </a:t>
                </a:r>
                <a:r>
                  <a:rPr lang="pt-BR" dirty="0"/>
                  <a:t>completamente confiantes das classes (i.e., 0 ou 1), mesmo para exemplos muito próximos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Em muitas situações, nós precisamos de previsões mais graduadas, que indiquem incertezas quanto à classificação.</a:t>
                </a:r>
              </a:p>
              <a:p>
                <a:r>
                  <a:rPr lang="pt-BR" dirty="0"/>
                  <a:t>Todos esses problemas são resolvidos com a </a:t>
                </a:r>
                <a:r>
                  <a:rPr lang="pt-BR" b="1" i="1" dirty="0"/>
                  <a:t>suavização</a:t>
                </a:r>
                <a:r>
                  <a:rPr lang="pt-BR" dirty="0"/>
                  <a:t> da </a:t>
                </a:r>
                <a:r>
                  <a:rPr lang="pt-BR" b="1" i="1" dirty="0"/>
                  <a:t>função de limiar rígido</a:t>
                </a:r>
                <a:r>
                  <a:rPr lang="pt-BR" dirty="0"/>
                  <a:t> através de sua aproximação por uma função que seja </a:t>
                </a:r>
                <a:r>
                  <a:rPr lang="pt-BR" b="1" dirty="0"/>
                  <a:t>contínua</a:t>
                </a:r>
                <a:r>
                  <a:rPr lang="pt-BR" dirty="0"/>
                  <a:t>, </a:t>
                </a:r>
                <a:r>
                  <a:rPr lang="pt-BR" b="1" dirty="0"/>
                  <a:t>diferenciável</a:t>
                </a:r>
                <a:r>
                  <a:rPr lang="pt-BR" dirty="0"/>
                  <a:t> e </a:t>
                </a:r>
                <a:r>
                  <a:rPr lang="pt-BR" b="1" dirty="0"/>
                  <a:t>assuma valores reais dentro do intervalo de 0 a 1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87857"/>
                <a:ext cx="11076296" cy="5070144"/>
              </a:xfrm>
              <a:blipFill>
                <a:blip r:embed="rId3"/>
                <a:stretch>
                  <a:fillRect l="-936" t="-2644" r="-17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8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1089944" cy="1473957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8472"/>
                <a:ext cx="8415292" cy="5429528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pt-BR" dirty="0"/>
                  <a:t>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(ou </a:t>
                </a:r>
                <a:r>
                  <a:rPr lang="pt-PT" b="1" i="1" dirty="0"/>
                  <a:t>sigmóide</a:t>
                </a:r>
                <a:r>
                  <a:rPr lang="pt-BR" dirty="0"/>
                  <a:t>), mostrada na figura ao lado e definida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i="1" dirty="0"/>
                  <a:t>,</a:t>
                </a:r>
              </a:p>
              <a:p>
                <a:pPr marL="0" indent="0" algn="just">
                  <a:buNone/>
                </a:pPr>
                <a:r>
                  <a:rPr lang="pt-BR" dirty="0"/>
                  <a:t>apresenta tais propriedades matemáticas. </a:t>
                </a:r>
              </a:p>
              <a:p>
                <a:pPr algn="just"/>
                <a:r>
                  <a:rPr lang="pt-BR" dirty="0"/>
                  <a:t>Utilizando 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como </a:t>
                </a:r>
                <a:r>
                  <a:rPr lang="pt-BR" b="1" i="1" dirty="0"/>
                  <a:t>função de limiar</a:t>
                </a:r>
                <a:r>
                  <a:rPr lang="pt-BR" dirty="0"/>
                  <a:t>, temos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pode ser um </a:t>
                </a:r>
                <a:r>
                  <a:rPr lang="pt-BR" b="1" i="1" dirty="0"/>
                  <a:t>hiperplano</a:t>
                </a:r>
                <a:r>
                  <a:rPr lang="pt-BR" dirty="0"/>
                  <a:t>, um </a:t>
                </a:r>
                <a:r>
                  <a:rPr lang="pt-BR" b="1" i="1" dirty="0"/>
                  <a:t>polinômio</a:t>
                </a:r>
                <a:r>
                  <a:rPr lang="pt-BR" dirty="0"/>
                  <a:t>, etc. </a:t>
                </a:r>
              </a:p>
              <a:p>
                <a:r>
                  <a:rPr lang="pt-BR" dirty="0"/>
                  <a:t>A saída será um número real entre 0 e 1, o qual pode ser interpretado como uma </a:t>
                </a:r>
                <a:r>
                  <a:rPr lang="pt-BR" b="1" i="1" dirty="0"/>
                  <a:t>probabilidade</a:t>
                </a:r>
                <a:r>
                  <a:rPr lang="pt-BR" dirty="0"/>
                  <a:t> de um dado exemplo pertencer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(ou seja, à </a:t>
                </a:r>
                <a:r>
                  <a:rPr lang="pt-BR" b="1" i="1" dirty="0"/>
                  <a:t>classe positiva</a:t>
                </a:r>
                <a:r>
                  <a:rPr lang="pt-BR" dirty="0"/>
                  <a:t>). </a:t>
                </a:r>
              </a:p>
              <a:p>
                <a:r>
                  <a:rPr lang="pt-BR" dirty="0"/>
                  <a:t>A nova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forma uma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</a:t>
                </a:r>
                <a:r>
                  <a:rPr lang="pt-BR" b="1" i="1" dirty="0"/>
                  <a:t>suave</a:t>
                </a:r>
                <a:r>
                  <a:rPr lang="pt-BR" dirty="0"/>
                  <a:t>, a qual confere uma probabilidade igual a 0.5 para exemplos em cima da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e se aproxima de 0 ou 1 conforme a posição do exemplo se distancia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8472"/>
                <a:ext cx="8415292" cy="5429528"/>
              </a:xfrm>
              <a:blipFill>
                <a:blip r:embed="rId3"/>
                <a:stretch>
                  <a:fillRect l="-1304" t="-2806" r="-1232" b="-22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379" t="6664" r="8832"/>
          <a:stretch/>
        </p:blipFill>
        <p:spPr>
          <a:xfrm>
            <a:off x="9143658" y="1428472"/>
            <a:ext cx="2980102" cy="27226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185252" y="4079143"/>
                <a:ext cx="293850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/>
                  <a:t>A função logística realiza um mapeamento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pt-B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252" y="4079143"/>
                <a:ext cx="2938508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980227" y="4850657"/>
                <a:ext cx="314353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Quanto mais longe da </a:t>
                </a:r>
                <a:r>
                  <a:rPr lang="pt-BR" sz="1400" b="1" i="1" dirty="0"/>
                  <a:t>fronteira de decisão</a:t>
                </a:r>
                <a:r>
                  <a:rPr lang="pt-BR" sz="1400" dirty="0"/>
                  <a:t>, mais próximo o valor de saída da </a:t>
                </a:r>
                <a:r>
                  <a:rPr lang="pt-BR" sz="1400" b="1" i="1" dirty="0"/>
                  <a:t>função hipótese </a:t>
                </a:r>
                <a:r>
                  <a:rPr lang="pt-BR" sz="1400" dirty="0"/>
                  <a:t>será de 0 ou de 1 e, portanto, mais certeza teremos sobre uma classificação.</a:t>
                </a:r>
              </a:p>
              <a:p>
                <a:pPr algn="ctr"/>
                <a:endParaRPr lang="pt-BR" sz="1400" dirty="0"/>
              </a:p>
              <a:p>
                <a:pPr algn="ctr"/>
                <a:r>
                  <a:rPr lang="pt-BR" sz="1400" dirty="0"/>
                  <a:t>Em resumo, quanto mais </a:t>
                </a:r>
                <a:r>
                  <a:rPr lang="pt-BR" sz="1400" dirty="0" smtClean="0"/>
                  <a:t>longe da fronteira, </a:t>
                </a:r>
                <a:r>
                  <a:rPr lang="pt-BR" sz="1400" dirty="0"/>
                  <a:t>maior será o valor absoluto de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227" y="4850657"/>
                <a:ext cx="3143531" cy="2031325"/>
              </a:xfrm>
              <a:prstGeom prst="rect">
                <a:avLst/>
              </a:prstGeom>
              <a:blipFill rotWithShape="0">
                <a:blip r:embed="rId6"/>
                <a:stretch>
                  <a:fillRect t="-601" r="-775" b="-21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466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88607"/>
                <a:ext cx="11180976" cy="546939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Esse classificador com função de </a:t>
                </a:r>
                <a:r>
                  <a:rPr lang="pt-BR" b="1" i="1" dirty="0"/>
                  <a:t>limiar logística </a:t>
                </a:r>
                <a:r>
                  <a:rPr lang="pt-BR" dirty="0"/>
                  <a:t>é conhecido como </a:t>
                </a:r>
                <a:r>
                  <a:rPr lang="pt-BR" b="1" i="1" dirty="0"/>
                  <a:t>regressor logístico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estima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de um exemplo pertencer a uma classe específica.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qual é a probabilidade de uma dado email ser um spam?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um algoritmo usado para </a:t>
                </a:r>
                <a:r>
                  <a:rPr lang="pt-BR" b="1" i="1" dirty="0"/>
                  <a:t>classificação binária</a:t>
                </a:r>
                <a:r>
                  <a:rPr lang="pt-BR" dirty="0"/>
                  <a:t>, mas para isso, precisamos quantizar sua saída. </a:t>
                </a:r>
              </a:p>
              <a:p>
                <a:r>
                  <a:rPr lang="pt-BR" dirty="0"/>
                  <a:t>Ele é ótimo para situações em que precisamos classificar entre duas classes, negativa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 e positiva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).</a:t>
                </a:r>
              </a:p>
              <a:p>
                <a:r>
                  <a:rPr lang="pt-BR" dirty="0"/>
                  <a:t>Normalmente, se quantiza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em dois valores, 0 ou 1.</a:t>
                </a:r>
              </a:p>
              <a:p>
                <a:r>
                  <a:rPr lang="pt-BR" dirty="0"/>
                  <a:t>Se a </a:t>
                </a:r>
                <a:r>
                  <a:rPr lang="pt-BR" b="1" i="1" dirty="0"/>
                  <a:t>probabilidade</a:t>
                </a:r>
                <a:r>
                  <a:rPr lang="pt-BR" dirty="0"/>
                  <a:t> estimada para um exemplo for igual ou maior que 50%, o classificador </a:t>
                </a:r>
                <a:r>
                  <a:rPr lang="pt-BR" b="1" i="1" dirty="0"/>
                  <a:t>prediz</a:t>
                </a:r>
                <a:r>
                  <a:rPr lang="pt-BR" dirty="0"/>
                  <a:t> que o exemplo pertence à </a:t>
                </a:r>
                <a:r>
                  <a:rPr lang="pt-BR" b="1" i="1" dirty="0"/>
                  <a:t>classe positiva</a:t>
                </a:r>
                <a:r>
                  <a:rPr lang="pt-BR" dirty="0"/>
                  <a:t>, rotulada como 1, caso contrário </a:t>
                </a:r>
                <a:r>
                  <a:rPr lang="pt-BR" b="1" i="1" dirty="0"/>
                  <a:t>prediz</a:t>
                </a:r>
                <a:r>
                  <a:rPr lang="pt-BR" dirty="0"/>
                  <a:t> que pertence à </a:t>
                </a:r>
                <a:r>
                  <a:rPr lang="pt-BR" b="1" i="1" dirty="0"/>
                  <a:t>classe negativa</a:t>
                </a:r>
                <a:r>
                  <a:rPr lang="pt-BR" dirty="0"/>
                  <a:t>, rotulada como 0. </a:t>
                </a:r>
              </a:p>
              <a:p>
                <a:r>
                  <a:rPr lang="pt-BR" dirty="0"/>
                  <a:t>Ou seja, a saída </a:t>
                </a:r>
                <a:r>
                  <a:rPr lang="pt-BR" b="1" i="1" dirty="0"/>
                  <a:t>quantizada</a:t>
                </a:r>
                <a:r>
                  <a:rPr lang="pt-BR" dirty="0"/>
                  <a:t> do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𝐶𝑙𝑎𝑠𝑠𝑒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Negativa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&lt;0.5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 (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Positiva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),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≥0.5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88607"/>
                <a:ext cx="11180976" cy="5469393"/>
              </a:xfrm>
              <a:blipFill>
                <a:blip r:embed="rId3"/>
                <a:stretch>
                  <a:fillRect l="-708" t="-2118" r="-3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53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280082" cy="503237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Note que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pt-BR" dirty="0"/>
                  <a:t> 0.5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portanto, o modelo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prediz 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)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)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funciona usando uma </a:t>
                </a:r>
                <a:r>
                  <a:rPr lang="pt-BR" b="1" i="1" dirty="0"/>
                  <a:t>combinação </a:t>
                </a:r>
                <a:r>
                  <a:rPr lang="pt-BR" dirty="0"/>
                  <a:t>(linear ou não linear)</a:t>
                </a:r>
                <a:r>
                  <a:rPr lang="pt-BR" b="1" i="1" dirty="0"/>
                  <a:t> </a:t>
                </a:r>
                <a:r>
                  <a:rPr lang="pt-BR" dirty="0"/>
                  <a:t>dos </a:t>
                </a:r>
                <a:r>
                  <a:rPr lang="pt-BR" b="1" i="1" dirty="0"/>
                  <a:t>atributos</a:t>
                </a:r>
                <a:r>
                  <a:rPr lang="pt-BR" dirty="0"/>
                  <a:t>, para que várias fontes de informação (i.e., atributos) possam ditar a saída do modelo. </a:t>
                </a:r>
              </a:p>
              <a:p>
                <a:r>
                  <a:rPr lang="pt-BR" dirty="0"/>
                  <a:t>Os </a:t>
                </a:r>
                <a:r>
                  <a:rPr lang="pt-BR" b="1" i="1" dirty="0"/>
                  <a:t>parâmetros do modelo </a:t>
                </a:r>
                <a:r>
                  <a:rPr lang="pt-BR" dirty="0"/>
                  <a:t>são os </a:t>
                </a:r>
                <a:r>
                  <a:rPr lang="pt-BR" b="1" i="1" dirty="0"/>
                  <a:t>pesos</a:t>
                </a:r>
                <a:r>
                  <a:rPr lang="pt-BR" dirty="0"/>
                  <a:t> associados aos vários </a:t>
                </a:r>
                <a:r>
                  <a:rPr lang="pt-BR" b="1" i="1" dirty="0"/>
                  <a:t>atributos</a:t>
                </a:r>
                <a:r>
                  <a:rPr lang="pt-BR" dirty="0"/>
                  <a:t> e representam a importância relativa de cada </a:t>
                </a:r>
                <a:r>
                  <a:rPr lang="pt-BR" b="1" i="1" dirty="0"/>
                  <a:t>atributo</a:t>
                </a:r>
                <a:r>
                  <a:rPr lang="pt-BR" dirty="0"/>
                  <a:t> para o resultado.</a:t>
                </a:r>
              </a:p>
              <a:p>
                <a:r>
                  <a:rPr lang="pt-BR" dirty="0"/>
                  <a:t>Mesmo sendo uma técnica bastante simples,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é muito utilizada em várias aplicações do mundo real em áreas como medicina, marketing, análise de crédito, saúde pública entre outras.</a:t>
                </a:r>
              </a:p>
              <a:p>
                <a:r>
                  <a:rPr lang="pt-BR" dirty="0"/>
                  <a:t>Além disto, toda a teoria por trás da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foi a base para a criação das primeiras </a:t>
                </a:r>
                <a:r>
                  <a:rPr lang="pt-BR" b="1" i="1" dirty="0"/>
                  <a:t>redes neurais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280082" cy="5032376"/>
              </a:xfrm>
              <a:blipFill rotWithShape="0">
                <a:blip r:embed="rId2"/>
                <a:stretch>
                  <a:fillRect l="-1031" t="-2785" r="-11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379" t="6664" r="8832"/>
          <a:stretch/>
        </p:blipFill>
        <p:spPr>
          <a:xfrm>
            <a:off x="9118281" y="2313787"/>
            <a:ext cx="2938507" cy="2684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107946" y="1898800"/>
                <a:ext cx="12458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i="1"/>
                        <m:t>Logistic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946" y="1898800"/>
                <a:ext cx="124585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11306849" y="2967077"/>
            <a:ext cx="166155" cy="1284747"/>
          </a:xfrm>
          <a:prstGeom prst="rightBrace">
            <a:avLst>
              <a:gd name="adj1" fmla="val 8333"/>
              <a:gd name="adj2" fmla="val 507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702447" y="3687383"/>
                <a:ext cx="1400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pt-BR" sz="1200" b="0" i="0" dirty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447" y="3687383"/>
                <a:ext cx="1400703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/>
          <p:cNvSpPr/>
          <p:nvPr/>
        </p:nvSpPr>
        <p:spPr>
          <a:xfrm rot="16200000">
            <a:off x="10023485" y="2786592"/>
            <a:ext cx="166155" cy="1281982"/>
          </a:xfrm>
          <a:prstGeom prst="rightBrace">
            <a:avLst>
              <a:gd name="adj1" fmla="val 8333"/>
              <a:gd name="adj2" fmla="val 507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433821" y="3044679"/>
                <a:ext cx="1400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pt-BR" sz="1200" b="0" i="0" dirty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821" y="3044679"/>
                <a:ext cx="1400703" cy="2769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8708571" y="2018558"/>
            <a:ext cx="1001486" cy="2495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25681" y="5293635"/>
            <a:ext cx="33372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Exemplos</a:t>
            </a:r>
            <a:r>
              <a:rPr lang="pt-BR" sz="1400" dirty="0"/>
              <a:t>: classificar críticas de filmes como positivas ou negativas, probabilidade de um paciente desenvolver um doença, detecção de spam, classificar transações como fraudulentas ou não, etc.</a:t>
            </a:r>
          </a:p>
        </p:txBody>
      </p:sp>
    </p:spTree>
    <p:extLst>
      <p:ext uri="{BB962C8B-B14F-4D97-AF65-F5344CB8AC3E}">
        <p14:creationId xmlns:p14="http://schemas.microsoft.com/office/powerpoint/2010/main" val="5120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5425"/>
            <a:ext cx="10515600" cy="1019175"/>
          </a:xfrm>
        </p:spPr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8600"/>
                <a:ext cx="11076709" cy="53594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Os valores de saída da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ficam restritos ao intervalo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representa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do vetor de atributos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pertencer à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para qual a saída quantizada desejada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Ou </a:t>
                </a:r>
                <a:r>
                  <a:rPr lang="pt-BR" dirty="0"/>
                  <a:t>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dá a probabilidade condicional da </a:t>
                </a:r>
                <a:r>
                  <a:rPr lang="pt-BR" b="1" i="1" dirty="0"/>
                  <a:t>classe 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Assim, consequentemente,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) =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a probabilidade condicional da </a:t>
                </a:r>
                <a:r>
                  <a:rPr lang="pt-BR" b="1" i="1" dirty="0"/>
                  <a:t>classe 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é determinada quando há uma </a:t>
                </a:r>
                <a:r>
                  <a:rPr lang="pt-BR" b="1" i="1" dirty="0"/>
                  <a:t>indecisão</a:t>
                </a:r>
                <a:r>
                  <a:rPr lang="pt-BR" dirty="0"/>
                  <a:t> entre as classes, ou seja,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ocorre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Observando a figura da </a:t>
                </a:r>
                <a:r>
                  <a:rPr lang="pt-BR" b="1" i="1" dirty="0"/>
                  <a:t>função logística</a:t>
                </a:r>
                <a:r>
                  <a:rPr lang="pt-BR" dirty="0"/>
                  <a:t>, nós percebemos que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Ou seja,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 (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 em cima da </a:t>
                </a:r>
                <a:r>
                  <a:rPr lang="pt-BR" b="1" i="1" dirty="0"/>
                  <a:t>fronteira de </a:t>
                </a:r>
                <a:r>
                  <a:rPr lang="pt-BR" b="1" i="1" dirty="0" smtClean="0"/>
                  <a:t>decisão</a:t>
                </a:r>
                <a:r>
                  <a:rPr lang="pt-BR" dirty="0" smtClean="0"/>
                  <a:t>), a probabilidade 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 pertencer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é de 50% para as duas classes, indicando que o classificador está indeciso.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8600"/>
                <a:ext cx="11076709" cy="5359400"/>
              </a:xfrm>
              <a:blipFill rotWithShape="0">
                <a:blip r:embed="rId2"/>
                <a:stretch>
                  <a:fillRect l="-881" t="-2844" r="-771" b="-20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96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3300" cy="503237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Para treinarmos um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e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nós precisamos, assim como 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definir uma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adotar o </a:t>
                </a:r>
                <a:r>
                  <a:rPr lang="pt-BR" b="1" i="1" dirty="0"/>
                  <a:t>erro quadrático médio </a:t>
                </a:r>
                <a:r>
                  <a:rPr lang="pt-BR" dirty="0"/>
                  <a:t>como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não é uma boa escolha para a </a:t>
                </a:r>
                <a:r>
                  <a:rPr lang="pt-BR" b="1" i="1" dirty="0"/>
                  <a:t>adaptação dos pesos </a:t>
                </a:r>
                <a:r>
                  <a:rPr lang="pt-BR" dirty="0"/>
                  <a:t>no caso da</a:t>
                </a:r>
                <a:r>
                  <a:rPr lang="pt-BR" b="1" i="1" dirty="0"/>
                  <a:t> regressão logística </a:t>
                </a:r>
                <a:r>
                  <a:rPr lang="pt-BR" dirty="0"/>
                  <a:t>como veremos a seguir.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utilizando o </a:t>
                </a:r>
                <a:r>
                  <a:rPr lang="pt-BR" b="1" i="1" dirty="0"/>
                  <a:t>erro quadrático médio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pt-BR" i="1"/>
                                  <m:t>Logistic</m:t>
                                </m:r>
                                <m:d>
                                  <m:dPr>
                                    <m:ctrl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r>
                      <m:rPr>
                        <m:nor/>
                      </m:rPr>
                      <a:rPr lang="pt-BR" i="1"/>
                      <m:t>(.)</m:t>
                    </m:r>
                  </m:oMath>
                </a14:m>
                <a:r>
                  <a:rPr lang="pt-BR" dirty="0"/>
                  <a:t> é uma função </a:t>
                </a:r>
                <a:r>
                  <a:rPr lang="pt-BR" b="1" i="1" dirty="0"/>
                  <a:t>não-linear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 não será, consequentemente, uma função </a:t>
                </a:r>
                <a:r>
                  <a:rPr lang="pt-BR" b="1" i="1" dirty="0"/>
                  <a:t>convexa</a:t>
                </a:r>
                <a:r>
                  <a:rPr lang="pt-BR" dirty="0"/>
                  <a:t>, de forma que a </a:t>
                </a:r>
                <a:r>
                  <a:rPr lang="pt-BR" b="1" i="1" dirty="0"/>
                  <a:t>superfície de erro</a:t>
                </a:r>
                <a:r>
                  <a:rPr lang="pt-BR" dirty="0"/>
                  <a:t> poderá apresentar vários mínimos locais que vão dificultar o aprendizado (e.g., o algoritmo pode ficar preso em um mínimo local).</a:t>
                </a:r>
                <a:endParaRPr lang="pt-BR" i="1" dirty="0"/>
              </a:p>
              <a:p>
                <a:r>
                  <a:rPr lang="pt-BR" b="1" dirty="0"/>
                  <a:t>Ideia</a:t>
                </a:r>
                <a:r>
                  <a:rPr lang="pt-BR" dirty="0"/>
                  <a:t>: encontrar uma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que tenha </a:t>
                </a:r>
                <a:r>
                  <a:rPr lang="pt-BR" b="1" i="1" dirty="0"/>
                  <a:t>superfície de erro </a:t>
                </a:r>
                <a:r>
                  <a:rPr lang="pt-BR" dirty="0"/>
                  <a:t>resultante </a:t>
                </a:r>
                <a:r>
                  <a:rPr lang="pt-BR" b="1" i="1" dirty="0"/>
                  <a:t>convexa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Uma proposta </a:t>
                </a:r>
                <a:r>
                  <a:rPr lang="pt-BR" b="1" i="1" dirty="0"/>
                  <a:t>intuitiva</a:t>
                </a:r>
                <a:r>
                  <a:rPr lang="pt-BR" dirty="0"/>
                  <a:t> para a </a:t>
                </a:r>
                <a:r>
                  <a:rPr lang="pt-BR" b="1" i="1" dirty="0"/>
                  <a:t>função de</a:t>
                </a:r>
                <a:r>
                  <a:rPr lang="pt-BR" dirty="0"/>
                  <a:t> </a:t>
                </a:r>
                <a:r>
                  <a:rPr lang="pt-BR" b="1" i="1" dirty="0"/>
                  <a:t>erro</a:t>
                </a:r>
                <a:r>
                  <a:rPr lang="pt-BR" dirty="0"/>
                  <a:t> para cada exemplo de entrada 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Veremos a seguir o motivo desta escolha.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3300" cy="5032375"/>
              </a:xfrm>
              <a:blipFill rotWithShape="0">
                <a:blip r:embed="rId3"/>
                <a:stretch>
                  <a:fillRect l="-655" t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76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16"/>
            <a:ext cx="10515600" cy="994291"/>
          </a:xfrm>
        </p:spPr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885232"/>
                <a:ext cx="11203547" cy="297276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O uso dessa </a:t>
                </a:r>
                <a:r>
                  <a:rPr lang="pt-BR" b="1" i="1" dirty="0"/>
                  <a:t>função de</a:t>
                </a:r>
                <a:r>
                  <a:rPr lang="pt-BR" dirty="0"/>
                  <a:t> </a:t>
                </a:r>
                <a:r>
                  <a:rPr lang="pt-BR" b="1" i="1" dirty="0"/>
                  <a:t>erro </a:t>
                </a:r>
                <a:r>
                  <a:rPr lang="pt-BR" dirty="0"/>
                  <a:t>faz sentido pois: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muito grande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0, então o erro será grande se o classificador estimar uma probabilidade próxima a 0 para um exemplo positivo (i.e., pertencente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será muito grande se o classificador estimar uma probabilidade próxima de 1 para um exemplo negativo (i.e., pertencente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 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outro lado,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1, portanto, o erro será próximo de 0 se a probabilidade estimada for próxima de 1 para um exemplo positivo.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valor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0, portanto, o erro será próximo de 0 para um exemplo negativo.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885232"/>
                <a:ext cx="11203547" cy="2972767"/>
              </a:xfrm>
              <a:blipFill rotWithShape="0">
                <a:blip r:embed="rId3"/>
                <a:stretch>
                  <a:fillRect l="-816" t="-5123" r="-598" b="-47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826062" y="1780430"/>
            <a:ext cx="43659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As figuras ao lado mostram as duas situações possíveis para a </a:t>
            </a:r>
            <a:r>
              <a:rPr lang="pt-BR" sz="1600" b="1" i="1" dirty="0"/>
              <a:t>função de erro</a:t>
            </a:r>
            <a:r>
              <a:rPr lang="pt-BR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Como podemos observar, a penalização aplicada a cada saída reflete o </a:t>
            </a:r>
            <a:r>
              <a:rPr lang="pt-BR" sz="1600" b="1" i="1" dirty="0"/>
              <a:t>erro de classificação</a:t>
            </a:r>
            <a:r>
              <a:rPr lang="pt-BR" sz="1600" dirty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5393" t="4876" r="8791"/>
          <a:stretch/>
        </p:blipFill>
        <p:spPr>
          <a:xfrm>
            <a:off x="934837" y="914398"/>
            <a:ext cx="3030318" cy="29193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5605" t="5157" r="8791"/>
          <a:stretch/>
        </p:blipFill>
        <p:spPr>
          <a:xfrm>
            <a:off x="4412216" y="914397"/>
            <a:ext cx="3031773" cy="2919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92717" y="1214132"/>
                <a:ext cx="25877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Valor esperado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sz="1400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sz="1400" dirty="0"/>
                  <a:t> deve ser próximo de 1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717" y="1214132"/>
                <a:ext cx="2587709" cy="523220"/>
              </a:xfrm>
              <a:prstGeom prst="rect">
                <a:avLst/>
              </a:prstGeom>
              <a:blipFill rotWithShape="0">
                <a:blip r:embed="rId9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82828" y="1216748"/>
                <a:ext cx="25877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Valor esperado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1400" dirty="0"/>
                  <a:t> 0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sz="1400" dirty="0"/>
                  <a:t> deve ser próximo de 0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828" y="1216748"/>
                <a:ext cx="2587709" cy="523220"/>
              </a:xfrm>
              <a:prstGeom prst="rect">
                <a:avLst/>
              </a:prstGeom>
              <a:blipFill rotWithShape="0">
                <a:blip r:embed="rId10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2957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9758</TotalTime>
  <Words>1600</Words>
  <Application>Microsoft Office PowerPoint</Application>
  <PresentationFormat>Widescreen</PresentationFormat>
  <Paragraphs>214</Paragraphs>
  <Slides>18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Wingdings</vt:lpstr>
      <vt:lpstr>Tema do Office</vt:lpstr>
      <vt:lpstr>T320 - Introdução ao Aprendizado de Máquina II: Classificação (Parte III)</vt:lpstr>
      <vt:lpstr>Recapitulando</vt:lpstr>
      <vt:lpstr>Classificação com função de limiar logístico</vt:lpstr>
      <vt:lpstr>Classificação com função de limiar logístico</vt:lpstr>
      <vt:lpstr>Regressão logística</vt:lpstr>
      <vt:lpstr>Regressão logística</vt:lpstr>
      <vt:lpstr>Propriedades da regressão logística</vt:lpstr>
      <vt:lpstr>Função de erro</vt:lpstr>
      <vt:lpstr>Função de erro</vt:lpstr>
      <vt:lpstr>Função de erro</vt:lpstr>
      <vt:lpstr>Processo de treinamento</vt:lpstr>
      <vt:lpstr>Observações</vt:lpstr>
      <vt:lpstr>Tarefas</vt:lpstr>
      <vt:lpstr>PowerPoint Presentation</vt:lpstr>
      <vt:lpstr>PowerPoint Presentation</vt:lpstr>
      <vt:lpstr>Recapitulando</vt:lpstr>
      <vt:lpstr>Recapitulando</vt:lpstr>
      <vt:lpstr>Recapitulando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1654</cp:revision>
  <dcterms:created xsi:type="dcterms:W3CDTF">2020-01-20T13:50:05Z</dcterms:created>
  <dcterms:modified xsi:type="dcterms:W3CDTF">2022-03-05T12:04:00Z</dcterms:modified>
</cp:coreProperties>
</file>