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7" d="100"/>
          <a:sy n="97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</a:t>
                </a:r>
                <a:r>
                  <a:rPr lang="pt-BR" dirty="0" smtClean="0"/>
                  <a:t>apresenta o </a:t>
                </a:r>
                <a:r>
                  <a:rPr lang="pt-BR" dirty="0"/>
                  <a:t>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</a:t>
                </a:r>
                <a:r>
                  <a:rPr lang="pt-BR" dirty="0" smtClean="0"/>
                  <a:t>proposto por </a:t>
                </a:r>
                <a:r>
                  <a:rPr lang="pt-BR" dirty="0"/>
                  <a:t>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i="1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</a:t>
                </a:r>
                <a:r>
                  <a:rPr lang="pt-BR" dirty="0" smtClean="0"/>
                  <a:t>chamados </a:t>
                </a:r>
                <a:r>
                  <a:rPr lang="pt-BR" dirty="0"/>
                  <a:t>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</a:t>
                </a:r>
                <a:r>
                  <a:rPr lang="pt-BR" dirty="0" smtClean="0"/>
                  <a:t>multiplicadas por pesos unitários (+/- 1).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</a:t>
                </a:r>
                <a:r>
                  <a:rPr lang="pt-BR" dirty="0" smtClean="0"/>
                  <a:t>binário (0 ou 1).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</a:t>
            </a:r>
            <a:r>
              <a:rPr lang="pt-BR" dirty="0" smtClean="0"/>
              <a:t>de portas lógicas com </a:t>
            </a:r>
            <a:r>
              <a:rPr lang="pt-BR" dirty="0"/>
              <a:t>o </a:t>
            </a:r>
            <a:r>
              <a:rPr lang="pt-BR" dirty="0" smtClean="0"/>
              <a:t>modelo M-P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ocorrer, seu valor deve ser </a:t>
                </a:r>
                <a:r>
                  <a:rPr lang="pt-BR" b="1" i="1" dirty="0" smtClean="0"/>
                  <a:t>negado</a:t>
                </a:r>
                <a:r>
                  <a:rPr lang="pt-BR" dirty="0" smtClean="0"/>
                  <a:t> (i.e., multiplicado por -1), </a:t>
                </a:r>
                <a:r>
                  <a:rPr lang="pt-BR" dirty="0"/>
                  <a:t>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</a:t>
            </a:r>
            <a:r>
              <a:rPr lang="pt-BR" sz="1100" dirty="0" smtClean="0"/>
              <a:t>multiplicados por -1.</a:t>
            </a:r>
            <a:endParaRPr lang="pt-BR" sz="1100" dirty="0"/>
          </a:p>
        </p:txBody>
      </p:sp>
      <p:grpSp>
        <p:nvGrpSpPr>
          <p:cNvPr id="96" name="Group 5">
            <a:extLst>
              <a:ext uri="{FF2B5EF4-FFF2-40B4-BE49-F238E27FC236}">
                <a16:creationId xmlns=""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=""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=""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=""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 0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=""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=""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=""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=""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=""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B0F0"/>
                </a:solidFill>
              </a:rPr>
              <a:t>Podem ser interpretados como problemas de classificação.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=""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=""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=""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Resposta</a:t>
            </a:r>
            <a:r>
              <a:rPr lang="en-US" dirty="0" smtClean="0"/>
              <a:t>: com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de M-P,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um </a:t>
            </a:r>
            <a:r>
              <a:rPr lang="en-US" b="1" i="1" dirty="0" err="1" smtClean="0"/>
              <a:t>limiar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ativação</a:t>
            </a:r>
            <a:r>
              <a:rPr lang="en-US" b="1" i="1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resolva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adiante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de M-P </a:t>
            </a:r>
            <a:r>
              <a:rPr lang="en-US" dirty="0" err="1" smtClean="0"/>
              <a:t>só</a:t>
            </a:r>
            <a:r>
              <a:rPr lang="en-US" dirty="0" smtClean="0"/>
              <a:t> resolve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=""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 smtClean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Sem entradas inibitórias.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entradas inibitórias.</a:t>
                </a:r>
                <a:endParaRPr lang="pt-BR" sz="1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</a:t>
            </a:r>
            <a:r>
              <a:rPr lang="pt-BR" dirty="0" smtClean="0"/>
              <a:t>,</a:t>
            </a:r>
            <a:r>
              <a:rPr lang="pt-BR" b="1" i="1" dirty="0" smtClean="0"/>
              <a:t>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</a:t>
                </a:r>
                <a:r>
                  <a:rPr lang="pt-BR" dirty="0" smtClean="0"/>
                  <a:t>uma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</a:t>
                </a:r>
                <a:r>
                  <a:rPr lang="pt-BR" dirty="0" smtClean="0"/>
                  <a:t>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 smtClean="0"/>
                  <a:t>com transição fixa em </a:t>
                </a:r>
                <a:r>
                  <a:rPr lang="pt-BR" dirty="0"/>
                  <a:t>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 smtClean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(combinação </a:t>
            </a:r>
            <a:r>
              <a:rPr lang="pt-BR" sz="1200" dirty="0"/>
              <a:t>linear das </a:t>
            </a:r>
            <a:r>
              <a:rPr lang="pt-BR" sz="1200" dirty="0" smtClean="0"/>
              <a:t>entradas)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</a:t>
                </a:r>
                <a:r>
                  <a:rPr lang="pt-BR" dirty="0" smtClean="0"/>
                  <a:t>nós não </a:t>
                </a:r>
                <a:r>
                  <a:rPr lang="pt-BR" dirty="0"/>
                  <a:t>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 smtClean="0"/>
                  <a:t>regra de </a:t>
                </a:r>
                <a:r>
                  <a:rPr lang="pt-BR" b="1" i="1" dirty="0"/>
                  <a:t>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 smtClean="0"/>
                  <a:t>para </a:t>
                </a:r>
                <a:r>
                  <a:rPr lang="pt-BR" dirty="0"/>
                  <a:t>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818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a</a:t>
            </a:r>
            <a:r>
              <a:rPr lang="pt-BR" sz="1200" dirty="0" smtClean="0"/>
              <a:t> 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 smtClean="0"/>
                  <a:t>sem transformação dos atributos</a:t>
                </a:r>
                <a:r>
                  <a:rPr lang="pt-BR" dirty="0" smtClean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transformar os atributos</a:t>
                </a:r>
                <a:r>
                  <a:rPr lang="pt-BR" dirty="0" smtClean="0"/>
                  <a:t>, ou seja, de </a:t>
                </a:r>
                <a:r>
                  <a:rPr lang="pt-BR" dirty="0"/>
                  <a:t>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</a:t>
                </a:r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/>
              <a:t>p</a:t>
            </a:r>
            <a:r>
              <a:rPr lang="pt-BR" dirty="0" err="1" smtClean="0"/>
              <a:t>erceptron</a:t>
            </a:r>
            <a:r>
              <a:rPr lang="pt-BR" dirty="0" smtClean="0"/>
              <a:t> (Figuras 1 e 2). Uma simples reta as separa.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3). No mínimo duas retas são necessárias.</a:t>
            </a:r>
            <a:endParaRPr lang="pt-BR" dirty="0"/>
          </a:p>
          <a:p>
            <a:r>
              <a:rPr lang="pt-BR" dirty="0"/>
              <a:t>Como veremos, a separação da lógica XOR pode ser obtida combinando-se o resultado </a:t>
            </a:r>
            <a:r>
              <a:rPr lang="pt-BR" dirty="0" smtClean="0"/>
              <a:t>de dois perceptrons (i.e., dois classificadores lineares), que resultará em uma superfície de separação não linear.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9510480" y="4403325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 smtClean="0"/>
              <a:t>E, como </a:t>
            </a:r>
            <a:r>
              <a:rPr lang="pt-BR" dirty="0"/>
              <a:t>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 smtClean="0"/>
              <a:t>Portanto, neste </a:t>
            </a:r>
            <a:r>
              <a:rPr lang="pt-BR" dirty="0"/>
              <a:t>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AND</a:t>
              </a:r>
              <a:endParaRPr lang="pt-BR" b="1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</a:t>
              </a:r>
              <a:endParaRPr lang="pt-BR" b="1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mtClean="0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Classificar </a:t>
            </a:r>
            <a:r>
              <a:rPr lang="pt-BR" dirty="0"/>
              <a:t>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</a:t>
            </a:r>
            <a:r>
              <a:rPr lang="pt-BR" dirty="0" smtClean="0"/>
              <a:t>erviços </a:t>
            </a:r>
            <a:r>
              <a:rPr lang="pt-BR" dirty="0"/>
              <a:t>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Recomendar </a:t>
            </a:r>
            <a:r>
              <a:rPr lang="pt-BR" dirty="0"/>
              <a:t>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Pilotar um veículo com </a:t>
            </a:r>
            <a:r>
              <a:rPr lang="pt-BR" dirty="0"/>
              <a:t>pouca ou nenhuma intervenção humana</a:t>
            </a:r>
            <a:r>
              <a:rPr lang="pt-BR" dirty="0" smtClean="0"/>
              <a:t>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Células </a:t>
            </a:r>
            <a:r>
              <a:rPr lang="pt-BR" b="1" i="1" dirty="0"/>
              <a:t>procariontes</a:t>
            </a:r>
            <a:r>
              <a:rPr lang="pt-BR" dirty="0"/>
              <a:t> </a:t>
            </a:r>
            <a:r>
              <a:rPr lang="pt-BR" dirty="0" smtClean="0"/>
              <a:t>têm </a:t>
            </a:r>
            <a:r>
              <a:rPr lang="pt-BR" dirty="0"/>
              <a:t>uma estrutura simples e </a:t>
            </a:r>
            <a:r>
              <a:rPr lang="pt-BR" dirty="0" smtClean="0"/>
              <a:t>não possuem núcleo (e.g., bactérias).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 smtClean="0"/>
              <a:t>organelas</a:t>
            </a:r>
            <a:r>
              <a:rPr lang="pt-BR" dirty="0" smtClean="0"/>
              <a:t> (e.g., mitocôndrias, lisossomos, etc.).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</a:t>
            </a:r>
            <a:r>
              <a:rPr lang="pt-BR" dirty="0" smtClean="0"/>
              <a:t>controla as atividades celulares e armazena a </a:t>
            </a:r>
            <a:r>
              <a:rPr lang="pt-BR" dirty="0"/>
              <a:t>maior parte </a:t>
            </a:r>
            <a:r>
              <a:rPr lang="pt-BR" dirty="0" smtClean="0"/>
              <a:t>da informação genética </a:t>
            </a:r>
            <a:r>
              <a:rPr lang="pt-BR" dirty="0"/>
              <a:t>(DNA) da célula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Sinapses podem ser químicas, as mais comuns, ou elétricas, muito pouco comuns.</a:t>
            </a:r>
            <a:endParaRPr lang="pt-BR" dirty="0"/>
          </a:p>
          <a:p>
            <a:r>
              <a:rPr lang="pt-BR" dirty="0" smtClean="0"/>
              <a:t>As figuras </a:t>
            </a:r>
            <a:r>
              <a:rPr lang="pt-BR" dirty="0"/>
              <a:t>ao lado </a:t>
            </a:r>
            <a:r>
              <a:rPr lang="pt-BR" dirty="0" smtClean="0"/>
              <a:t>mostram </a:t>
            </a:r>
            <a:r>
              <a:rPr lang="pt-BR" dirty="0"/>
              <a:t>o </a:t>
            </a:r>
            <a:r>
              <a:rPr lang="pt-BR" dirty="0" smtClean="0"/>
              <a:t>esquema de </a:t>
            </a:r>
            <a:r>
              <a:rPr lang="pt-BR" dirty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e uma sinapse química.</a:t>
            </a:r>
            <a:endParaRPr lang="pt-BR" dirty="0"/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bem simples</a:t>
            </a:r>
            <a:r>
              <a:rPr lang="pt-BR" dirty="0"/>
              <a:t>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como: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</a:t>
            </a:r>
            <a:r>
              <a:rPr lang="pt-BR" dirty="0" smtClean="0"/>
              <a:t>somados no </a:t>
            </a:r>
            <a:r>
              <a:rPr lang="pt-BR" dirty="0"/>
              <a:t>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a soma </a:t>
            </a:r>
            <a:r>
              <a:rPr lang="pt-BR" dirty="0"/>
              <a:t>dos estímulos exceder um certo </a:t>
            </a:r>
            <a:r>
              <a:rPr lang="pt-BR" b="1" i="1" dirty="0" smtClean="0"/>
              <a:t>limiar de ativação</a:t>
            </a:r>
            <a:r>
              <a:rPr lang="pt-BR" dirty="0" smtClean="0"/>
              <a:t>, </a:t>
            </a:r>
            <a:r>
              <a:rPr lang="pt-BR" dirty="0"/>
              <a:t>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 smtClean="0"/>
              <a:t>) que é enviado </a:t>
            </a:r>
            <a:r>
              <a:rPr lang="pt-BR" dirty="0"/>
              <a:t>pelos terminais do axônio a outros neurônios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</a:t>
            </a:r>
            <a:r>
              <a:rPr lang="pt-BR" dirty="0" smtClean="0"/>
              <a:t>científico o </a:t>
            </a:r>
            <a:r>
              <a:rPr lang="pt-BR" dirty="0"/>
              <a:t>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</a:t>
            </a:r>
            <a:r>
              <a:rPr lang="pt-BR" dirty="0" smtClean="0"/>
              <a:t>fato, </a:t>
            </a:r>
            <a:r>
              <a:rPr lang="pt-BR" dirty="0"/>
              <a:t>podendo este ser </a:t>
            </a:r>
            <a:r>
              <a:rPr lang="pt-BR" dirty="0" smtClean="0"/>
              <a:t>verdadeiro ou </a:t>
            </a:r>
            <a:r>
              <a:rPr lang="pt-BR" dirty="0"/>
              <a:t>falso</a:t>
            </a:r>
            <a:r>
              <a:rPr lang="pt-BR" dirty="0" smtClean="0"/>
              <a:t>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Podemos </a:t>
            </a:r>
            <a:r>
              <a:rPr lang="pt-BR" dirty="0"/>
              <a:t>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 smtClean="0"/>
              <a:t>A </a:t>
            </a:r>
            <a:r>
              <a:rPr lang="pt-BR" dirty="0"/>
              <a:t>partir </a:t>
            </a:r>
            <a:r>
              <a:rPr lang="pt-BR" dirty="0" smtClean="0"/>
              <a:t>desta correspondência, </a:t>
            </a:r>
            <a:r>
              <a:rPr lang="pt-BR" dirty="0"/>
              <a:t>a relação com a computação foi </a:t>
            </a:r>
            <a:r>
              <a:rPr lang="pt-BR" dirty="0" smtClean="0"/>
              <a:t>direta e natural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14313</TotalTime>
  <Words>3100</Words>
  <Application>Microsoft Office PowerPoint</Application>
  <PresentationFormat>Widescreen</PresentationFormat>
  <Paragraphs>654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1247</cp:revision>
  <dcterms:created xsi:type="dcterms:W3CDTF">2020-04-06T23:46:10Z</dcterms:created>
  <dcterms:modified xsi:type="dcterms:W3CDTF">2022-10-08T02:04:06Z</dcterms:modified>
</cp:coreProperties>
</file>