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36" r:id="rId3"/>
    <p:sldId id="325" r:id="rId4"/>
    <p:sldId id="326" r:id="rId5"/>
    <p:sldId id="327" r:id="rId6"/>
    <p:sldId id="328" r:id="rId7"/>
    <p:sldId id="329" r:id="rId8"/>
    <p:sldId id="330" r:id="rId9"/>
    <p:sldId id="348" r:id="rId10"/>
    <p:sldId id="341" r:id="rId11"/>
    <p:sldId id="342" r:id="rId12"/>
    <p:sldId id="347" r:id="rId13"/>
    <p:sldId id="349" r:id="rId14"/>
    <p:sldId id="332" r:id="rId15"/>
    <p:sldId id="324" r:id="rId16"/>
    <p:sldId id="306" r:id="rId17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83743" autoAdjust="0"/>
  </p:normalViewPr>
  <p:slideViewPr>
    <p:cSldViewPr snapToGrid="0">
      <p:cViewPr varScale="1">
        <p:scale>
          <a:sx n="62" d="100"/>
          <a:sy n="62" d="100"/>
        </p:scale>
        <p:origin x="1068" y="42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17/03/2023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 smtClean="0"/>
          </a:p>
          <a:p>
            <a:r>
              <a:rPr lang="pt-BR" dirty="0" smtClean="0"/>
              <a:t>A</a:t>
            </a:r>
            <a:r>
              <a:rPr lang="pt-BR" baseline="0" dirty="0" smtClean="0"/>
              <a:t> classe</a:t>
            </a:r>
            <a:r>
              <a:rPr lang="pt-BR" dirty="0" smtClean="0"/>
              <a:t> </a:t>
            </a:r>
            <a:r>
              <a:rPr lang="pt-BR" dirty="0" err="1" smtClean="0"/>
              <a:t>LogisticRegression</a:t>
            </a:r>
            <a:r>
              <a:rPr lang="pt-BR" dirty="0" smtClean="0"/>
              <a:t> da biblioteca Scikit-Learn usa a estratégia um-contra-todos por padrão quando você o treina com dados </a:t>
            </a:r>
            <a:r>
              <a:rPr lang="pt-BR" dirty="0" err="1" smtClean="0"/>
              <a:t>pertencentrs</a:t>
            </a:r>
            <a:r>
              <a:rPr lang="pt-BR" dirty="0" smtClean="0"/>
              <a:t> a mais de duas classes, mas você pode definir o parâmetro </a:t>
            </a:r>
            <a:r>
              <a:rPr lang="pt-BR" b="1" dirty="0" err="1" smtClean="0"/>
              <a:t>mult_class</a:t>
            </a:r>
            <a:r>
              <a:rPr lang="pt-BR" dirty="0" smtClean="0"/>
              <a:t> como "</a:t>
            </a:r>
            <a:r>
              <a:rPr lang="pt-BR" i="1" dirty="0" smtClean="0"/>
              <a:t>multinomial</a:t>
            </a:r>
            <a:r>
              <a:rPr lang="pt-BR" dirty="0" smtClean="0"/>
              <a:t>" para alternar para regressão Softmax. Você também deve especificar um </a:t>
            </a:r>
            <a:r>
              <a:rPr lang="pt-BR" b="1" dirty="0" smtClean="0"/>
              <a:t>solver</a:t>
            </a:r>
            <a:r>
              <a:rPr lang="pt-BR" dirty="0" smtClean="0"/>
              <a:t> que suporte a regressão Softmax, como o </a:t>
            </a:r>
            <a:r>
              <a:rPr lang="pt-BR" b="1" dirty="0" smtClean="0"/>
              <a:t>solver</a:t>
            </a:r>
            <a:r>
              <a:rPr lang="pt-BR" dirty="0" smtClean="0"/>
              <a:t> "</a:t>
            </a:r>
            <a:r>
              <a:rPr lang="pt-BR" dirty="0" err="1" smtClean="0"/>
              <a:t>lbfgs</a:t>
            </a:r>
            <a:r>
              <a:rPr lang="pt-BR" dirty="0" smtClean="0"/>
              <a:t>" (consulte a documentação do Scikit-Learn para obter mais detalhes). Ele também aplica regularização L2 por padrão, a qual você pode controlar usando o parâmetro </a:t>
            </a:r>
            <a:r>
              <a:rPr lang="pt-BR" b="1" dirty="0" smtClean="0"/>
              <a:t>C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Referência:</a:t>
            </a:r>
          </a:p>
          <a:p>
            <a:r>
              <a:rPr lang="pt-BR" dirty="0" smtClean="0"/>
              <a:t>[1] http://deeplearning.stanford.edu/tutorial/supervised/SoftmaxRegression/</a:t>
            </a:r>
          </a:p>
          <a:p>
            <a:r>
              <a:rPr lang="pt-BR" dirty="0" smtClean="0"/>
              <a:t>[2] http://rasbt.github.io/mlxtend/user_guide/classifier/SoftmaxRegression/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654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Exemplo</a:t>
                </a:r>
                <a:r>
                  <a:rPr lang="pt-BR" dirty="0"/>
                  <a:t>:</a:t>
                </a:r>
                <a:r>
                  <a:rPr lang="pt-BR" baseline="0" dirty="0"/>
                  <a:t> </a:t>
                </a:r>
                <a:r>
                  <a:rPr lang="pt-BR" dirty="0"/>
                  <a:t>https://colab.research.google.com/github/zz4fap/t320_aprendizado_de_maquina/blob/main/notebooks/classificação/</a:t>
                </a:r>
                <a:r>
                  <a:rPr lang="pt-BR" dirty="0" err="1"/>
                  <a:t>softmax_regressor_with_scikit_learn.ipynb</a:t>
                </a:r>
                <a:endParaRPr lang="pt-BR" dirty="0"/>
              </a:p>
              <a:p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Assim como o classificador de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, o classificador de </a:t>
                </a:r>
                <a:r>
                  <a:rPr lang="pt-BR" b="1" i="1" dirty="0"/>
                  <a:t>regressão softmax</a:t>
                </a:r>
                <a:r>
                  <a:rPr lang="pt-BR" dirty="0"/>
                  <a:t> prevê a classe com a maior probabilidade estimada (que é simplesmente a classe com a maior valor para 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).</a:t>
                </a:r>
              </a:p>
              <a:p>
                <a:endParaRPr lang="pt-BR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 smtClean="0"/>
                  <a:t>Exemplo</a:t>
                </a:r>
                <a:r>
                  <a:rPr lang="pt-BR" dirty="0" smtClean="0"/>
                  <a:t>: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https://</a:t>
                </a:r>
                <a:r>
                  <a:rPr lang="pt-BR" dirty="0" smtClean="0"/>
                  <a:t>colab.research.google.com/github/zz4fap/t320_aprendizado_de_maquina/blob/main/notebooks/classificação/softmax_regressor_with_scikit_learn.ipynb</a:t>
                </a:r>
              </a:p>
              <a:p>
                <a:endParaRPr lang="pt-BR" b="1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Assim como o classificador de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, o classificador de </a:t>
                </a:r>
                <a:r>
                  <a:rPr lang="pt-BR" b="1" i="1" dirty="0"/>
                  <a:t>regressão </a:t>
                </a:r>
                <a:r>
                  <a:rPr lang="pt-BR" b="1" i="1" dirty="0" smtClean="0"/>
                  <a:t>softmax</a:t>
                </a:r>
                <a:r>
                  <a:rPr lang="pt-BR" dirty="0" smtClean="0"/>
                  <a:t> </a:t>
                </a:r>
                <a:r>
                  <a:rPr lang="pt-BR" dirty="0"/>
                  <a:t>prevê a classe com a maior probabilidade estimada (que é simplesmente a classe com a maior valor para o produto escalar </a:t>
                </a:r>
                <a:r>
                  <a:rPr lang="pt-BR" i="0">
                    <a:latin typeface="Cambria Math" panose="02040503050406030204" pitchFamily="18" charset="0"/>
                  </a:rPr>
                  <a:t>〖</a:t>
                </a:r>
                <a:r>
                  <a:rPr lang="pt-BR" b="1" i="0">
                    <a:latin typeface="Cambria Math" panose="02040503050406030204" pitchFamily="18" charset="0"/>
                  </a:rPr>
                  <a:t>𝒙</a:t>
                </a:r>
                <a:r>
                  <a:rPr lang="pt-BR" i="0">
                    <a:latin typeface="Cambria Math" panose="02040503050406030204" pitchFamily="18" charset="0"/>
                  </a:rPr>
                  <a:t>(𝑖)〗^𝑇</a:t>
                </a:r>
                <a:r>
                  <a:rPr lang="pt-BR" b="1" i="0">
                    <a:latin typeface="Cambria Math" panose="02040503050406030204" pitchFamily="18" charset="0"/>
                  </a:rPr>
                  <a:t> 𝒂_</a:t>
                </a:r>
                <a:r>
                  <a:rPr lang="pt-BR" i="0">
                    <a:latin typeface="Cambria Math" panose="02040503050406030204" pitchFamily="18" charset="0"/>
                  </a:rPr>
                  <a:t>𝑞</a:t>
                </a:r>
                <a:r>
                  <a:rPr lang="pt-BR" dirty="0" smtClean="0"/>
                  <a:t>).</a:t>
                </a:r>
              </a:p>
              <a:p>
                <a:endParaRPr lang="pt-BR" b="1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789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#4:</a:t>
            </a:r>
            <a:r>
              <a:rPr lang="pt-BR" sz="1200" dirty="0"/>
              <a:t> https://</a:t>
            </a:r>
            <a:r>
              <a:rPr lang="pt-BR" sz="1200" dirty="0" smtClean="0"/>
              <a:t>mybinder.org/v2/gh/zz4fap/t320_aprendizado_de_maquina/main?filepath=labs%2FLaboratorio4.ipynb</a:t>
            </a:r>
          </a:p>
          <a:p>
            <a:endParaRPr lang="pt-BR" sz="1200" dirty="0" smtClean="0"/>
          </a:p>
          <a:p>
            <a:r>
              <a:rPr lang="pt-BR" sz="1200" dirty="0" smtClean="0"/>
              <a:t>https://colab.research.google.com/github/zz4fap/t320_aprendizado_de_maquina/blob/main/labs/Laboratorio4.ipynb</a:t>
            </a:r>
            <a:endParaRPr lang="pt-BR" sz="1200" dirty="0"/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Exemplo: ClassificationOfFourClassesWithOvAandOvO.ipynb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029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https://colab.research.google.com/github/zz4fap/t320_aprendizado_de_maquina/blob/main/notebooks/classificação/ClassificationOfFourClassesWithOvAandOvO.ipynb</a:t>
            </a:r>
            <a:endParaRPr lang="pt-BR" b="1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Referências:</a:t>
            </a:r>
          </a:p>
          <a:p>
            <a:r>
              <a:rPr lang="pt-BR" dirty="0"/>
              <a:t>[1] https://scikit-learn.org/stable/modules/generated/sklearn.multiclass.OneVsOneClassifier.html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286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Exemplo: ClassificationOfFourClassesWithOvAandOvO.ipynb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487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multiclasse, e não </a:t>
            </a:r>
            <a:r>
              <a:rPr lang="pt-BR" dirty="0" err="1"/>
              <a:t>multi-saída</a:t>
            </a:r>
            <a:r>
              <a:rPr lang="pt-BR" dirty="0"/>
              <a:t> ou </a:t>
            </a:r>
            <a:r>
              <a:rPr lang="pt-BR" dirty="0" err="1"/>
              <a:t>multi-label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generalização da função logística para múltiplas entradas é a função de ativação de função softmax, usada em regressões logísticas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multinomiais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Saída interpretada como as probabilidades de uma variável aleatória multinomial, ou seja, as probabilidades de uma variável categoricamente distribuída, dado um conjunto de atributos.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É uma abordagem mais robusta que as anteriores e que consiste em criar um </a:t>
            </a:r>
            <a:r>
              <a:rPr lang="pt-BR" b="1" i="1" dirty="0"/>
              <a:t>único</a:t>
            </a:r>
            <a:r>
              <a:rPr lang="pt-BR" dirty="0"/>
              <a:t> modelo em que cada saída representa a </a:t>
            </a:r>
            <a:r>
              <a:rPr lang="pt-BR" b="1" i="1" dirty="0"/>
              <a:t>probabilidade</a:t>
            </a:r>
            <a:r>
              <a:rPr lang="pt-BR" dirty="0"/>
              <a:t> de um exemplo pertencer a uma classe específica.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39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</a:t>
            </a:r>
            <a:r>
              <a:rPr lang="pt-BR" dirty="0" err="1"/>
              <a:t>multiclasse</a:t>
            </a:r>
            <a:r>
              <a:rPr lang="pt-BR" dirty="0"/>
              <a:t>, e não </a:t>
            </a:r>
            <a:r>
              <a:rPr lang="pt-BR" dirty="0" err="1"/>
              <a:t>multi-saída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  <a:endParaRPr lang="pt-BR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859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dirty="0"/>
              <a:t>Observe que, quando existem apenas duas classes (Q = 2), a função de erro acima é equivalente à função de erro da regressão logística</a:t>
            </a:r>
            <a:r>
              <a:rPr lang="pt-BR" baseline="0" dirty="0"/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465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dirty="0"/>
              <a:t>Observe que, quando existem apenas duas classes (Q = 2), a função de erro acima é equivalente à função de erro da regressão logística</a:t>
            </a:r>
            <a:r>
              <a:rPr lang="pt-BR" baseline="0" dirty="0"/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18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0" dirty="0"/>
              <a:t> classe</a:t>
            </a:r>
            <a:r>
              <a:rPr lang="pt-BR" dirty="0"/>
              <a:t> LogisticRegression da biblioteca Scikit-Learn usa a estratégia um-contra-todos por padrão quando você o treina com dados pertencentrs a mais de duas classes, mas você pode definir o parâmetro </a:t>
            </a:r>
            <a:r>
              <a:rPr lang="pt-BR" b="1" dirty="0"/>
              <a:t>mult_class</a:t>
            </a:r>
            <a:r>
              <a:rPr lang="pt-BR" dirty="0"/>
              <a:t> como "</a:t>
            </a:r>
            <a:r>
              <a:rPr lang="pt-BR" i="1" dirty="0"/>
              <a:t>multinomial</a:t>
            </a:r>
            <a:r>
              <a:rPr lang="pt-BR" dirty="0"/>
              <a:t>" para alternar para regressão Softmax. Você também deve especificar um </a:t>
            </a:r>
            <a:r>
              <a:rPr lang="pt-BR" b="1" dirty="0"/>
              <a:t>solver</a:t>
            </a:r>
            <a:r>
              <a:rPr lang="pt-BR" dirty="0"/>
              <a:t> que suporte a regressão Softmax, como o </a:t>
            </a:r>
            <a:r>
              <a:rPr lang="pt-BR" b="1" dirty="0"/>
              <a:t>solver</a:t>
            </a:r>
            <a:r>
              <a:rPr lang="pt-BR" dirty="0"/>
              <a:t> "lbfgs" (consulte a documentação do Scikit-Learn para obter mais detalhes). Ele também aplica regularização L2 por padrão, a qual você pode controlar usando o parâmetro </a:t>
            </a:r>
            <a:r>
              <a:rPr lang="pt-BR" b="1" dirty="0"/>
              <a:t>C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Referência:</a:t>
            </a:r>
          </a:p>
          <a:p>
            <a:r>
              <a:rPr lang="pt-BR" dirty="0"/>
              <a:t>[1] http://deeplearning.stanford.edu/tutorial/supervised/SoftmaxRegression/</a:t>
            </a:r>
          </a:p>
          <a:p>
            <a:r>
              <a:rPr lang="pt-BR" dirty="0"/>
              <a:t>[2] http://rasbt.github.io/mlxtend/user_guide/classifier/SoftmaxRegression/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83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hyperlink" Target="https://colab.research.google.com/github/zz4fap/t320_aprendizado_de_maquina/blob/main/notebooks/classifica&#231;&#227;o/softmax_regressor_with_scikit_learn.ipynb" TargetMode="Externa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4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colab.research.google.com/github/zz4fap/t320_aprendizado_de_maquina/blob/main/notebooks/classifica&#231;&#227;o/ClassificationOfFourClassesWithOvAandOvO.ipyn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Classificação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7324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Portanto, o objetivo é encontrar um </a:t>
                </a:r>
                <a:r>
                  <a:rPr lang="pt-BR" b="1" i="1" dirty="0"/>
                  <a:t>modelo</a:t>
                </a:r>
                <a:r>
                  <a:rPr lang="pt-BR" dirty="0"/>
                  <a:t> (i.e</a:t>
                </a:r>
                <a:r>
                  <a:rPr lang="pt-BR" dirty="0" smtClean="0"/>
                  <a:t>., os </a:t>
                </a:r>
                <a:r>
                  <a:rPr lang="pt-BR" b="1" i="1" dirty="0"/>
                  <a:t>pesos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funções hipótese) que atribua uma alta probabilidade para a classe alvo e consequentemente uma baixa probabilidade para as demais classes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Assim </a:t>
                </a:r>
                <a:r>
                  <a:rPr lang="pt-BR" dirty="0"/>
                  <a:t>como fizemos anteriormente, precisamos definir uma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e </a:t>
                </a:r>
                <a:r>
                  <a:rPr lang="pt-BR" b="1" i="1" dirty="0"/>
                  <a:t>minimizá-la</a:t>
                </a:r>
                <a:r>
                  <a:rPr lang="pt-BR" dirty="0"/>
                  <a:t> para encontrarmos os </a:t>
                </a:r>
                <a:r>
                  <a:rPr lang="pt-BR" b="1" i="1" dirty="0"/>
                  <a:t>pesos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do classificador softmax.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para a </a:t>
                </a:r>
                <a:r>
                  <a:rPr lang="pt-BR" b="1" i="1" dirty="0"/>
                  <a:t>regressão softmax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+1==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1{⋅} é a </a:t>
                </a:r>
                <a:r>
                  <a:rPr lang="pt-BR" b="1" i="1" dirty="0"/>
                  <a:t>função indicadora</a:t>
                </a:r>
                <a:r>
                  <a:rPr lang="pt-BR" dirty="0"/>
                  <a:t>, de modo que 1{uma condição verdadeira} = 1 e 1{uma condição falsa} = </a:t>
                </a:r>
                <a:r>
                  <a:rPr lang="pt-BR" dirty="0" smtClean="0"/>
                  <a:t>0,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dirty="0"/>
                  <a:t> é a matriz com os </a:t>
                </a:r>
                <a:r>
                  <a:rPr lang="pt-BR" b="1" i="1" dirty="0"/>
                  <a:t>pesos</a:t>
                </a:r>
                <a:r>
                  <a:rPr lang="pt-BR" dirty="0"/>
                  <a:t> para todas as 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classes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 smtClean="0"/>
                  <a:t> é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 smtClean="0"/>
                  <a:t>-</a:t>
                </a:r>
                <a:r>
                  <a:rPr lang="pt-BR" dirty="0" err="1" smtClean="0"/>
                  <a:t>ésimo</a:t>
                </a:r>
                <a:r>
                  <a:rPr lang="pt-BR" dirty="0" smtClean="0"/>
                  <a:t> valor esperado. </a:t>
                </a:r>
                <a:endParaRPr lang="pt-BR" dirty="0"/>
              </a:p>
              <a:p>
                <a:r>
                  <a:rPr lang="pt-BR" dirty="0"/>
                  <a:t>A matriz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pt-BR" dirty="0"/>
                  <a:t> contém em suas colunas os vetores de 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de cada umas das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funções discriminantes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7324" cy="5032376"/>
              </a:xfrm>
              <a:blipFill rotWithShape="0">
                <a:blip r:embed="rId3"/>
                <a:stretch>
                  <a:fillRect l="-929" t="-2421" b="-32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351652" y="3709423"/>
                <a:ext cx="1840348" cy="65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O erro tende a 0 quando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200" dirty="0"/>
                  <a:t> tende a 1, caso contrário, o erro aumenta.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1652" y="3709423"/>
                <a:ext cx="1840348" cy="656975"/>
              </a:xfrm>
              <a:prstGeom prst="rect">
                <a:avLst/>
              </a:prstGeom>
              <a:blipFill rotWithShape="0">
                <a:blip r:embed="rId4"/>
                <a:stretch>
                  <a:fillRect t="-935" b="-74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>
            <a:off x="10351652" y="4366398"/>
            <a:ext cx="635215" cy="259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90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57155" cy="503237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Usando-se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, a equação anterior pode ser re-escrita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+1==1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+1==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é o vetor utilizando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</a:t>
                </a:r>
                <a:r>
                  <a:rPr lang="pt-BR" dirty="0" smtClean="0"/>
                  <a:t>o vetor com as </a:t>
                </a:r>
                <a:r>
                  <a:rPr lang="pt-BR" dirty="0"/>
                  <a:t>saídas das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funções hipóteses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⋯,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             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Notem que quando existem apenas duas classes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), 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acima é equivalente à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do </a:t>
                </a:r>
                <a:r>
                  <a:rPr lang="pt-BR" b="1" i="1" dirty="0"/>
                  <a:t>regressor logístico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Ou seja, mesmo tendo sido pensado para caso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 smtClean="0"/>
                  <a:t>, o regressor softmax pode ser usado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 smtClean="0"/>
                  <a:t>função de erro médio não é linear </a:t>
                </a:r>
                <a:r>
                  <a:rPr lang="pt-BR" dirty="0" smtClean="0"/>
                  <a:t>e, portanto, </a:t>
                </a:r>
                <a:r>
                  <a:rPr lang="pt-BR" b="1" i="1" dirty="0" smtClean="0"/>
                  <a:t>não existe uma forma fechada </a:t>
                </a:r>
                <a:r>
                  <a:rPr lang="pt-BR" dirty="0" smtClean="0"/>
                  <a:t>para encontramos os pesos. </a:t>
                </a:r>
                <a:r>
                  <a:rPr lang="pt-BR" dirty="0"/>
                  <a:t>Porém, ela é </a:t>
                </a:r>
                <a:r>
                  <a:rPr lang="pt-BR" b="1" i="1" dirty="0" smtClean="0"/>
                  <a:t>convexa</a:t>
                </a:r>
                <a:r>
                  <a:rPr lang="pt-BR" dirty="0"/>
                  <a:t> e, portanto, é garantido </a:t>
                </a:r>
                <a:r>
                  <a:rPr lang="pt-BR" dirty="0" smtClean="0"/>
                  <a:t>que o </a:t>
                </a:r>
                <a:r>
                  <a:rPr lang="pt-BR" dirty="0"/>
                  <a:t>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encontre o mínimo </a:t>
                </a:r>
                <a:r>
                  <a:rPr lang="pt-BR" dirty="0" smtClean="0"/>
                  <a:t>global.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57155" cy="5032376"/>
              </a:xfrm>
              <a:blipFill rotWithShape="0">
                <a:blip r:embed="rId3"/>
                <a:stretch>
                  <a:fillRect l="-819" t="-2785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193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26492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Sendo assim, usamos </a:t>
                </a:r>
                <a:r>
                  <a:rPr lang="pt-BR" dirty="0"/>
                  <a:t>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</a:t>
                </a:r>
                <a:r>
                  <a:rPr lang="pt-BR" dirty="0" smtClean="0"/>
                  <a:t>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funções discriminantes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atualização iterativa dos </a:t>
                </a:r>
                <a:r>
                  <a:rPr lang="pt-BR" b="1" i="1" dirty="0"/>
                  <a:t>pesos</a:t>
                </a:r>
                <a:r>
                  <a:rPr lang="pt-BR" dirty="0"/>
                  <a:t> da </a:t>
                </a:r>
                <a:r>
                  <a:rPr lang="pt-BR" i="1" dirty="0"/>
                  <a:t>q</a:t>
                </a:r>
                <a:r>
                  <a:rPr lang="pt-BR" dirty="0"/>
                  <a:t>-ésima classe,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sz="24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2400" dirty="0"/>
                  <a:t> </a:t>
                </a:r>
              </a:p>
              <a:p>
                <a:r>
                  <a:rPr lang="pt-BR" dirty="0"/>
                  <a:t>Considerando 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(i.e., </a:t>
                </a:r>
                <a:r>
                  <a:rPr lang="pt-BR" b="1" i="1" dirty="0"/>
                  <a:t>hiperplano</a:t>
                </a:r>
                <a:r>
                  <a:rPr lang="pt-BR" dirty="0"/>
                  <a:t>), a derivada 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pt-BR" dirty="0"/>
                  <a:t>, com respeito a cada vetor de 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tem uma expressão idêntica àquela obtida para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r>
                      <a:rPr lang="pt-BR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+1==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d>
                                  <m:dPr>
                                    <m:ctrlP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26492" cy="5032376"/>
              </a:xfrm>
              <a:blipFill rotWithShape="0">
                <a:blip r:embed="rId3"/>
                <a:stretch>
                  <a:fillRect l="-98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353800" y="5538025"/>
            <a:ext cx="7005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Forma matricial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10933472" y="5753469"/>
            <a:ext cx="420328" cy="322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073513" y="5538025"/>
                <a:ext cx="288341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Para outros formatos de função discriminante, basta alteramos o formato da matriz </a:t>
                </a:r>
                <a14:m>
                  <m:oMath xmlns:m="http://schemas.openxmlformats.org/officeDocument/2006/math">
                    <m:r>
                      <a:rPr lang="pt-BR" sz="11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sz="1100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513" y="5538025"/>
                <a:ext cx="2883410" cy="430887"/>
              </a:xfrm>
              <a:prstGeom prst="rect">
                <a:avLst/>
              </a:prstGeom>
              <a:blipFill rotWithShape="0">
                <a:blip r:embed="rId4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9458632" y="5766300"/>
            <a:ext cx="99986" cy="3232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040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58832" cy="50323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sz="3000" b="1" dirty="0"/>
                  <a:t>Observações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</a:t>
                </a:r>
                <a:r>
                  <a:rPr lang="pt-BR" dirty="0"/>
                  <a:t>depende da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adotada.</a:t>
                </a:r>
              </a:p>
              <a:p>
                <a:r>
                  <a:rPr lang="pt-BR" smtClean="0"/>
                  <a:t>Entretanto</a:t>
                </a:r>
                <a:r>
                  <a:rPr lang="pt-BR" dirty="0"/>
                  <a:t>, como vimos antes, esta dependência afeta apenas a </a:t>
                </a:r>
                <a:r>
                  <a:rPr lang="pt-BR" b="1" i="1" dirty="0"/>
                  <a:t>matriz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 regressor softmax apresenta duas propriedades: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pt-BR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pt-BR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22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sz="2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, ou seja, a saída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função hipótese de classificação sempre será um valor dentro do intervalo [0, 1];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2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  <m:e>
                        <m:sSubSup>
                          <m:sSubSupPr>
                            <m:ctrlPr>
                              <a:rPr lang="pt-BR" sz="22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sz="22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sz="2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sz="2200" b="1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pt-BR" sz="2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sz="2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pt-BR" dirty="0"/>
                  <a:t>, ou seja, o somatório das </a:t>
                </a:r>
                <a:r>
                  <a:rPr lang="pt-BR" b="1" i="1" dirty="0"/>
                  <a:t>probabilidades condicionais</a:t>
                </a:r>
                <a:r>
                  <a:rPr lang="pt-BR" dirty="0"/>
                  <a:t> de todas 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classes é igual a 1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Estas duas propriedades fazem com que o vetor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⋯,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contendo todas as saídas do regressor </a:t>
                </a:r>
                <a:r>
                  <a:rPr lang="pt-BR" dirty="0" smtClean="0"/>
                  <a:t>softmax atenda </a:t>
                </a:r>
                <a:r>
                  <a:rPr lang="pt-BR" dirty="0"/>
                  <a:t>os requisitos de uma </a:t>
                </a:r>
                <a:r>
                  <a:rPr lang="pt-BR" b="1" i="1" dirty="0"/>
                  <a:t>função massa de probabilidade </a:t>
                </a:r>
                <a:r>
                  <a:rPr lang="pt-BR" b="1" i="1" dirty="0" smtClean="0"/>
                  <a:t>multinomial.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58832" cy="5032375"/>
              </a:xfrm>
              <a:blipFill rotWithShape="0">
                <a:blip r:embed="rId3"/>
                <a:stretch>
                  <a:fillRect l="-1158" t="-32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152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1"/>
            <a:ext cx="10515600" cy="886159"/>
          </a:xfrm>
        </p:spPr>
        <p:txBody>
          <a:bodyPr/>
          <a:lstStyle/>
          <a:p>
            <a:r>
              <a:rPr lang="pt-BR" dirty="0"/>
              <a:t>Regressão Softmax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56" y="4280097"/>
            <a:ext cx="5744391" cy="25074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Após o treinamento, o classificador atribui ao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a classe,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com a </a:t>
                </a:r>
                <a:r>
                  <a:rPr lang="pt-BR" b="1" i="1" dirty="0"/>
                  <a:t>maior probabilidade estimada</a:t>
                </a:r>
                <a:r>
                  <a:rPr lang="pt-BR" dirty="0"/>
                  <a:t>, que é simplesmente a classe com maior valor para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arg</a:t>
                </a:r>
                <a:r>
                  <a:rPr lang="pt-BR" dirty="0"/>
                  <a:t>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 arquitetura de um </a:t>
                </a:r>
                <a:r>
                  <a:rPr lang="pt-BR" b="1" i="1" dirty="0"/>
                  <a:t>regressor softmax </a:t>
                </a:r>
                <a:r>
                  <a:rPr lang="pt-BR" dirty="0"/>
                  <a:t>para três classes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) e dois atributos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é mostrada abaixo.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  <a:blipFill rotWithShape="0">
                <a:blip r:embed="rId4"/>
                <a:stretch>
                  <a:fillRect l="-924" t="-3448" r="-326" b="-2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141724" y="6467055"/>
            <a:ext cx="40502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5"/>
              </a:rPr>
              <a:t>Exemplo: </a:t>
            </a:r>
            <a:r>
              <a:rPr lang="pt-BR" sz="1400" dirty="0" err="1">
                <a:hlinkClick r:id="rId5"/>
              </a:rPr>
              <a:t>softmax_regressor_with_scikit_learn.ipynb</a:t>
            </a:r>
            <a:endParaRPr lang="pt-BR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11304" y="4459104"/>
                <a:ext cx="5036316" cy="1781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A ideia por trás da </a:t>
                </a:r>
                <a:r>
                  <a:rPr lang="pt-BR" b="1" i="1" dirty="0"/>
                  <a:t>regressão softmax </a:t>
                </a:r>
                <a:r>
                  <a:rPr lang="pt-BR" dirty="0"/>
                  <a:t>é bastante simples: dado um exemplo de entrada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o regressor softmax primeiro calcula uma “</a:t>
                </a:r>
                <a:r>
                  <a:rPr lang="pt-BR" b="1" i="1" dirty="0"/>
                  <a:t>pontuação</a:t>
                </a:r>
                <a:r>
                  <a:rPr lang="pt-BR" i="1" dirty="0"/>
                  <a:t>”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para cada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em seguida, estima a probabilidade de cada classe aplicando a função softmax às “</a:t>
                </a:r>
                <a:r>
                  <a:rPr lang="pt-BR" b="1" i="1" dirty="0"/>
                  <a:t>pontuações</a:t>
                </a:r>
                <a:r>
                  <a:rPr lang="pt-BR" i="1" dirty="0"/>
                  <a:t>”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304" y="4459104"/>
                <a:ext cx="5036316" cy="1781385"/>
              </a:xfrm>
              <a:prstGeom prst="rect">
                <a:avLst/>
              </a:prstGeom>
              <a:blipFill>
                <a:blip r:embed="rId6"/>
                <a:stretch>
                  <a:fillRect l="-969" t="-1706" b="-4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131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IV)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#4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08057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Anteriormente, aprendemos uma nova </a:t>
            </a:r>
            <a:r>
              <a:rPr lang="pt-BR" b="1" i="1" dirty="0"/>
              <a:t>função de limiar</a:t>
            </a:r>
            <a:r>
              <a:rPr lang="pt-BR" dirty="0"/>
              <a:t>, chamada de </a:t>
            </a:r>
            <a:r>
              <a:rPr lang="pt-BR" b="1" i="1" dirty="0"/>
              <a:t>função logística</a:t>
            </a:r>
            <a:r>
              <a:rPr lang="pt-BR" dirty="0"/>
              <a:t>, com a qual foi possível se encontrar uma solução com o algoritmo do </a:t>
            </a:r>
            <a:r>
              <a:rPr lang="pt-BR" b="1" i="1" dirty="0"/>
              <a:t>gradiente descendente</a:t>
            </a:r>
            <a:r>
              <a:rPr lang="pt-BR" dirty="0"/>
              <a:t>.</a:t>
            </a:r>
          </a:p>
          <a:p>
            <a:r>
              <a:rPr lang="pt-BR" dirty="0"/>
              <a:t>Classificadores que utilizam a </a:t>
            </a:r>
            <a:r>
              <a:rPr lang="pt-BR" b="1" i="1" dirty="0"/>
              <a:t>função logística </a:t>
            </a:r>
            <a:r>
              <a:rPr lang="pt-BR" dirty="0"/>
              <a:t>como</a:t>
            </a:r>
            <a:r>
              <a:rPr lang="pt-BR" b="1" i="1" dirty="0"/>
              <a:t> função de limiar </a:t>
            </a:r>
            <a:r>
              <a:rPr lang="pt-BR" dirty="0"/>
              <a:t>são</a:t>
            </a:r>
            <a:r>
              <a:rPr lang="pt-BR" b="1" i="1" dirty="0"/>
              <a:t> </a:t>
            </a:r>
            <a:r>
              <a:rPr lang="pt-BR" dirty="0"/>
              <a:t>conhecidos como </a:t>
            </a:r>
            <a:r>
              <a:rPr lang="pt-BR" b="1" i="1" dirty="0"/>
              <a:t>regressores logísticos</a:t>
            </a:r>
            <a:r>
              <a:rPr lang="pt-BR" dirty="0"/>
              <a:t> e são utilizados em problemas de </a:t>
            </a:r>
            <a:r>
              <a:rPr lang="pt-BR" b="1" i="1" dirty="0"/>
              <a:t>classificação binária</a:t>
            </a:r>
            <a:r>
              <a:rPr lang="pt-BR" dirty="0"/>
              <a:t>, ou seja, problemas com 2 classes </a:t>
            </a:r>
            <a:r>
              <a:rPr lang="pt-BR" dirty="0" smtClean="0"/>
              <a:t>apenas, após a </a:t>
            </a:r>
            <a:r>
              <a:rPr lang="pt-BR" dirty="0" err="1" smtClean="0"/>
              <a:t>discretização</a:t>
            </a:r>
            <a:r>
              <a:rPr lang="pt-BR" dirty="0" smtClean="0"/>
              <a:t> do valor de saída.</a:t>
            </a:r>
            <a:endParaRPr lang="pt-BR" dirty="0"/>
          </a:p>
          <a:p>
            <a:r>
              <a:rPr lang="pt-BR" dirty="0"/>
              <a:t>Na sequência, veremos como lidar com problemas de classificação que envolvem mais de 2 classes, também chamados de </a:t>
            </a:r>
            <a:r>
              <a:rPr lang="pt-BR" b="1" i="1" dirty="0"/>
              <a:t>classificação multi-classes</a:t>
            </a:r>
            <a:r>
              <a:rPr lang="pt-BR" dirty="0"/>
              <a:t>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440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multi-classe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84680"/>
                <a:ext cx="11049001" cy="50733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Até agora, nós vimos como classificar utilizando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quando os dados pertencem a apenas 2 classes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), mas e quando </a:t>
                </a:r>
                <a:r>
                  <a:rPr lang="pt-BR" dirty="0" smtClean="0"/>
                  <a:t>o problema possui mais </a:t>
                </a:r>
                <a:r>
                  <a:rPr lang="pt-BR" dirty="0"/>
                  <a:t>de 2 classes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)? Por exemplo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Reconhecimento de dígitos escritos </a:t>
                </a:r>
                <a:r>
                  <a:rPr lang="nl-BE" dirty="0"/>
                  <a:t>à</a:t>
                </a:r>
                <a:r>
                  <a:rPr lang="pt-BR" dirty="0"/>
                  <a:t> mão: 10 dígitos.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texto: Esportes, Economia, Política, Entretenimento,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sentimentos: Neutro, Positivo, Negativo.</a:t>
                </a:r>
              </a:p>
              <a:p>
                <a:r>
                  <a:rPr lang="pt-BR" dirty="0"/>
                  <a:t>Existem algumas abordagens para a </a:t>
                </a:r>
                <a:r>
                  <a:rPr lang="pt-BR" b="1" i="1" dirty="0"/>
                  <a:t>classificação multi-classe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Um-Contra-o-Resto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Um-Contra-Um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Regressão Softmax</a:t>
                </a:r>
              </a:p>
              <a:p>
                <a:r>
                  <a:rPr lang="pt-BR" dirty="0"/>
                  <a:t>As duas primeiras podem ser aplicadas a qualquer tipo de </a:t>
                </a:r>
                <a:r>
                  <a:rPr lang="pt-BR" b="1" i="1" dirty="0"/>
                  <a:t>classificador binário</a:t>
                </a:r>
                <a:r>
                  <a:rPr lang="pt-BR" dirty="0"/>
                  <a:t> e não apenas ao </a:t>
                </a:r>
                <a:r>
                  <a:rPr lang="pt-BR" b="1" i="1" dirty="0"/>
                  <a:t>regressor 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terceira abordagem é uma generalização do </a:t>
                </a:r>
                <a:r>
                  <a:rPr lang="pt-BR" b="1" i="1" dirty="0"/>
                  <a:t>classificador logístico </a:t>
                </a:r>
                <a:r>
                  <a:rPr lang="pt-BR" dirty="0"/>
                  <a:t>para problemas multi-classe.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84680"/>
                <a:ext cx="11049001" cy="5073320"/>
              </a:xfrm>
              <a:blipFill rotWithShape="0">
                <a:blip r:embed="rId2"/>
                <a:stretch>
                  <a:fillRect l="-827" t="-2404" r="-221" b="-18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3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3"/>
            <a:ext cx="10515600" cy="1013299"/>
          </a:xfrm>
        </p:spPr>
        <p:txBody>
          <a:bodyPr/>
          <a:lstStyle/>
          <a:p>
            <a:r>
              <a:rPr lang="pt-BR" dirty="0"/>
              <a:t>Um-Contra-o-Resto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8549"/>
                <a:ext cx="11158182" cy="532945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Nesta abordagem, nós treinamos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binário</a:t>
                </a:r>
                <a:r>
                  <a:rPr lang="pt-BR" dirty="0"/>
                  <a:t> (e.g., </a:t>
                </a:r>
                <a:r>
                  <a:rPr lang="pt-BR" b="1" i="1" dirty="0"/>
                  <a:t>regressor logístico</a:t>
                </a:r>
                <a:r>
                  <a:rPr lang="pt-BR" dirty="0"/>
                  <a:t>), representado </a:t>
                </a:r>
                <a:r>
                  <a:rPr lang="pt-BR" dirty="0" smtClean="0"/>
                  <a:t>pela </a:t>
                </a:r>
                <a:r>
                  <a:rPr lang="pt-BR" dirty="0"/>
                  <a:t>função hipótese,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 para cada classe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 para predizer a probabilidade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b="0" dirty="0"/>
                  <a:t>, 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  <a:endParaRPr lang="pt-BR" b="0" dirty="0"/>
              </a:p>
              <a:p>
                <a:r>
                  <a:rPr lang="pt-BR" dirty="0"/>
                  <a:t>Em outras palavras, cria-se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b="0" dirty="0"/>
                  <a:t> </a:t>
                </a:r>
                <a:r>
                  <a:rPr lang="pt-BR" b="1" i="1" dirty="0"/>
                  <a:t>classificadores binários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b="0" dirty="0"/>
                  <a:t>onde para cada classificador, a classe positiva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b="0" dirty="0"/>
                  <a:t> e a classe negativa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b="0" dirty="0"/>
                  <a:t> é a junção de todas as outras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b="0" dirty="0"/>
                  <a:t> classes.</a:t>
                </a:r>
              </a:p>
              <a:p>
                <a:r>
                  <a:rPr lang="pt-BR" dirty="0"/>
                  <a:t>Portanto,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deve indicar a classe positiva caso o exemplo pertença à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e a classe negativa caso o exemplo pertença a qualquer outra classe.</a:t>
                </a:r>
                <a:endParaRPr lang="pt-BR" b="0" dirty="0"/>
              </a:p>
              <a:p>
                <a:r>
                  <a:rPr lang="pt-BR" dirty="0"/>
                  <a:t>Para cada novo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realiza-se as predições e escolhe-se a classe que maximize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arg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vantagem desta abordagem é que se treina apenas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classificadores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desvantagem é que cada </a:t>
                </a:r>
                <a:r>
                  <a:rPr lang="pt-BR" b="1" i="1" dirty="0"/>
                  <a:t>classificador binário </a:t>
                </a:r>
                <a:r>
                  <a:rPr lang="pt-BR" dirty="0"/>
                  <a:t>precisa ser treinado com um conjunto negativo que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-1 vezes maior, o que pode aumentar o tempo de treinamento.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8549"/>
                <a:ext cx="11158182" cy="5329451"/>
              </a:xfrm>
              <a:blipFill rotWithShape="0">
                <a:blip r:embed="rId3"/>
                <a:stretch>
                  <a:fillRect l="-874" t="-2975" r="-1421" b="-5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09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Um-Contra-o-Resto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243" y="124681"/>
            <a:ext cx="8053514" cy="6608637"/>
          </a:xfrm>
          <a:prstGeom prst="rect">
            <a:avLst/>
          </a:prstGeom>
        </p:spPr>
      </p:pic>
      <p:sp>
        <p:nvSpPr>
          <p:cNvPr id="5" name="Mais 4"/>
          <p:cNvSpPr/>
          <p:nvPr/>
        </p:nvSpPr>
        <p:spPr>
          <a:xfrm>
            <a:off x="6563762" y="1632368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Mais 6"/>
          <p:cNvSpPr/>
          <p:nvPr/>
        </p:nvSpPr>
        <p:spPr>
          <a:xfrm>
            <a:off x="6563762" y="3895876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Mais 7"/>
          <p:cNvSpPr/>
          <p:nvPr/>
        </p:nvSpPr>
        <p:spPr>
          <a:xfrm>
            <a:off x="6590921" y="6114119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9972304" y="6425541"/>
            <a:ext cx="1759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Exemplo de validação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9413940" y="6211529"/>
            <a:ext cx="50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9976023" y="6057640"/>
            <a:ext cx="16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Fronteira de decisão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10402530" y="1900326"/>
            <a:ext cx="1533832" cy="646331"/>
            <a:chOff x="10333704" y="3051627"/>
            <a:chExt cx="1533832" cy="646331"/>
          </a:xfrm>
        </p:grpSpPr>
        <p:sp>
          <p:nvSpPr>
            <p:cNvPr id="9" name="Mais 8"/>
            <p:cNvSpPr/>
            <p:nvPr/>
          </p:nvSpPr>
          <p:spPr>
            <a:xfrm>
              <a:off x="11304640" y="3359695"/>
              <a:ext cx="271604" cy="298764"/>
            </a:xfrm>
            <a:prstGeom prst="mathPlus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10333704" y="3051627"/>
              <a:ext cx="15338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i="1" dirty="0" smtClean="0">
                  <a:solidFill>
                    <a:srgbClr val="C00000"/>
                  </a:solidFill>
                </a:rPr>
                <a:t>A qual classe pertence       ?</a:t>
              </a:r>
              <a:endParaRPr lang="pt-BR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938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34700" cy="46704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Nesta abordagem, treina-se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classificadores binários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Cada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construído para fazer a distinção entre exemplos pertencentes a cada um dos possíveis </a:t>
                </a:r>
                <a:r>
                  <a:rPr lang="pt-BR" b="1" i="1" dirty="0"/>
                  <a:t>pares</a:t>
                </a:r>
                <a:r>
                  <a:rPr lang="pt-BR" dirty="0"/>
                  <a:t> de classes.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, então treina-se 6 </a:t>
                </a:r>
                <a:r>
                  <a:rPr lang="pt-BR" b="1" i="1" dirty="0"/>
                  <a:t>classificadores</a:t>
                </a:r>
                <a:r>
                  <a:rPr lang="pt-BR" dirty="0"/>
                  <a:t> para classificar entre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No final, cada exemplo é classificado conforme o </a:t>
                </a:r>
                <a:r>
                  <a:rPr lang="pt-BR" b="1" i="1" dirty="0"/>
                  <a:t>voto majoritário </a:t>
                </a:r>
                <a:r>
                  <a:rPr lang="pt-BR" dirty="0"/>
                  <a:t>entre os </a:t>
                </a:r>
                <a:r>
                  <a:rPr lang="pt-BR" b="1" i="1" dirty="0"/>
                  <a:t>classificadores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principal vantagem da abordagem </a:t>
                </a:r>
                <a:r>
                  <a:rPr lang="pt-BR" b="1" i="1" dirty="0"/>
                  <a:t>Um-Contra-Um </a:t>
                </a:r>
                <a:r>
                  <a:rPr lang="pt-BR" dirty="0"/>
                  <a:t>é que cada </a:t>
                </a:r>
                <a:r>
                  <a:rPr lang="pt-BR" b="1" i="1" dirty="0"/>
                  <a:t>classificador</a:t>
                </a:r>
                <a:r>
                  <a:rPr lang="pt-BR" dirty="0"/>
                  <a:t> precisa ser treinado apenas com as duas classes que ele deve distinguir.</a:t>
                </a:r>
              </a:p>
              <a:p>
                <a:r>
                  <a:rPr lang="pt-BR" dirty="0"/>
                  <a:t>A desvantagem é que, por exemplo,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, temos que treinar 45 </a:t>
                </a:r>
                <a:r>
                  <a:rPr lang="pt-BR" b="1" i="1" dirty="0"/>
                  <a:t>classificadores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34700" cy="4670425"/>
              </a:xfrm>
              <a:blipFill rotWithShape="0">
                <a:blip r:embed="rId3"/>
                <a:stretch>
                  <a:fillRect l="-1004" t="-2868" r="-390" b="-3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61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Um-Contra-Um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33" y="124681"/>
            <a:ext cx="8370533" cy="66086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8364" y="6363986"/>
            <a:ext cx="5828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B0F0"/>
                </a:solidFill>
                <a:hlinkClick r:id="rId4"/>
              </a:rPr>
              <a:t>Exemplo: ClassificationOfFourClassesWithOvAandOvO.ipynb</a:t>
            </a:r>
            <a:endParaRPr lang="pt-BR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46501" y="4665729"/>
                <a:ext cx="2354747" cy="1468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36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sz="3600" dirty="0" smtClean="0">
                    <a:latin typeface="Cambria Math" panose="02040503050406030204" pitchFamily="18" charset="0"/>
                  </a:rPr>
                  <a:t>= 3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pt-BR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sz="3600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501" y="4665729"/>
                <a:ext cx="2354747" cy="1468928"/>
              </a:xfrm>
              <a:prstGeom prst="rect">
                <a:avLst/>
              </a:prstGeom>
              <a:blipFill rotWithShape="0">
                <a:blip r:embed="rId5"/>
                <a:stretch>
                  <a:fillRect t="-62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is 5"/>
          <p:cNvSpPr/>
          <p:nvPr/>
        </p:nvSpPr>
        <p:spPr>
          <a:xfrm>
            <a:off x="6726726" y="1663529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Mais 6"/>
          <p:cNvSpPr/>
          <p:nvPr/>
        </p:nvSpPr>
        <p:spPr>
          <a:xfrm>
            <a:off x="6753887" y="3877955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Mais 7"/>
          <p:cNvSpPr/>
          <p:nvPr/>
        </p:nvSpPr>
        <p:spPr>
          <a:xfrm>
            <a:off x="6753887" y="6119540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Mais 8"/>
          <p:cNvSpPr/>
          <p:nvPr/>
        </p:nvSpPr>
        <p:spPr>
          <a:xfrm>
            <a:off x="9557685" y="6434554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9972304" y="6425541"/>
            <a:ext cx="1759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Exemplo de validação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9413940" y="6211529"/>
            <a:ext cx="50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976023" y="6057640"/>
            <a:ext cx="16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Fronteira de decisão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 rot="18820041">
                <a:off x="4871409" y="1875286"/>
                <a:ext cx="809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20041">
                <a:off x="4871409" y="1875286"/>
                <a:ext cx="80938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5146522" y="3000253"/>
                <a:ext cx="8147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522" y="3000253"/>
                <a:ext cx="814710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 rot="3162280">
                <a:off x="4871408" y="4597985"/>
                <a:ext cx="809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62280">
                <a:off x="4871408" y="4597985"/>
                <a:ext cx="80938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upo 16"/>
          <p:cNvGrpSpPr/>
          <p:nvPr/>
        </p:nvGrpSpPr>
        <p:grpSpPr>
          <a:xfrm>
            <a:off x="10402530" y="1900326"/>
            <a:ext cx="1533832" cy="646331"/>
            <a:chOff x="10333704" y="3051627"/>
            <a:chExt cx="1533832" cy="646331"/>
          </a:xfrm>
        </p:grpSpPr>
        <p:sp>
          <p:nvSpPr>
            <p:cNvPr id="18" name="Mais 17"/>
            <p:cNvSpPr/>
            <p:nvPr/>
          </p:nvSpPr>
          <p:spPr>
            <a:xfrm>
              <a:off x="11304640" y="3359695"/>
              <a:ext cx="271604" cy="298764"/>
            </a:xfrm>
            <a:prstGeom prst="mathPlus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10333704" y="3051627"/>
              <a:ext cx="15338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i="1" dirty="0" smtClean="0">
                  <a:solidFill>
                    <a:srgbClr val="C00000"/>
                  </a:solidFill>
                </a:rPr>
                <a:t>A qual classe pertence       ?</a:t>
              </a:r>
              <a:endParaRPr lang="pt-BR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19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151"/>
            <a:ext cx="10515600" cy="745919"/>
          </a:xfrm>
        </p:spPr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9536"/>
                <a:ext cx="11186652" cy="565846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Também conhecida como </a:t>
                </a:r>
                <a:r>
                  <a:rPr lang="pt-BR" b="1" i="1" dirty="0"/>
                  <a:t>regressão logística multinomial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Pois as saídas </a:t>
                </a:r>
                <a:r>
                  <a:rPr lang="pt-BR" dirty="0" smtClean="0"/>
                  <a:t>do regressor podem </a:t>
                </a:r>
                <a:r>
                  <a:rPr lang="pt-BR" dirty="0"/>
                  <a:t>ser interpretadas como as probabilidades de uma variável categoricamente distribuída (as classes) dado um conjunto de variáveis (atributos e </a:t>
                </a:r>
                <a:r>
                  <a:rPr lang="pt-BR" dirty="0" smtClean="0"/>
                  <a:t>pesos).</a:t>
                </a:r>
                <a:endParaRPr lang="pt-BR" dirty="0"/>
              </a:p>
              <a:p>
                <a:r>
                  <a:rPr lang="pt-BR" dirty="0"/>
                  <a:t>É uma generalização do regressor logístico para problemas com </a:t>
                </a:r>
                <a:r>
                  <a:rPr lang="pt-BR" b="1" i="1" dirty="0"/>
                  <a:t>múltiplas classes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ideia é treinar um </a:t>
                </a:r>
                <a:r>
                  <a:rPr lang="pt-BR" b="1" i="1" dirty="0"/>
                  <a:t>único</a:t>
                </a:r>
                <a:r>
                  <a:rPr lang="pt-BR" dirty="0"/>
                  <a:t> classificador com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pt-BR" dirty="0"/>
                  <a:t> saídas, onde cada saída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de um exemplo pertencer a uma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para um problema com 4 classes, teríamos um único classificador, mas com 4 saídas.</a:t>
                </a:r>
              </a:p>
              <a:p>
                <a:r>
                  <a:rPr lang="pt-BR" dirty="0"/>
                  <a:t>Prediz </a:t>
                </a:r>
                <a:r>
                  <a:rPr lang="pt-BR" b="1" i="1" dirty="0"/>
                  <a:t>apenas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uma</a:t>
                </a:r>
                <a:r>
                  <a:rPr lang="pt-BR" b="1" i="1" dirty="0"/>
                  <a:t> classe por classificação</a:t>
                </a:r>
                <a:r>
                  <a:rPr lang="pt-BR" dirty="0"/>
                  <a:t>, portanto, ele deve ser usado apenas com </a:t>
                </a:r>
                <a:r>
                  <a:rPr lang="pt-BR" b="1" i="1" dirty="0"/>
                  <a:t>classes mutuamente </a:t>
                </a:r>
                <a:r>
                  <a:rPr lang="pt-BR" b="1" i="1" dirty="0" smtClean="0"/>
                  <a:t>exclusivas </a:t>
                </a:r>
                <a:r>
                  <a:rPr lang="pt-BR" dirty="0" smtClean="0"/>
                  <a:t>como </a:t>
                </a:r>
                <a:r>
                  <a:rPr lang="pt-BR" dirty="0"/>
                  <a:t>por exemplo diferentes tipos de plantas, </a:t>
                </a:r>
                <a:r>
                  <a:rPr lang="pt-BR" dirty="0" smtClean="0"/>
                  <a:t>dígitos,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 smtClean="0"/>
                  <a:t>Classes </a:t>
                </a:r>
                <a:r>
                  <a:rPr lang="pt-BR" b="1" i="1" dirty="0"/>
                  <a:t>mutuamente </a:t>
                </a:r>
                <a:r>
                  <a:rPr lang="pt-BR" b="1" i="1" dirty="0" smtClean="0"/>
                  <a:t>exclusivas</a:t>
                </a:r>
                <a:r>
                  <a:rPr lang="pt-BR" dirty="0" smtClean="0"/>
                  <a:t>: exemplos pertencem </a:t>
                </a:r>
                <a:r>
                  <a:rPr lang="pt-BR" dirty="0"/>
                  <a:t>a </a:t>
                </a:r>
                <a:r>
                  <a:rPr lang="pt-BR" dirty="0" smtClean="0"/>
                  <a:t>apenas uma </a:t>
                </a:r>
                <a:r>
                  <a:rPr lang="pt-BR" dirty="0"/>
                  <a:t>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classes.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</a:t>
                </a:r>
                <a:r>
                  <a:rPr lang="pt-BR" dirty="0" smtClean="0"/>
                  <a:t>notícias</a:t>
                </a:r>
                <a:r>
                  <a:rPr lang="pt-BR" dirty="0"/>
                  <a:t> </a:t>
                </a:r>
                <a:r>
                  <a:rPr lang="pt-BR" dirty="0" smtClean="0"/>
                  <a:t>e animais, por exemplo, </a:t>
                </a:r>
                <a:r>
                  <a:rPr lang="pt-BR" dirty="0"/>
                  <a:t>podem pertencer a </a:t>
                </a:r>
                <a:r>
                  <a:rPr lang="pt-BR" dirty="0" smtClean="0"/>
                  <a:t>várias a várias classes.</a:t>
                </a:r>
                <a:endParaRPr lang="pt-BR" dirty="0"/>
              </a:p>
              <a:p>
                <a:r>
                  <a:rPr lang="pt-BR" dirty="0" smtClean="0"/>
                  <a:t>Para </a:t>
                </a:r>
                <a:r>
                  <a:rPr lang="pt-BR" dirty="0"/>
                  <a:t>termos um </a:t>
                </a:r>
                <a:r>
                  <a:rPr lang="pt-BR" b="1" i="1" dirty="0"/>
                  <a:t>único</a:t>
                </a:r>
                <a:r>
                  <a:rPr lang="pt-BR" dirty="0"/>
                  <a:t> classificador, o </a:t>
                </a:r>
                <a:r>
                  <a:rPr lang="pt-BR" b="1" i="1" dirty="0"/>
                  <a:t>regressor softmax </a:t>
                </a:r>
                <a:r>
                  <a:rPr lang="pt-BR" dirty="0"/>
                  <a:t>possui uma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 e </a:t>
                </a:r>
                <a:r>
                  <a:rPr lang="pt-BR" dirty="0" smtClean="0"/>
                  <a:t>uma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para cada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9536"/>
                <a:ext cx="11186652" cy="5658465"/>
              </a:xfrm>
              <a:blipFill rotWithShape="0">
                <a:blip r:embed="rId3"/>
                <a:stretch>
                  <a:fillRect l="-872" t="-2694" r="-817" b="-17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04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90D7195-61EC-4142-8041-DD35C2AB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807ECEFA-6ED0-44F3-ABEA-8272FEB2F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34531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A </a:t>
                </a:r>
                <a:r>
                  <a:rPr lang="pt-BR" b="1" i="1" dirty="0"/>
                  <a:t>função hipótese de classificação </a:t>
                </a:r>
                <a:r>
                  <a:rPr lang="pt-BR" dirty="0"/>
                  <a:t>associada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classe,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é obtida passando-se 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classe,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através da </a:t>
                </a:r>
                <a:r>
                  <a:rPr lang="pt-BR" b="1" i="1" dirty="0"/>
                  <a:t>função softmax</a:t>
                </a:r>
                <a:r>
                  <a:rPr lang="pt-BR" dirty="0"/>
                  <a:t>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0,1</m:t>
                      </m:r>
                      <m:r>
                        <a:rPr lang="pt-BR" sz="2400" b="1" i="1">
                          <a:latin typeface="Cambria Math" panose="02040503050406030204" pitchFamily="18" charset="0"/>
                        </a:rPr>
                        <m:t>],</m:t>
                      </m:r>
                    </m:oMath>
                  </m:oMathPara>
                </a14:m>
                <a:endParaRPr lang="pt-BR" sz="2400" i="1" dirty="0"/>
              </a:p>
              <a:p>
                <a:pPr marL="0" indent="0">
                  <a:buNone/>
                </a:pPr>
                <a:r>
                  <a:rPr lang="pt-BR" dirty="0"/>
                  <a:t>onde</a:t>
                </a:r>
                <a:r>
                  <a:rPr lang="pt-BR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  <m:sup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i="1" dirty="0"/>
                  <a:t> </a:t>
                </a:r>
                <a:r>
                  <a:rPr lang="pt-BR" dirty="0"/>
                  <a:t>é o </a:t>
                </a:r>
                <a:r>
                  <a:rPr lang="pt-BR" b="1" i="1" dirty="0"/>
                  <a:t>vetor de pesos </a:t>
                </a:r>
                <a:r>
                  <a:rPr lang="pt-BR" dirty="0"/>
                  <a:t>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indica o número da amostra.</a:t>
                </a:r>
              </a:p>
              <a:p>
                <a:r>
                  <a:rPr lang="pt-BR" dirty="0"/>
                  <a:t>Assim como com o regressor logístico, podemos usar equações de </a:t>
                </a:r>
                <a:r>
                  <a:rPr lang="pt-BR" b="1" i="1" dirty="0"/>
                  <a:t>hiperplanos</a:t>
                </a:r>
                <a:r>
                  <a:rPr lang="pt-BR" dirty="0"/>
                  <a:t> ou </a:t>
                </a:r>
                <a:r>
                  <a:rPr lang="pt-BR" b="1" i="1" dirty="0"/>
                  <a:t>polinomiais</a:t>
                </a:r>
                <a:r>
                  <a:rPr lang="pt-BR" dirty="0"/>
                  <a:t> como </a:t>
                </a:r>
                <a:r>
                  <a:rPr lang="pt-BR" b="1" i="1" dirty="0"/>
                  <a:t>funções discriminantes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Assim, a </a:t>
                </a:r>
                <a:r>
                  <a:rPr lang="pt-BR" b="1" i="1" dirty="0"/>
                  <a:t>função softmax</a:t>
                </a:r>
                <a:r>
                  <a:rPr lang="pt-BR" dirty="0"/>
                  <a:t> estende a ideia do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ao mundo </a:t>
                </a:r>
                <a:r>
                  <a:rPr lang="pt-BR" dirty="0" err="1"/>
                  <a:t>multi-classes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Ou seja, a </a:t>
                </a:r>
                <a:r>
                  <a:rPr lang="pt-BR" b="1" i="1" dirty="0"/>
                  <a:t>função softmax </a:t>
                </a:r>
                <a:r>
                  <a:rPr lang="pt-BR" dirty="0"/>
                  <a:t>atribui uma </a:t>
                </a:r>
                <a:r>
                  <a:rPr lang="pt-BR" b="1" i="1" dirty="0"/>
                  <a:t>probabilidade </a:t>
                </a:r>
                <a:r>
                  <a:rPr lang="pt-BR" b="1" i="1" dirty="0" smtClean="0"/>
                  <a:t>condicional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a cada </a:t>
                </a:r>
                <a:r>
                  <a:rPr lang="pt-BR" dirty="0" smtClean="0"/>
                  <a:t>classe,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em um problema com múltiplas classes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pt-BR" dirty="0"/>
                  <a:t>), onde a soma destas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probabilidades deve ser igual a 1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07ECEFA-6ED0-44F3-ABEA-8272FEB2F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34531" cy="5032375"/>
              </a:xfrm>
              <a:blipFill rotWithShape="0">
                <a:blip r:embed="rId3"/>
                <a:stretch>
                  <a:fillRect l="-814" t="-2300" r="-8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6">
            <a:extLst>
              <a:ext uri="{FF2B5EF4-FFF2-40B4-BE49-F238E27FC236}">
                <a16:creationId xmlns:a16="http://schemas.microsoft.com/office/drawing/2014/main" xmlns="" id="{BD5B7330-9A4E-4A27-BE6B-F7038DE7890D}"/>
              </a:ext>
            </a:extLst>
          </p:cNvPr>
          <p:cNvSpPr txBox="1"/>
          <p:nvPr/>
        </p:nvSpPr>
        <p:spPr>
          <a:xfrm>
            <a:off x="379611" y="2682614"/>
            <a:ext cx="1244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Cada função discriminante tem seu próprio vetor de pesos.</a:t>
            </a:r>
          </a:p>
        </p:txBody>
      </p:sp>
      <p:cxnSp>
        <p:nvCxnSpPr>
          <p:cNvPr id="5" name="Straight Arrow Connector 7">
            <a:extLst>
              <a:ext uri="{FF2B5EF4-FFF2-40B4-BE49-F238E27FC236}">
                <a16:creationId xmlns:a16="http://schemas.microsoft.com/office/drawing/2014/main" xmlns="" id="{E9DCC49F-2D0A-4D6E-9325-E6E0A35530AD}"/>
              </a:ext>
            </a:extLst>
          </p:cNvPr>
          <p:cNvCxnSpPr>
            <a:cxnSpLocks/>
          </p:cNvCxnSpPr>
          <p:nvPr/>
        </p:nvCxnSpPr>
        <p:spPr>
          <a:xfrm>
            <a:off x="1505987" y="3227767"/>
            <a:ext cx="235974" cy="4372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3">
                <a:extLst>
                  <a:ext uri="{FF2B5EF4-FFF2-40B4-BE49-F238E27FC236}">
                    <a16:creationId xmlns:a16="http://schemas.microsoft.com/office/drawing/2014/main" xmlns="" id="{C2B44ACC-7F40-4DFA-AC5C-CC329D169698}"/>
                  </a:ext>
                </a:extLst>
              </p:cNvPr>
              <p:cNvSpPr txBox="1"/>
              <p:nvPr/>
            </p:nvSpPr>
            <p:spPr>
              <a:xfrm>
                <a:off x="10323871" y="2550951"/>
                <a:ext cx="186812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O somatório de termos exponenciais normaliza o valor da </a:t>
                </a:r>
                <a:r>
                  <a:rPr lang="pt-BR" sz="1200" i="1" dirty="0"/>
                  <a:t>q</a:t>
                </a:r>
                <a:r>
                  <a:rPr lang="pt-BR" sz="1200" dirty="0"/>
                  <a:t>-ésima saída de tal forma que o somatório das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sz="1200" dirty="0"/>
                  <a:t> saídas seja igual a 1.</a:t>
                </a:r>
              </a:p>
            </p:txBody>
          </p:sp>
        </mc:Choice>
        <mc:Fallback xmlns="">
          <p:sp>
            <p:nvSpPr>
              <p:cNvPr id="6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2B44ACC-7F40-4DFA-AC5C-CC329D169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3871" y="2550951"/>
                <a:ext cx="1868129" cy="1015663"/>
              </a:xfrm>
              <a:prstGeom prst="rect">
                <a:avLst/>
              </a:prstGeom>
              <a:blipFill rotWithShape="0">
                <a:blip r:embed="rId4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1BDEDFF8-EB72-48C9-B045-4BDDB50DFABB}"/>
              </a:ext>
            </a:extLst>
          </p:cNvPr>
          <p:cNvSpPr/>
          <p:nvPr/>
        </p:nvSpPr>
        <p:spPr>
          <a:xfrm>
            <a:off x="7678994" y="3058783"/>
            <a:ext cx="1440000" cy="4449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xmlns="" id="{9480D85A-07BF-44B1-A6D0-1DE33196FA5B}"/>
              </a:ext>
            </a:extLst>
          </p:cNvPr>
          <p:cNvCxnSpPr/>
          <p:nvPr/>
        </p:nvCxnSpPr>
        <p:spPr>
          <a:xfrm flipH="1">
            <a:off x="9116555" y="3227767"/>
            <a:ext cx="1325303" cy="182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416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11495</TotalTime>
  <Words>1547</Words>
  <Application>Microsoft Office PowerPoint</Application>
  <PresentationFormat>Widescreen</PresentationFormat>
  <Paragraphs>173</Paragraphs>
  <Slides>16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Tema do Office</vt:lpstr>
      <vt:lpstr>T320 - Introdução ao Aprendizado de Máquina II: Classificação (Parte IV)</vt:lpstr>
      <vt:lpstr>Recapitulando</vt:lpstr>
      <vt:lpstr>Casos multi-classe</vt:lpstr>
      <vt:lpstr>Um-Contra-o-Resto</vt:lpstr>
      <vt:lpstr>Um-Contra-o-Resto</vt:lpstr>
      <vt:lpstr>Um-Contra-Um</vt:lpstr>
      <vt:lpstr>Um-Contra-Um</vt:lpstr>
      <vt:lpstr>Regressão Softmax</vt:lpstr>
      <vt:lpstr>Regressão Softmax</vt:lpstr>
      <vt:lpstr>Regressão Softmax</vt:lpstr>
      <vt:lpstr>Regressão Softmax</vt:lpstr>
      <vt:lpstr>Regressão Softmax</vt:lpstr>
      <vt:lpstr>Regressão Softmax</vt:lpstr>
      <vt:lpstr>Regressão Softmax</vt:lpstr>
      <vt:lpstr>Tarefas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1724</cp:revision>
  <dcterms:created xsi:type="dcterms:W3CDTF">2020-01-20T13:50:05Z</dcterms:created>
  <dcterms:modified xsi:type="dcterms:W3CDTF">2023-03-18T02:30:12Z</dcterms:modified>
</cp:coreProperties>
</file>