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1" r:id="rId11"/>
    <p:sldId id="342" r:id="rId12"/>
    <p:sldId id="347" r:id="rId13"/>
    <p:sldId id="349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3743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</a:t>
            </a:r>
            <a:r>
              <a:rPr lang="pt-BR" dirty="0" err="1" smtClean="0"/>
              <a:t>LogisticRegression</a:t>
            </a:r>
            <a:r>
              <a:rPr lang="pt-BR" dirty="0" smtClean="0"/>
              <a:t> da biblioteca Scikit-Learn usa a estratégia um-contra-todos por padrão quando você o treina com dados </a:t>
            </a:r>
            <a:r>
              <a:rPr lang="pt-BR" dirty="0" err="1" smtClean="0"/>
              <a:t>pertencentrs</a:t>
            </a:r>
            <a:r>
              <a:rPr lang="pt-BR" dirty="0" smtClean="0"/>
              <a:t> a mais de duas classes, mas você pode definir o parâmetro </a:t>
            </a:r>
            <a:r>
              <a:rPr lang="pt-BR" b="1" dirty="0" err="1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</a:t>
            </a:r>
            <a:r>
              <a:rPr lang="pt-BR" dirty="0" err="1" smtClean="0"/>
              <a:t>lbfgs</a:t>
            </a:r>
            <a:r>
              <a:rPr lang="pt-BR" dirty="0" smtClean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</a:t>
            </a:r>
            <a:r>
              <a:rPr lang="pt-BR" sz="1200" dirty="0" smtClean="0"/>
              <a:t>mybinder.org/v2/gh/zz4fap/t320_aprendizado_de_maquina/main?filepath=labs%2FLaboratorio4.ipynb</a:t>
            </a:r>
          </a:p>
          <a:p>
            <a:endParaRPr lang="pt-BR" sz="1200" dirty="0" smtClean="0"/>
          </a:p>
          <a:p>
            <a:r>
              <a:rPr lang="pt-BR" sz="1200" dirty="0" smtClean="0"/>
              <a:t>https://colab.research.google.com/github/zz4fap/t320_aprendizado_de_maquina/blob/main/labs/Laboratorio4.ipynb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</a:t>
                </a:r>
                <a:r>
                  <a:rPr lang="pt-BR" dirty="0" smtClean="0"/>
                  <a:t>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Assim </a:t>
                </a:r>
                <a:r>
                  <a:rPr lang="pt-BR" dirty="0"/>
                  <a:t>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</a:t>
                </a:r>
                <a:r>
                  <a:rPr lang="pt-BR" dirty="0" smtClean="0"/>
                  <a:t>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 </a:t>
                </a:r>
                <a:endParaRPr lang="pt-BR" dirty="0"/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 rotWithShape="0">
                <a:blip r:embed="rId3"/>
                <a:stretch>
                  <a:fillRect l="-929" t="-2421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dirty="0" smtClean="0"/>
                  <a:t>o vetor com as </a:t>
                </a:r>
                <a:r>
                  <a:rPr lang="pt-BR" dirty="0"/>
                  <a:t>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erro médio não é linear </a:t>
                </a:r>
                <a:r>
                  <a:rPr lang="pt-BR" dirty="0" smtClean="0"/>
                  <a:t>e, portanto, </a:t>
                </a:r>
                <a:r>
                  <a:rPr lang="pt-BR" b="1" i="1" dirty="0" smtClean="0"/>
                  <a:t>não existe uma forma fechada </a:t>
                </a:r>
                <a:r>
                  <a:rPr lang="pt-BR" dirty="0" smtClean="0"/>
                  <a:t>para encontramos os pesos. </a:t>
                </a:r>
                <a:r>
                  <a:rPr lang="pt-BR" dirty="0"/>
                  <a:t>Porém, ela 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e, portanto, é garantido </a:t>
                </a:r>
                <a:r>
                  <a:rPr lang="pt-BR" dirty="0" smtClean="0"/>
                  <a:t>que o </a:t>
                </a:r>
                <a:r>
                  <a:rPr lang="pt-BR" dirty="0"/>
                  <a:t>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</a:t>
                </a:r>
                <a:r>
                  <a:rPr lang="pt-BR" dirty="0" smtClean="0"/>
                  <a:t>global.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Sendo assim, usamos </a:t>
                </a:r>
                <a:r>
                  <a:rPr lang="pt-BR" dirty="0"/>
                  <a:t>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smtClean="0"/>
                  <a:t>Entretanto</a:t>
                </a:r>
                <a:r>
                  <a:rPr lang="pt-BR" dirty="0"/>
                  <a:t>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</a:t>
                </a:r>
                <a:r>
                  <a:rPr lang="pt-BR" dirty="0" smtClean="0"/>
                  <a:t>softmax atenda </a:t>
                </a:r>
                <a:r>
                  <a:rPr lang="pt-BR" dirty="0"/>
                  <a:t>os requisitos de uma </a:t>
                </a:r>
                <a:r>
                  <a:rPr lang="pt-BR" b="1" i="1" dirty="0"/>
                  <a:t>função massa de probabilidade </a:t>
                </a:r>
                <a:r>
                  <a:rPr lang="pt-BR" b="1" i="1" dirty="0" smtClean="0"/>
                  <a:t>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se encontrar uma solução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</a:t>
            </a:r>
            <a:r>
              <a:rPr lang="pt-BR" dirty="0" smtClean="0"/>
              <a:t>apenas, após a </a:t>
            </a:r>
            <a:r>
              <a:rPr lang="pt-BR" dirty="0" err="1" smtClean="0"/>
              <a:t>discretização</a:t>
            </a:r>
            <a:r>
              <a:rPr lang="pt-BR" dirty="0" smtClean="0"/>
              <a:t> do valor de saída.</a:t>
            </a:r>
            <a:endParaRPr lang="pt-BR" dirty="0"/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quando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mas e quando </a:t>
                </a:r>
                <a:r>
                  <a:rPr lang="pt-BR" dirty="0" smtClean="0"/>
                  <a:t>o problema possui mais </a:t>
                </a:r>
                <a:r>
                  <a:rPr lang="pt-BR" dirty="0"/>
                  <a:t>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  <a:blipFill rotWithShape="0">
                <a:blip r:embed="rId2"/>
                <a:stretch>
                  <a:fillRect l="-827" t="-2404" r="-221" b="-1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Nesta abordagem, nós treinamos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</a:t>
                </a:r>
                <a:r>
                  <a:rPr lang="pt-BR" dirty="0" smtClean="0"/>
                  <a:t>pela </a:t>
                </a:r>
                <a:r>
                  <a:rPr lang="pt-BR" dirty="0"/>
                  <a:t>função hipótese,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 classes.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 a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desvantagem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142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0402530" y="1900326"/>
            <a:ext cx="1533832" cy="646331"/>
            <a:chOff x="10333704" y="3051627"/>
            <a:chExt cx="1533832" cy="646331"/>
          </a:xfrm>
        </p:grpSpPr>
        <p:sp>
          <p:nvSpPr>
            <p:cNvPr id="9" name="Mais 8"/>
            <p:cNvSpPr/>
            <p:nvPr/>
          </p:nvSpPr>
          <p:spPr>
            <a:xfrm>
              <a:off x="11304640" y="3359695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/>
            <p:cNvSpPr txBox="1"/>
            <p:nvPr/>
          </p:nvSpPr>
          <p:spPr>
            <a:xfrm>
              <a:off x="10333704" y="3051627"/>
              <a:ext cx="153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rgbClr val="C00000"/>
                  </a:solidFill>
                </a:rPr>
                <a:t>A qual classe pertence       ?</a:t>
              </a:r>
              <a:endParaRPr lang="pt-BR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vantagem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 smtClean="0">
                    <a:latin typeface="Cambria Math" panose="02040503050406030204" pitchFamily="18" charset="0"/>
                  </a:rPr>
                  <a:t>= 3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 rotWithShape="0"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>
            <a:off x="10402530" y="1900326"/>
            <a:ext cx="1533832" cy="646331"/>
            <a:chOff x="10333704" y="3051627"/>
            <a:chExt cx="1533832" cy="646331"/>
          </a:xfrm>
        </p:grpSpPr>
        <p:sp>
          <p:nvSpPr>
            <p:cNvPr id="18" name="Mais 17"/>
            <p:cNvSpPr/>
            <p:nvPr/>
          </p:nvSpPr>
          <p:spPr>
            <a:xfrm>
              <a:off x="11304640" y="3359695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10333704" y="3051627"/>
              <a:ext cx="153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i="1" dirty="0" smtClean="0">
                  <a:solidFill>
                    <a:srgbClr val="C00000"/>
                  </a:solidFill>
                </a:rPr>
                <a:t>A qual classe pertence       ?</a:t>
              </a:r>
              <a:endParaRPr lang="pt-BR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9151"/>
            <a:ext cx="10515600" cy="74591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</a:t>
                </a:r>
                <a:r>
                  <a:rPr lang="pt-BR" dirty="0" smtClean="0"/>
                  <a:t>do regressor podem </a:t>
                </a:r>
                <a:r>
                  <a:rPr lang="pt-BR" dirty="0"/>
                  <a:t>ser interpretadas como as probabilidades de uma variável categoricamente distribuída (as classes) dado um conjunto de variáveis (</a:t>
                </a:r>
                <a:r>
                  <a:rPr lang="pt-BR" dirty="0"/>
                  <a:t>atributos e </a:t>
                </a:r>
                <a:r>
                  <a:rPr lang="pt-BR" dirty="0" smtClean="0"/>
                  <a:t>pesos).</a:t>
                </a:r>
                <a:endParaRPr lang="pt-BR" dirty="0"/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</a:t>
                </a:r>
                <a:r>
                  <a:rPr lang="pt-BR" b="1" i="1" dirty="0" smtClean="0"/>
                  <a:t>exclusivas </a:t>
                </a:r>
                <a:r>
                  <a:rPr lang="pt-BR" dirty="0" smtClean="0"/>
                  <a:t>como </a:t>
                </a:r>
                <a:r>
                  <a:rPr lang="pt-BR" dirty="0"/>
                  <a:t>por exemplo diferentes tipos de plantas, </a:t>
                </a:r>
                <a:r>
                  <a:rPr lang="pt-BR" dirty="0" smtClean="0"/>
                  <a:t>dígitos, etc.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Classes </a:t>
                </a:r>
                <a:r>
                  <a:rPr lang="pt-BR" b="1" i="1" dirty="0"/>
                  <a:t>mutuamente </a:t>
                </a:r>
                <a:r>
                  <a:rPr lang="pt-BR" b="1" i="1" dirty="0" smtClean="0"/>
                  <a:t>exclusivas</a:t>
                </a:r>
                <a:r>
                  <a:rPr lang="pt-BR" dirty="0" smtClean="0"/>
                  <a:t>: exemplos </a:t>
                </a:r>
                <a:r>
                  <a:rPr lang="pt-BR" dirty="0" smtClean="0"/>
                  <a:t>pertencem </a:t>
                </a:r>
                <a:r>
                  <a:rPr lang="pt-BR" dirty="0"/>
                  <a:t>a </a:t>
                </a:r>
                <a:r>
                  <a:rPr lang="pt-BR" dirty="0" smtClean="0"/>
                  <a:t>apenas uma </a:t>
                </a:r>
                <a:r>
                  <a:rPr lang="pt-BR" dirty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classes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</a:t>
                </a:r>
                <a:r>
                  <a:rPr lang="pt-BR" dirty="0" smtClean="0"/>
                  <a:t>notícias</a:t>
                </a:r>
                <a:r>
                  <a:rPr lang="pt-BR" dirty="0"/>
                  <a:t> </a:t>
                </a:r>
                <a:r>
                  <a:rPr lang="pt-BR" dirty="0" smtClean="0"/>
                  <a:t>e animais, por exemplo, </a:t>
                </a:r>
                <a:r>
                  <a:rPr lang="pt-BR" dirty="0"/>
                  <a:t>podem pertencer a </a:t>
                </a:r>
                <a:r>
                  <a:rPr lang="pt-BR" dirty="0" smtClean="0"/>
                  <a:t>várias a várias classes.</a:t>
                </a:r>
                <a:endParaRPr lang="pt-BR" dirty="0"/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</a:t>
                </a:r>
                <a:r>
                  <a:rPr lang="pt-BR" dirty="0" smtClean="0"/>
                  <a:t>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9536"/>
                <a:ext cx="11186652" cy="5658465"/>
              </a:xfrm>
              <a:blipFill rotWithShape="0">
                <a:blip r:embed="rId3"/>
                <a:stretch>
                  <a:fillRect l="-872" t="-2694" r="-817" b="-17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</a:t>
                </a:r>
                <a:r>
                  <a:rPr lang="pt-BR" b="1" i="1" dirty="0" smtClean="0"/>
                  <a:t>condicional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a cada </a:t>
                </a:r>
                <a:r>
                  <a:rPr lang="pt-BR" dirty="0" smtClean="0"/>
                  <a:t>classe,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="" xmlns:a16="http://schemas.microsoft.com/office/drawing/2014/main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="" xmlns:a16="http://schemas.microsoft.com/office/drawing/2014/main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="" xmlns:a16="http://schemas.microsoft.com/office/drawing/2014/main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11445</TotalTime>
  <Words>1547</Words>
  <Application>Microsoft Office PowerPoint</Application>
  <PresentationFormat>Widescreen</PresentationFormat>
  <Paragraphs>173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1724</cp:revision>
  <dcterms:created xsi:type="dcterms:W3CDTF">2020-01-20T13:50:05Z</dcterms:created>
  <dcterms:modified xsi:type="dcterms:W3CDTF">2023-03-18T01:32:27Z</dcterms:modified>
</cp:coreProperties>
</file>